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15" autoAdjust="0"/>
  </p:normalViewPr>
  <p:slideViewPr>
    <p:cSldViewPr snapToGrid="0">
      <p:cViewPr varScale="1">
        <p:scale>
          <a:sx n="89" d="100"/>
          <a:sy n="89" d="100"/>
        </p:scale>
        <p:origin x="43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8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0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53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B642D-CD3C-444A-9A6A-832023B3703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9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6185" y="1661758"/>
            <a:ext cx="9144000" cy="2387600"/>
          </a:xfrm>
        </p:spPr>
        <p:txBody>
          <a:bodyPr/>
          <a:lstStyle/>
          <a:p>
            <a:r>
              <a:rPr lang="en-US" dirty="0"/>
              <a:t>WF on Clarification of UE Measurement Mode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78708" y="4939322"/>
            <a:ext cx="9144000" cy="701431"/>
          </a:xfrm>
        </p:spPr>
        <p:txBody>
          <a:bodyPr/>
          <a:lstStyle/>
          <a:p>
            <a:r>
              <a:rPr lang="en-US" dirty="0"/>
              <a:t>MediaTek</a:t>
            </a:r>
          </a:p>
        </p:txBody>
      </p:sp>
      <p:sp>
        <p:nvSpPr>
          <p:cNvPr id="4" name="正方形/長方形 4"/>
          <p:cNvSpPr/>
          <p:nvPr/>
        </p:nvSpPr>
        <p:spPr>
          <a:xfrm>
            <a:off x="8785736" y="125464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dirty="0"/>
              <a:t>R4-1803118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5"/>
          <p:cNvSpPr txBox="1"/>
          <p:nvPr/>
        </p:nvSpPr>
        <p:spPr>
          <a:xfrm>
            <a:off x="182585" y="125464"/>
            <a:ext cx="4771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3GPP TSG-RAN WG4 meeting #86	</a:t>
            </a:r>
            <a:endParaRPr lang="ja-JP" altLang="ja-JP" dirty="0"/>
          </a:p>
          <a:p>
            <a:r>
              <a:rPr lang="en-US" b="1" dirty="0"/>
              <a:t>Athens, Greece, February 26</a:t>
            </a:r>
            <a:r>
              <a:rPr lang="en-US" b="1" baseline="30000" dirty="0"/>
              <a:t>th</a:t>
            </a:r>
            <a:r>
              <a:rPr lang="en-US" b="1" dirty="0"/>
              <a:t> – March 2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</a:p>
          <a:p>
            <a:r>
              <a:rPr lang="en-US" altLang="ko-KR" b="1" dirty="0"/>
              <a:t>Agenda item: 7.9.3.1</a:t>
            </a:r>
          </a:p>
        </p:txBody>
      </p:sp>
    </p:spTree>
    <p:extLst>
      <p:ext uri="{BB962C8B-B14F-4D97-AF65-F5344CB8AC3E}">
        <p14:creationId xmlns:p14="http://schemas.microsoft.com/office/powerpoint/2010/main" val="200166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Background: Decision during Monday evening </a:t>
            </a:r>
            <a:r>
              <a:rPr lang="en-US" sz="4000" dirty="0" err="1"/>
              <a:t>adhoc</a:t>
            </a:r>
            <a:endParaRPr 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RAN4 AH1801 meeting, WF R4-1801087 was approved to further study the remaining issues in the following scenarios for UE capable to per-FR-gap:</a:t>
            </a:r>
          </a:p>
          <a:p>
            <a:pPr lvl="1"/>
            <a:r>
              <a:rPr lang="en-US" dirty="0"/>
              <a:t>Scenario 1: In NSA, for UE capable to per-FR gap without FR2 serving cells but with both FR1/LTE and FR2 measurement objects, there is an ambiguity on which mode to follow if network configures only one measurement gap pattern ID within #0 to #11.</a:t>
            </a:r>
          </a:p>
          <a:p>
            <a:pPr lvl="2"/>
            <a:r>
              <a:rPr lang="en-US" dirty="0" smtClean="0"/>
              <a:t>Effective </a:t>
            </a:r>
            <a:r>
              <a:rPr lang="en-US" dirty="0"/>
              <a:t>MGRP 20 </a:t>
            </a:r>
            <a:r>
              <a:rPr lang="en-US" dirty="0" err="1"/>
              <a:t>ms</a:t>
            </a:r>
            <a:r>
              <a:rPr lang="en-US" dirty="0"/>
              <a:t> to be adopted for UE to meet the corresponding toward FR2 measurement objects</a:t>
            </a:r>
          </a:p>
          <a:p>
            <a:pPr lvl="1"/>
            <a:r>
              <a:rPr lang="en-US" dirty="0"/>
              <a:t>Scenario 2: For UE capable to per-FR gap with both FR1 and FR2 serving cells and with both FR1/LTE and FR2 measurement objects, there is an ambiguity on which mode to follow if network configures only one measurement gap.</a:t>
            </a:r>
          </a:p>
          <a:p>
            <a:pPr lvl="2"/>
            <a:r>
              <a:rPr lang="en-US" dirty="0"/>
              <a:t>FFS the UE behavior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2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Background: RAN2 agreements in #101 meeting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RAN2 </a:t>
            </a:r>
            <a:r>
              <a:rPr lang="en-GB" dirty="0"/>
              <a:t>Agreements</a:t>
            </a:r>
            <a:endParaRPr lang="en-US" dirty="0"/>
          </a:p>
          <a:p>
            <a:pPr lvl="1"/>
            <a:r>
              <a:rPr lang="en-GB" dirty="0"/>
              <a:t>The network configuration from the MN to the UE indicates if the measurement gap from MN applies to LTE/FR1/FR2 serving cell(s) (i.e. per UE gap) or applies to LTE/FR1 serving cell(s) (i.e. per FR gap to LTE/FR1 and no per FR gap for FR2 serving cells).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5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proposal for Scenario 1</a:t>
            </a:r>
            <a:br>
              <a:rPr lang="en-US" dirty="0"/>
            </a:br>
            <a:r>
              <a:rPr lang="en-US" sz="2200" dirty="0"/>
              <a:t>(Serving cells in LTE/FR1. Measurement objects in both LTE/FR1 and FR2)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/>
              <a:t>If</a:t>
            </a:r>
            <a:r>
              <a:rPr lang="en-GB" dirty="0"/>
              <a:t> MN indicates UE that the measurement gap from MN applies to </a:t>
            </a:r>
            <a:r>
              <a:rPr lang="en-GB" u="sng" dirty="0"/>
              <a:t>LTE/FR1/FR2</a:t>
            </a:r>
            <a:r>
              <a:rPr lang="en-GB" dirty="0"/>
              <a:t> serving cell(s), 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FFS </a:t>
            </a:r>
            <a:r>
              <a:rPr lang="en-GB" dirty="0">
                <a:solidFill>
                  <a:srgbClr val="FF0000"/>
                </a:solidFill>
              </a:rPr>
              <a:t>the measurement requirements</a:t>
            </a:r>
          </a:p>
          <a:p>
            <a:r>
              <a:rPr lang="en-US" dirty="0"/>
              <a:t>If</a:t>
            </a:r>
            <a:r>
              <a:rPr lang="en-GB" dirty="0"/>
              <a:t> MN indicates UE that the measurement gap from MN applies to only </a:t>
            </a:r>
            <a:r>
              <a:rPr lang="en-GB" u="sng" dirty="0"/>
              <a:t>LTE/FR1</a:t>
            </a:r>
            <a:r>
              <a:rPr lang="en-GB" dirty="0"/>
              <a:t> serving cell(s), </a:t>
            </a:r>
          </a:p>
          <a:p>
            <a:pPr lvl="1"/>
            <a:r>
              <a:rPr lang="en-GB" dirty="0"/>
              <a:t>UE fulfils the per-FR requirements for FR1/LTE measurement objects based on the configured measurement gap pattern.</a:t>
            </a:r>
          </a:p>
          <a:p>
            <a:pPr lvl="1"/>
            <a:r>
              <a:rPr lang="en-GB" dirty="0"/>
              <a:t>UE fulfils the per-FR requirements for FR2 measurement objects based on </a:t>
            </a:r>
            <a:r>
              <a:rPr lang="en-US" dirty="0"/>
              <a:t>effective MGRP </a:t>
            </a:r>
            <a:r>
              <a:rPr lang="en-US" dirty="0" smtClean="0"/>
              <a:t>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24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proposal for Scenario 2 </a:t>
            </a:r>
            <a:br>
              <a:rPr lang="en-US" dirty="0"/>
            </a:br>
            <a:r>
              <a:rPr lang="en-US" sz="2200" dirty="0"/>
              <a:t>(Serving cells in both LTE/FR1 and FR2. Measurement objects in both LTE/FR1 and FR2)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/>
              <a:t>In case only MN configures gap and </a:t>
            </a:r>
            <a:r>
              <a:rPr lang="en-GB" dirty="0"/>
              <a:t>MN indicates UE that the measurement gap from MN applies to </a:t>
            </a:r>
            <a:r>
              <a:rPr lang="en-GB" u="sng" dirty="0"/>
              <a:t>LTE/FR1/FR2</a:t>
            </a:r>
            <a:r>
              <a:rPr lang="en-GB" dirty="0"/>
              <a:t> serving cell(s), </a:t>
            </a:r>
          </a:p>
          <a:p>
            <a:pPr lvl="1"/>
            <a:r>
              <a:rPr lang="en-US" dirty="0"/>
              <a:t>From scheduling opportunity and gap applicability perspective, it’s per-UE gap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 </a:t>
            </a:r>
            <a:r>
              <a:rPr lang="en-US" dirty="0">
                <a:solidFill>
                  <a:srgbClr val="FF0000"/>
                </a:solidFill>
              </a:rPr>
              <a:t>the measurement </a:t>
            </a:r>
            <a:r>
              <a:rPr lang="en-US" dirty="0" smtClean="0">
                <a:solidFill>
                  <a:srgbClr val="FF0000"/>
                </a:solidFill>
              </a:rPr>
              <a:t>requirement</a:t>
            </a:r>
            <a:endParaRPr lang="en-GB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42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proposal for Scenario 2 </a:t>
            </a:r>
            <a:br>
              <a:rPr lang="en-US" dirty="0"/>
            </a:br>
            <a:r>
              <a:rPr lang="en-US" sz="2200" dirty="0"/>
              <a:t>(Serving cells in both LTE/FR1 and FR2. Measurement objects in both LTE/FR1 and FR2)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 case only MN configures gap and </a:t>
            </a:r>
            <a:r>
              <a:rPr lang="en-GB" dirty="0"/>
              <a:t>MN indicates UE that the measurement gap from MN applies to </a:t>
            </a:r>
            <a:r>
              <a:rPr lang="en-GB" u="sng" dirty="0"/>
              <a:t>LTE/FR1 </a:t>
            </a:r>
            <a:r>
              <a:rPr lang="en-GB" dirty="0"/>
              <a:t>serving cell(s), </a:t>
            </a:r>
          </a:p>
          <a:p>
            <a:pPr lvl="1"/>
            <a:r>
              <a:rPr lang="en-US" dirty="0"/>
              <a:t>From scheduling opportunity and gap applicability perspective, it’s per-FR gap for FR1</a:t>
            </a:r>
          </a:p>
          <a:p>
            <a:pPr lvl="1"/>
            <a:r>
              <a:rPr lang="en-US" dirty="0"/>
              <a:t>From measurement requirement perspective,</a:t>
            </a:r>
          </a:p>
          <a:p>
            <a:pPr lvl="2"/>
            <a:r>
              <a:rPr lang="en-GB" dirty="0"/>
              <a:t>UE fulfils the per-FR requirements for FR1/LTE measurement objects based on the same configured measurement gap pattern.</a:t>
            </a:r>
          </a:p>
          <a:p>
            <a:pPr lvl="2"/>
            <a:r>
              <a:rPr lang="en-GB" dirty="0"/>
              <a:t>UE cannot perform measurement toward measurement objects in FR2</a:t>
            </a:r>
          </a:p>
          <a:p>
            <a:pPr lvl="0"/>
            <a:r>
              <a:rPr lang="en-US" dirty="0" smtClean="0"/>
              <a:t>In </a:t>
            </a:r>
            <a:r>
              <a:rPr lang="en-US" dirty="0"/>
              <a:t>case only SN configures gap, </a:t>
            </a:r>
          </a:p>
          <a:p>
            <a:pPr lvl="1"/>
            <a:r>
              <a:rPr lang="en-US" dirty="0"/>
              <a:t>From scheduling opportunity and gap applicability perspective, it’s per-FR gap for FR2</a:t>
            </a:r>
          </a:p>
          <a:p>
            <a:pPr lvl="1"/>
            <a:r>
              <a:rPr lang="en-US" dirty="0"/>
              <a:t>From measurement requirement perspective,</a:t>
            </a:r>
          </a:p>
          <a:p>
            <a:pPr lvl="2"/>
            <a:r>
              <a:rPr lang="en-GB" dirty="0"/>
              <a:t>UE cannot perform measurement toward measurement objects in FR1</a:t>
            </a:r>
          </a:p>
          <a:p>
            <a:pPr lvl="2"/>
            <a:r>
              <a:rPr lang="en-GB" dirty="0"/>
              <a:t>UE fulfils the per-FR requirements for FR2 measurement objects based on the configured measurement gap pattern.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890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proposal for Scenario 2 </a:t>
            </a:r>
            <a:br>
              <a:rPr lang="en-US" dirty="0"/>
            </a:br>
            <a:r>
              <a:rPr lang="en-US" sz="2200" dirty="0"/>
              <a:t>(Serving cells in both LTE/FR1 and FR2. Measurement objects in both LTE/FR1 and FR2)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 fontScale="92500"/>
          </a:bodyPr>
          <a:lstStyle/>
          <a:p>
            <a:r>
              <a:rPr lang="en-US" dirty="0"/>
              <a:t>In case </a:t>
            </a:r>
            <a:r>
              <a:rPr lang="en-US" dirty="0" smtClean="0"/>
              <a:t>MN </a:t>
            </a:r>
            <a:r>
              <a:rPr lang="en-US" dirty="0"/>
              <a:t>configures gap and </a:t>
            </a:r>
            <a:r>
              <a:rPr lang="en-GB" dirty="0"/>
              <a:t>MN indicates UE that the measurement gap from MN applies to </a:t>
            </a:r>
            <a:r>
              <a:rPr lang="en-GB" u="sng" dirty="0"/>
              <a:t>LTE/FR1/FR2</a:t>
            </a:r>
            <a:r>
              <a:rPr lang="en-GB" dirty="0"/>
              <a:t> serving cell(s)</a:t>
            </a:r>
            <a:r>
              <a:rPr lang="en-US" dirty="0"/>
              <a:t> and SN configures gap</a:t>
            </a:r>
            <a:r>
              <a:rPr lang="en-GB" dirty="0"/>
              <a:t>, </a:t>
            </a:r>
          </a:p>
          <a:p>
            <a:pPr lvl="1"/>
            <a:r>
              <a:rPr lang="en-US" dirty="0"/>
              <a:t>This is invalid case, and UE behavior is unpredictable</a:t>
            </a:r>
          </a:p>
          <a:p>
            <a:r>
              <a:rPr lang="en-US" dirty="0"/>
              <a:t>In case </a:t>
            </a:r>
            <a:r>
              <a:rPr lang="en-US" dirty="0" smtClean="0"/>
              <a:t>MN </a:t>
            </a:r>
            <a:r>
              <a:rPr lang="en-US" dirty="0"/>
              <a:t>configures gap and </a:t>
            </a:r>
            <a:r>
              <a:rPr lang="en-GB" dirty="0"/>
              <a:t>MN indicates UE that the measurement gap from MN applies to </a:t>
            </a:r>
            <a:r>
              <a:rPr lang="en-GB" u="sng" dirty="0"/>
              <a:t>LTE/FR1 </a:t>
            </a:r>
            <a:r>
              <a:rPr lang="en-GB" dirty="0"/>
              <a:t>serving cell(s)</a:t>
            </a:r>
            <a:r>
              <a:rPr lang="en-US" dirty="0"/>
              <a:t> and SN configures gap</a:t>
            </a:r>
            <a:r>
              <a:rPr lang="en-GB" dirty="0"/>
              <a:t>, </a:t>
            </a:r>
          </a:p>
          <a:p>
            <a:pPr lvl="1"/>
            <a:r>
              <a:rPr lang="en-US" dirty="0"/>
              <a:t>From scheduling opportunity and gap applicability perspective, the gap configured by MN is per-FR gap for FR1/LTE, and the gap configured by SN is per-FR gap for FR2</a:t>
            </a:r>
          </a:p>
          <a:p>
            <a:pPr lvl="1"/>
            <a:r>
              <a:rPr lang="en-US" dirty="0"/>
              <a:t>From measurement requirement perspective,</a:t>
            </a:r>
          </a:p>
          <a:p>
            <a:pPr lvl="2"/>
            <a:r>
              <a:rPr lang="en-GB" dirty="0"/>
              <a:t>UE fulfils the per-FR requirements for FR1/LTE measurement objects based on the measurement gap pattern configured by MN, and</a:t>
            </a:r>
          </a:p>
          <a:p>
            <a:pPr lvl="2"/>
            <a:r>
              <a:rPr lang="en-GB" dirty="0"/>
              <a:t>UE fulfils the per-FR requirements for FR2 measurement objects based on the measurement gap pattern configured by SN.</a:t>
            </a:r>
          </a:p>
        </p:txBody>
      </p:sp>
    </p:spTree>
    <p:extLst>
      <p:ext uri="{BB962C8B-B14F-4D97-AF65-F5344CB8AC3E}">
        <p14:creationId xmlns:p14="http://schemas.microsoft.com/office/powerpoint/2010/main" val="1222192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606</Words>
  <Application>Microsoft Office PowerPoint</Application>
  <PresentationFormat>寬螢幕</PresentationFormat>
  <Paragraphs>45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맑은 고딕</vt:lpstr>
      <vt:lpstr>ＭＳ Ｐゴシック</vt:lpstr>
      <vt:lpstr>新細明體</vt:lpstr>
      <vt:lpstr>Arial</vt:lpstr>
      <vt:lpstr>Calibri</vt:lpstr>
      <vt:lpstr>Calibri Light</vt:lpstr>
      <vt:lpstr>Office 佈景主題</vt:lpstr>
      <vt:lpstr>WF on Clarification of UE Measurement Mode</vt:lpstr>
      <vt:lpstr>Background: Decision during Monday evening adhoc</vt:lpstr>
      <vt:lpstr>Background: RAN2 agreements in #101 meeting</vt:lpstr>
      <vt:lpstr>Updated proposal for Scenario 1 (Serving cells in LTE/FR1. Measurement objects in both LTE/FR1 and FR2)</vt:lpstr>
      <vt:lpstr>Updated proposal for Scenario 2  (Serving cells in both LTE/FR1 and FR2. Measurement objects in both LTE/FR1 and FR2)</vt:lpstr>
      <vt:lpstr>Updated proposal for Scenario 2  (Serving cells in both LTE/FR1 and FR2. Measurement objects in both LTE/FR1 and FR2)</vt:lpstr>
      <vt:lpstr>Updated proposal for Scenario 2  (Serving cells in both LTE/FR1 and FR2. Measurement objects in both LTE/FR1 and FR2)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measurement mode</dc:title>
  <dc:creator>Ato-MediaTek</dc:creator>
  <cp:keywords>CTPClassification=CTP_NT</cp:keywords>
  <cp:lastModifiedBy>Ato-MediaTek</cp:lastModifiedBy>
  <cp:revision>72</cp:revision>
  <dcterms:created xsi:type="dcterms:W3CDTF">2018-01-23T19:05:53Z</dcterms:created>
  <dcterms:modified xsi:type="dcterms:W3CDTF">2018-03-01T16:33:24Z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C:\Users\Administrator\AppData\Local\Microsoft\Windows\Temporary Internet Files\Content.Outlook\B6K6BQ5R\R4-1801087 WF on UE measurement mode v1_nokia.pptx</vt:lpwstr>
  </property>
  <property fmtid="{D5CDD505-2E9C-101B-9397-08002B2CF9AE}" pid="4" name="TitusGUID">
    <vt:lpwstr>0e977959-65f7-4e18-ac43-a26380c0821e</vt:lpwstr>
  </property>
  <property fmtid="{D5CDD505-2E9C-101B-9397-08002B2CF9AE}" pid="5" name="CTP_TimeStamp">
    <vt:lpwstr>2018-03-01 12:44:20Z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