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4" r:id="rId5"/>
    <p:sldId id="275" r:id="rId6"/>
    <p:sldId id="271" r:id="rId7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2017/10/13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WF on simulation assumption for NR BS EVM requirement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  <a:ea typeface="MS PGothic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3GPP TSG-RAN WG4 Meeting #84bis 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	          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R4-1711777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Dubrovnik, HR, 9 - 13 October, 2017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(FR1)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65104"/>
          </a:xfrm>
        </p:spPr>
        <p:txBody>
          <a:bodyPr/>
          <a:lstStyle/>
          <a:p>
            <a:r>
              <a:rPr lang="en-US" altLang="zh-CN" sz="2400" dirty="0" smtClean="0"/>
              <a:t>The WF [1] approved in RAN4 NR #2 meeting has agreed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Due to DMRS pattern design for DL from RAN1 which may have impact to EVM requirement, WF [2] was approved to evaluate the impact.</a:t>
            </a:r>
          </a:p>
          <a:p>
            <a:r>
              <a:rPr lang="en-US" altLang="zh-CN" sz="2400" dirty="0" smtClean="0"/>
              <a:t>Further agreement is needed for EVM requirement evaluation for FR1. </a:t>
            </a:r>
          </a:p>
          <a:p>
            <a:pPr>
              <a:buNone/>
            </a:pP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r>
              <a:rPr lang="en-GB" altLang="zh-CN" sz="2400" b="1" dirty="0" smtClean="0"/>
              <a:t/>
            </a:r>
            <a:br>
              <a:rPr lang="en-GB" altLang="zh-CN" sz="2400" b="1" dirty="0" smtClean="0"/>
            </a:br>
            <a:endParaRPr lang="zh-CN" alt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060848"/>
            <a:ext cx="5804953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(FR2)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r>
              <a:rPr lang="en-US" altLang="zh-CN" sz="2800" dirty="0" smtClean="0"/>
              <a:t>Discussion for how to evaluate the NR EVM for FR2 have been provided in contributions [3][4].  </a:t>
            </a:r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Assumptions in [5] has been approved to perform system simulation for UE EVM evaluation for FR2, and the reference simulation methodology is shown in [6].</a:t>
            </a: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pPr>
              <a:buNone/>
            </a:pP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assumptions for FR1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r>
              <a:rPr lang="fi-FI" altLang="en-US" sz="2800" dirty="0" smtClean="0"/>
              <a:t>Evaluate BS Tx EVM impacts on DL link </a:t>
            </a:r>
            <a:r>
              <a:rPr lang="en-US" altLang="en-US" sz="2800" dirty="0" smtClean="0"/>
              <a:t>performance by considering the following aspects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Both conducted and OTA EVM requirements should be considered</a:t>
            </a:r>
          </a:p>
          <a:p>
            <a:pPr lvl="1"/>
            <a:r>
              <a:rPr lang="en-US" altLang="zh-CN" sz="2400" dirty="0" smtClean="0"/>
              <a:t>DMRS patterns with different density according to the latest RAN1 outcome. </a:t>
            </a:r>
          </a:p>
          <a:p>
            <a:pPr lvl="1"/>
            <a:r>
              <a:rPr lang="en-US" altLang="zh-CN" sz="2400" dirty="0" smtClean="0"/>
              <a:t>EVM levels shall be considered together with DMRS density patterns derived from RAN1 outcome.</a:t>
            </a:r>
          </a:p>
          <a:p>
            <a:pPr lvl="2"/>
            <a:r>
              <a:rPr lang="en-US" altLang="zh-CN" sz="2000" dirty="0" smtClean="0"/>
              <a:t>The intention is to use EVM levels defined in [1]</a:t>
            </a:r>
          </a:p>
          <a:p>
            <a:pPr lvl="1"/>
            <a:r>
              <a:rPr lang="en-US" altLang="zh-CN" sz="2400" strike="sngStrike" dirty="0" smtClean="0">
                <a:solidFill>
                  <a:srgbClr val="00B050"/>
                </a:solidFill>
              </a:rPr>
              <a:t>1 and/or 2 layers shall be considered</a:t>
            </a:r>
            <a:endParaRPr lang="en-US" altLang="zh-CN" strike="sngStrike" dirty="0" smtClean="0">
              <a:solidFill>
                <a:srgbClr val="00B050"/>
              </a:solidFill>
            </a:endParaRPr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pPr>
              <a:buNone/>
            </a:pP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WF for assumptions for FR2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363272" cy="5472608"/>
          </a:xfrm>
        </p:spPr>
        <p:txBody>
          <a:bodyPr/>
          <a:lstStyle/>
          <a:p>
            <a:r>
              <a:rPr lang="fi-FI" altLang="en-US" sz="2800" dirty="0" smtClean="0"/>
              <a:t>Both system and link simulation should be considered</a:t>
            </a:r>
          </a:p>
          <a:p>
            <a:pPr lvl="1"/>
            <a:r>
              <a:rPr lang="fi-FI" altLang="en-US" sz="2400" dirty="0" smtClean="0"/>
              <a:t>Investigate approperiate DM-RS patterns and PT-RS patterns needed </a:t>
            </a:r>
          </a:p>
          <a:p>
            <a:pPr lvl="1"/>
            <a:r>
              <a:rPr lang="en-US" altLang="zh-CN" sz="2400" dirty="0" smtClean="0"/>
              <a:t>Considering the following modulation scheme for evaluation</a:t>
            </a:r>
          </a:p>
          <a:p>
            <a:pPr lvl="2"/>
            <a:r>
              <a:rPr lang="en-US" altLang="zh-CN" sz="2000" dirty="0" smtClean="0"/>
              <a:t>64QAM, 256QAM, 16QAM , QPSK is priority order</a:t>
            </a:r>
          </a:p>
          <a:p>
            <a:pPr lvl="2"/>
            <a:r>
              <a:rPr lang="fi-FI" altLang="en-US" sz="2000" dirty="0" smtClean="0"/>
              <a:t>EVM levels shall be compared to EVM = 0%</a:t>
            </a:r>
          </a:p>
          <a:p>
            <a:r>
              <a:rPr lang="fi-FI" altLang="en-US" sz="2800" dirty="0" smtClean="0"/>
              <a:t>For system simulation, to evaluate BS Tx EVM </a:t>
            </a:r>
            <a:r>
              <a:rPr lang="en-US" altLang="en-US" sz="2800" dirty="0" smtClean="0"/>
              <a:t>by considering the following aspects.</a:t>
            </a:r>
          </a:p>
          <a:p>
            <a:pPr lvl="1"/>
            <a:r>
              <a:rPr lang="en-US" altLang="zh-CN" sz="2400" dirty="0" smtClean="0"/>
              <a:t>The simulation assumptions shall include urban macro scenario and indoor hotspot scenario in 38.803</a:t>
            </a:r>
          </a:p>
          <a:p>
            <a:pPr lvl="2"/>
            <a:r>
              <a:rPr lang="en-US" altLang="zh-CN" sz="2000" dirty="0" smtClean="0"/>
              <a:t>The assumptions agreed for UE [5] can be used as a reference for urban macro scenario</a:t>
            </a:r>
          </a:p>
          <a:p>
            <a:pPr lvl="2"/>
            <a:r>
              <a:rPr lang="en-US" altLang="zh-CN" sz="2000" dirty="0" smtClean="0"/>
              <a:t>How to capture the RF impairments is FFS. </a:t>
            </a:r>
          </a:p>
          <a:p>
            <a:pPr lvl="1"/>
            <a:endParaRPr lang="en-US" altLang="zh-CN" dirty="0" smtClean="0"/>
          </a:p>
          <a:p>
            <a:pPr lvl="2">
              <a:buNone/>
            </a:pPr>
            <a:endParaRPr lang="en-US" altLang="zh-CN" sz="2000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endParaRPr lang="en-US" altLang="zh-CN" sz="2800" b="1" dirty="0" smtClean="0"/>
          </a:p>
          <a:p>
            <a:pPr>
              <a:buNone/>
            </a:pP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r>
              <a:rPr lang="en-GB" altLang="zh-CN" sz="2800" b="1" dirty="0" smtClean="0"/>
              <a:t/>
            </a:r>
            <a:br>
              <a:rPr lang="en-GB" altLang="zh-CN" sz="2800" b="1" dirty="0" smtClean="0"/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5400600"/>
          </a:xfrm>
        </p:spPr>
        <p:txBody>
          <a:bodyPr/>
          <a:lstStyle/>
          <a:p>
            <a:pPr hangingPunct="1"/>
            <a:r>
              <a:rPr lang="en-GB" altLang="zh-CN" sz="2800" dirty="0" smtClean="0">
                <a:ea typeface="MS PGothic" pitchFamily="34" charset="-128"/>
              </a:rPr>
              <a:t>Reference </a:t>
            </a:r>
            <a:endParaRPr lang="en-US" altLang="zh-CN" sz="2800" dirty="0"/>
          </a:p>
          <a:p>
            <a:pPr lvl="1" hangingPunct="1">
              <a:buNone/>
            </a:pPr>
            <a:r>
              <a:rPr lang="en-US" altLang="zh-CN" sz="2000" dirty="0" smtClean="0"/>
              <a:t>[1] R4-1706969, </a:t>
            </a:r>
            <a:r>
              <a:rPr lang="en-GB" altLang="en-US" sz="2000" dirty="0" smtClean="0"/>
              <a:t>WF on NR BS EVM, Nokia</a:t>
            </a:r>
            <a:endParaRPr lang="en-US" altLang="zh-CN" sz="2000" dirty="0" smtClean="0"/>
          </a:p>
          <a:p>
            <a:pPr lvl="1" hangingPunct="1">
              <a:buNone/>
            </a:pPr>
            <a:r>
              <a:rPr lang="en-US" altLang="zh-CN" sz="2000" dirty="0" smtClean="0"/>
              <a:t>[2] R4-1710022, </a:t>
            </a:r>
            <a:r>
              <a:rPr lang="en-GB" altLang="zh-CN" sz="2000" dirty="0" smtClean="0">
                <a:ea typeface="宋体" panose="02010600030101010101" pitchFamily="2" charset="-122"/>
              </a:rPr>
              <a:t>Way on simulation assumption for EVM, Nokia, Nokia Shanghai Bell</a:t>
            </a:r>
          </a:p>
          <a:p>
            <a:pPr lvl="1" hangingPunct="1">
              <a:buNone/>
            </a:pPr>
            <a:r>
              <a:rPr lang="en-GB" altLang="zh-CN" sz="2000" dirty="0" smtClean="0"/>
              <a:t>[3] R4-1711271, Consideration on BS </a:t>
            </a:r>
            <a:r>
              <a:rPr lang="en-GB" altLang="zh-CN" sz="2000" dirty="0" err="1" smtClean="0"/>
              <a:t>Tx</a:t>
            </a:r>
            <a:r>
              <a:rPr lang="en-GB" altLang="zh-CN" sz="2000" dirty="0" smtClean="0"/>
              <a:t> EVM, Huawei, </a:t>
            </a:r>
            <a:r>
              <a:rPr lang="en-GB" altLang="zh-CN" sz="2000" dirty="0" err="1" smtClean="0"/>
              <a:t>HiSilicon</a:t>
            </a:r>
            <a:endParaRPr lang="en-GB" altLang="zh-CN" sz="2000" dirty="0" smtClean="0"/>
          </a:p>
          <a:p>
            <a:pPr lvl="1" hangingPunct="1">
              <a:buNone/>
            </a:pPr>
            <a:r>
              <a:rPr lang="en-GB" altLang="zh-CN" sz="2000" dirty="0" smtClean="0"/>
              <a:t>[4] R4-1710804, Discussion on EVM requirement for FR2 NR BS, ZTE</a:t>
            </a:r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[5]</a:t>
            </a:r>
            <a:r>
              <a:rPr lang="en-GB" altLang="zh-CN" sz="2000" dirty="0" smtClean="0"/>
              <a:t> R4-1709666, Simulation assumptions on UE </a:t>
            </a:r>
            <a:r>
              <a:rPr lang="en-GB" altLang="zh-CN" sz="2000" dirty="0" err="1" smtClean="0"/>
              <a:t>Tx</a:t>
            </a:r>
            <a:r>
              <a:rPr lang="en-GB" altLang="zh-CN" sz="2000" dirty="0" smtClean="0"/>
              <a:t> EVM for </a:t>
            </a:r>
            <a:r>
              <a:rPr lang="en-GB" altLang="zh-CN" sz="2000" dirty="0" err="1" smtClean="0"/>
              <a:t>mmWave</a:t>
            </a:r>
            <a:r>
              <a:rPr lang="en-GB" altLang="zh-CN" sz="2000" dirty="0" smtClean="0"/>
              <a:t>, Huawei, </a:t>
            </a:r>
            <a:r>
              <a:rPr lang="en-GB" altLang="zh-CN" sz="2000" dirty="0" err="1" smtClean="0"/>
              <a:t>HiSilicon</a:t>
            </a:r>
            <a:endParaRPr lang="en-GB" altLang="zh-CN" sz="2000" dirty="0" smtClean="0"/>
          </a:p>
          <a:p>
            <a:pPr lvl="1" hangingPunct="1">
              <a:buNone/>
            </a:pPr>
            <a:r>
              <a:rPr lang="en-GB" altLang="zh-CN" sz="2000" dirty="0" smtClean="0">
                <a:ea typeface="宋体" panose="02010600030101010101" pitchFamily="2" charset="-122"/>
              </a:rPr>
              <a:t>[6] R4-1710493, Evaluation on UE 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Tx</a:t>
            </a:r>
            <a:r>
              <a:rPr lang="en-GB" altLang="zh-CN" sz="2000" dirty="0" smtClean="0">
                <a:ea typeface="宋体" panose="02010600030101010101" pitchFamily="2" charset="-122"/>
              </a:rPr>
              <a:t> EVM for </a:t>
            </a:r>
            <a:r>
              <a:rPr lang="en-GB" altLang="zh-CN" sz="2000" dirty="0" err="1" smtClean="0">
                <a:ea typeface="宋体" panose="02010600030101010101" pitchFamily="2" charset="-122"/>
              </a:rPr>
              <a:t>mmWave</a:t>
            </a:r>
            <a:r>
              <a:rPr lang="en-GB" altLang="zh-CN" sz="2000" dirty="0" smtClean="0">
                <a:ea typeface="宋体" panose="02010600030101010101" pitchFamily="2" charset="-122"/>
              </a:rPr>
              <a:t>, </a:t>
            </a:r>
            <a:r>
              <a:rPr lang="en-GB" altLang="zh-CN" sz="2000" dirty="0" smtClean="0"/>
              <a:t>Huawei, </a:t>
            </a:r>
            <a:r>
              <a:rPr lang="en-GB" altLang="zh-CN" sz="2000" dirty="0" err="1" smtClean="0"/>
              <a:t>HiSilicon</a:t>
            </a:r>
            <a:endParaRPr lang="en-GB" altLang="zh-CN" sz="2000" dirty="0" smtClean="0">
              <a:ea typeface="宋体" panose="02010600030101010101" pitchFamily="2" charset="-122"/>
            </a:endParaRPr>
          </a:p>
          <a:p>
            <a:pPr lvl="1" hangingPunct="1">
              <a:buNone/>
            </a:pPr>
            <a:r>
              <a:rPr lang="en-US" altLang="zh-CN" sz="2000" dirty="0" smtClean="0">
                <a:ea typeface="宋体" panose="02010600030101010101" pitchFamily="2" charset="-122"/>
              </a:rPr>
              <a:t>[7] </a:t>
            </a:r>
            <a:r>
              <a:rPr lang="en-GB" altLang="zh-CN" sz="2000" dirty="0" smtClean="0">
                <a:ea typeface="宋体" panose="02010600030101010101" pitchFamily="2" charset="-122"/>
              </a:rPr>
              <a:t>R4-1711162, Simulation Results of DM-RS patterns on EVM for FR1, Ericsson</a:t>
            </a:r>
            <a:endParaRPr lang="en-US" altLang="zh-CN" sz="2000" dirty="0" smtClean="0">
              <a:ea typeface="宋体" panose="02010600030101010101" pitchFamily="2" charset="-122"/>
            </a:endParaRPr>
          </a:p>
          <a:p>
            <a:pPr lvl="1" hangingPunct="1"/>
            <a:endParaRPr lang="en-US" altLang="zh-CN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6405</TotalTime>
  <Words>416</Words>
  <Application>Microsoft Office PowerPoint</Application>
  <PresentationFormat>全屏显示(4:3)</PresentationFormat>
  <Paragraphs>59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​​テーマ</vt:lpstr>
      <vt:lpstr>WF on simulation assumption for NR BS EVM requirement</vt:lpstr>
      <vt:lpstr>Background (FR1)</vt:lpstr>
      <vt:lpstr>Background (FR2)</vt:lpstr>
      <vt:lpstr>WF for assumptions for FR1</vt:lpstr>
      <vt:lpstr>WF for assumptions for FR2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Revised, HW</cp:lastModifiedBy>
  <cp:revision>463</cp:revision>
  <dcterms:created xsi:type="dcterms:W3CDTF">2014-04-03T00:17:36Z</dcterms:created>
  <dcterms:modified xsi:type="dcterms:W3CDTF">2017-10-13T07:42:14Z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(3)R+ytv/2U7VVTA6lH0Qv9PYarM8agIyrCUTndsJTbgIQesL/XecdWxjCnwAkpOamfl2pNc4d3
tCcOBRp/3bmB0KNCbSfv2Il9O0F3FM3uPnXQhjTkaqUYA6ndPvfS7GqD5/8r3iv6yiHqGCiX
6gTltp5JbxFumC/7oQox3fC89SLJUAHDeRcamLPFbuobkbJu+X9XwHJywYzi4d4waiBa0Cct
GHeyTjQlrB1GGbEUKp</vt:lpwstr>
  </property>
  <property fmtid="{D5CDD505-2E9C-101B-9397-08002B2CF9AE}" pid="6" name="_2015_ms_pID_7253431">
    <vt:lpwstr>d9GgzPP9KCDu138h3jaosL0qQb5f5ZQb9/nj52BgnEuJH5kTjWvFhw
/DrnQStKQv+eFpvaLc+KUihr3WyMgeQs/TsNQrD4UEM2Vu1pbxRaGM/V9rn4zGgtUgCpNWDE
Mk37WFesbL37mnUSTZEubJiKpCzBfO/cjyzyDv+qN5bosqXiguJR9TFBo9RCNYC3Sl5c9jDn
YpQBs5zwFh3PxzQLPloSSv49CQ4mS9T2YItV</vt:lpwstr>
  </property>
  <property fmtid="{D5CDD505-2E9C-101B-9397-08002B2CF9AE}" pid="7" name="_2015_ms_pID_7253432">
    <vt:lpwstr>t2wuYpbMo7FPdymDRYlI4JuI2h/Kop+BbpbC
jTyGsd0v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1507715354</vt:lpwstr>
  </property>
</Properties>
</file>