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64" r:id="rId3"/>
    <p:sldId id="268" r:id="rId4"/>
    <p:sldId id="274" r:id="rId5"/>
    <p:sldId id="275" r:id="rId6"/>
    <p:sldId id="277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7422" autoAdjust="0"/>
  </p:normalViewPr>
  <p:slideViewPr>
    <p:cSldViewPr snapToGrid="0">
      <p:cViewPr varScale="1">
        <p:scale>
          <a:sx n="72" d="100"/>
          <a:sy n="72" d="100"/>
        </p:scale>
        <p:origin x="-348" y="-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5BA97352-ACA7-4B7E-93A8-3510F8807E3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417DCAA-7188-4E6F-A695-418B4BEA376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DE7D79C-7417-482F-9BBC-7641D7DB7376}" type="datetimeFigureOut">
              <a:rPr lang="zh-CN" altLang="en-US"/>
              <a:pPr/>
              <a:t>2017/10/13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="" xmlns:a16="http://schemas.microsoft.com/office/drawing/2014/main" id="{11AD7D79-AF91-4895-825E-ED13030D35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="" xmlns:a16="http://schemas.microsoft.com/office/drawing/2014/main" id="{67AD3673-D09D-4341-A56F-4F5ACA89F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041F397-8A22-443C-B343-26D06F6B1B4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E8AB607-D3D4-41C3-B797-A462C58442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87C0CCE-C256-47CE-8C72-8B633A1D63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646343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4B5C306-5520-4681-B5C8-0D05B7BA85F3}" type="slidenum">
              <a:rPr lang="zh-CN" altLang="en-US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39986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2DFDB7-2AE6-4DF3-B680-7E68F59976D2}" type="datetimeFigureOut">
              <a:rPr lang="en-GB" altLang="zh-CN"/>
              <a:pPr/>
              <a:t>13/10/2017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1C43C-59CB-490E-9AF6-7DB0A027BE63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82DA23-4D98-4F5F-8161-8B928D4C90ED}" type="datetimeFigureOut">
              <a:rPr lang="en-GB" altLang="zh-CN"/>
              <a:pPr/>
              <a:t>13/10/2017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399E69-39A1-4FA1-87F3-16AFE2C92F39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34EF71-9EDF-4885-921B-8E162F5336DA}" type="datetimeFigureOut">
              <a:rPr lang="en-GB" altLang="zh-CN"/>
              <a:pPr/>
              <a:t>13/10/2017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39EB2D-2A63-4D13-BC05-10F69035B7BF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414F3F-EDA8-4D7E-A7A1-A1D5EB17FF18}" type="datetimeFigureOut">
              <a:rPr lang="en-GB" altLang="zh-CN"/>
              <a:pPr/>
              <a:t>13/10/2017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58842-72F5-4EBD-8B25-52CF05AA9EED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233D37-7BA1-4EA8-B868-519F15512DF8}" type="datetimeFigureOut">
              <a:rPr lang="en-GB" altLang="zh-CN"/>
              <a:pPr/>
              <a:t>13/10/2017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1252C3-8FEA-4B9F-B020-A9A05557C4FF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A89B5D-FF2E-43BE-89B0-4ADA34658AF1}" type="datetimeFigureOut">
              <a:rPr lang="en-GB" altLang="zh-CN"/>
              <a:pPr/>
              <a:t>13/10/2017</a:t>
            </a:fld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161C10-5A59-4400-B412-D6C8AB1AE957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FC7CF5-4915-4E76-9753-11C2AAF8C520}" type="datetimeFigureOut">
              <a:rPr lang="en-GB" altLang="zh-CN"/>
              <a:pPr/>
              <a:t>13/10/2017</a:t>
            </a:fld>
            <a:endParaRPr lang="en-GB" altLang="zh-CN"/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905A6F-69AA-4471-A506-A589D0D9CC95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5C6396-8D4A-441A-AA70-057456FFC63D}" type="datetimeFigureOut">
              <a:rPr lang="en-GB" altLang="zh-CN"/>
              <a:pPr/>
              <a:t>13/10/2017</a:t>
            </a:fld>
            <a:endParaRPr lang="en-GB" altLang="zh-CN"/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0CB865-B36E-44FE-BED6-25A33CF6149C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249237-320E-4D39-BA9F-73ECB3F77761}" type="datetimeFigureOut">
              <a:rPr lang="en-GB" altLang="zh-CN"/>
              <a:pPr/>
              <a:t>13/10/2017</a:t>
            </a:fld>
            <a:endParaRPr lang="en-GB" altLang="zh-CN"/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53EDCC-3E10-485E-9D55-5ACEBD3B091D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4E9184-80A5-4B2F-A1DF-55E9A05C270E}" type="datetimeFigureOut">
              <a:rPr lang="en-GB" altLang="zh-CN"/>
              <a:pPr/>
              <a:t>13/10/2017</a:t>
            </a:fld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4CBD4-DD9A-47CC-8D79-DFFCCEE730FB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0608D1-61C0-4FC7-8375-49B823707F6E}" type="datetimeFigureOut">
              <a:rPr lang="en-GB" altLang="zh-CN"/>
              <a:pPr/>
              <a:t>13/10/2017</a:t>
            </a:fld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EA85C-A2F9-4EEB-8B79-546C5BA679D1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en-GB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GB" altLang="zh-CN" smtClean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FAC1415E-F56B-4E41-A039-47914F88D6ED}" type="datetimeFigureOut">
              <a:rPr lang="en-GB" altLang="zh-CN"/>
              <a:pPr/>
              <a:t>13/10/2017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9767FC99-AF87-45D7-A874-D5F9415D9CA9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/>
          <p:cNvSpPr>
            <a:spLocks noGrp="1"/>
          </p:cNvSpPr>
          <p:nvPr>
            <p:ph type="subTitle" idx="1"/>
          </p:nvPr>
        </p:nvSpPr>
        <p:spPr>
          <a:xfrm>
            <a:off x="371061" y="2782888"/>
            <a:ext cx="11449878" cy="2570990"/>
          </a:xfrm>
        </p:spPr>
        <p:txBody>
          <a:bodyPr/>
          <a:lstStyle/>
          <a:p>
            <a:pPr eaLnBrk="1" hangingPunct="1"/>
            <a:r>
              <a:rPr lang="en-GB" altLang="zh-CN" sz="4000" dirty="0" smtClean="0">
                <a:ea typeface="宋体" pitchFamily="2" charset="-122"/>
              </a:rPr>
              <a:t>WF on NR spectrum utilization</a:t>
            </a:r>
          </a:p>
          <a:p>
            <a:pPr eaLnBrk="1" hangingPunct="1"/>
            <a:endParaRPr lang="en-US" altLang="zh-CN" sz="3200" dirty="0" smtClean="0">
              <a:ea typeface="宋体" pitchFamily="2" charset="-122"/>
            </a:endParaRPr>
          </a:p>
          <a:p>
            <a:pPr eaLnBrk="1" hangingPunct="1"/>
            <a:r>
              <a:rPr lang="en-US" altLang="zh-CN" sz="3200" dirty="0" smtClean="0">
                <a:ea typeface="宋体" pitchFamily="2" charset="-122"/>
              </a:rPr>
              <a:t>ZTE, []</a:t>
            </a:r>
            <a:endParaRPr lang="en-GB" altLang="zh-CN" sz="3200" dirty="0" smtClean="0">
              <a:ea typeface="宋体" pitchFamily="2" charset="-122"/>
            </a:endParaRP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557213" y="365125"/>
            <a:ext cx="1034129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de-DE" altLang="zh-CN" b="1" dirty="0">
                <a:latin typeface="Calibri" pitchFamily="34" charset="0"/>
              </a:rPr>
              <a:t>3GPP TSG-RAN </a:t>
            </a:r>
            <a:r>
              <a:rPr lang="en-US" b="1" dirty="0" smtClean="0">
                <a:latin typeface="Calibri" pitchFamily="34" charset="0"/>
              </a:rPr>
              <a:t>WG4 #84bis Meeting </a:t>
            </a:r>
            <a:r>
              <a:rPr lang="de-DE" altLang="zh-CN" b="1" dirty="0">
                <a:latin typeface="Calibri" pitchFamily="34" charset="0"/>
              </a:rPr>
              <a:t>								</a:t>
            </a:r>
          </a:p>
          <a:p>
            <a:r>
              <a:rPr lang="en-US" b="1" dirty="0" smtClean="0">
                <a:latin typeface="Calibri" pitchFamily="34" charset="0"/>
              </a:rPr>
              <a:t>Dubrovnik, Croatia, 9 - 13 October, 2017</a:t>
            </a:r>
            <a:endParaRPr lang="en-US" dirty="0" smtClean="0">
              <a:latin typeface="Calibri" pitchFamily="34" charset="0"/>
            </a:endParaRPr>
          </a:p>
          <a:p>
            <a:pPr eaLnBrk="1" hangingPunct="1"/>
            <a:r>
              <a:rPr lang="de-DE" altLang="zh-CN" b="1" dirty="0" smtClean="0">
                <a:latin typeface="Calibri" pitchFamily="34" charset="0"/>
              </a:rPr>
              <a:t>Agenda</a:t>
            </a:r>
            <a:r>
              <a:rPr lang="de-DE" altLang="zh-CN" b="1" dirty="0">
                <a:latin typeface="Calibri" pitchFamily="34" charset="0"/>
              </a:rPr>
              <a:t>: </a:t>
            </a:r>
            <a:r>
              <a:rPr lang="en-US" b="1" dirty="0" smtClean="0">
                <a:latin typeface="Calibri" pitchFamily="34" charset="0"/>
              </a:rPr>
              <a:t>9.3.3</a:t>
            </a:r>
          </a:p>
          <a:p>
            <a:pPr eaLnBrk="1" hangingPunct="1"/>
            <a:r>
              <a:rPr lang="en-US" altLang="ja-JP" b="1" dirty="0" smtClean="0">
                <a:latin typeface="+mn-lt"/>
              </a:rPr>
              <a:t>Document for:</a:t>
            </a:r>
            <a:r>
              <a:rPr lang="en-US" altLang="ja-JP" dirty="0" smtClean="0">
                <a:latin typeface="+mn-lt"/>
              </a:rPr>
              <a:t>	Approval</a:t>
            </a:r>
            <a:endParaRPr lang="ja-JP" altLang="en-US" smtClean="0">
              <a:latin typeface="+mn-lt"/>
            </a:endParaRP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10093325" y="317500"/>
            <a:ext cx="13211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 dirty="0" smtClean="0">
                <a:latin typeface="Calibri" pitchFamily="34" charset="0"/>
              </a:rPr>
              <a:t>R4-1711736</a:t>
            </a:r>
            <a:endParaRPr lang="zh-CN" altLang="en-US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5"/>
          <p:cNvSpPr>
            <a:spLocks noGrp="1"/>
          </p:cNvSpPr>
          <p:nvPr>
            <p:ph type="title"/>
          </p:nvPr>
        </p:nvSpPr>
        <p:spPr>
          <a:xfrm>
            <a:off x="397565" y="150813"/>
            <a:ext cx="11432485" cy="863600"/>
          </a:xfrm>
        </p:spPr>
        <p:txBody>
          <a:bodyPr/>
          <a:lstStyle/>
          <a:p>
            <a:pPr eaLnBrk="1" hangingPunct="1"/>
            <a:r>
              <a:rPr lang="en-US" altLang="en-US" sz="3200" b="1" dirty="0" smtClean="0"/>
              <a:t>Background</a:t>
            </a:r>
            <a:r>
              <a:rPr lang="en-US" altLang="en-US" sz="3200" dirty="0" smtClean="0"/>
              <a:t>: Latest agreement </a:t>
            </a:r>
            <a:r>
              <a:rPr lang="en-GB" altLang="zh-CN" sz="3200" dirty="0" smtClean="0">
                <a:cs typeface="等线"/>
              </a:rPr>
              <a:t>for below 6GHz (R4-1709075)</a:t>
            </a:r>
            <a:endParaRPr lang="en-GB" altLang="zh-CN" sz="3200" dirty="0" smtClean="0">
              <a:ea typeface="宋体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45650459"/>
              </p:ext>
            </p:extLst>
          </p:nvPr>
        </p:nvGraphicFramePr>
        <p:xfrm>
          <a:off x="488950" y="944665"/>
          <a:ext cx="10980738" cy="2111376"/>
        </p:xfrm>
        <a:graphic>
          <a:graphicData uri="http://schemas.openxmlformats.org/drawingml/2006/table">
            <a:tbl>
              <a:tblPr/>
              <a:tblGrid>
                <a:gridCol w="998538"/>
                <a:gridCol w="998537"/>
                <a:gridCol w="996950"/>
                <a:gridCol w="998538"/>
                <a:gridCol w="998537"/>
                <a:gridCol w="998538"/>
                <a:gridCol w="998537"/>
                <a:gridCol w="998538"/>
                <a:gridCol w="996950"/>
                <a:gridCol w="998537"/>
                <a:gridCol w="998538"/>
              </a:tblGrid>
              <a:tr h="4873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SCS [kHz]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5MHz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15MHz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25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40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50MHz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60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80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100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15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25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79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106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等线"/>
                          <a:cs typeface="等线"/>
                        </a:rPr>
                        <a:t>133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216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等线"/>
                          <a:cs typeface="等线"/>
                        </a:rPr>
                        <a:t>270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N.A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N.A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N.A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等线"/>
                          <a:cs typeface="等线"/>
                        </a:rPr>
                        <a:t>11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24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38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65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106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133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162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217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273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N.A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18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24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65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79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107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135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49" name="TextBox 7">
            <a:extLst>
              <a:ext uri="{FF2B5EF4-FFF2-40B4-BE49-F238E27FC236}">
                <a16:creationId xmlns="" xmlns:a16="http://schemas.microsoft.com/office/drawing/2014/main" id="{A2069B09-6622-49CD-92EE-DC3EB263F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197" y="3225646"/>
            <a:ext cx="10790238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600" dirty="0"/>
              <a:t>Above RB values are agreed based on the assumption of symmetric guard band. </a:t>
            </a:r>
            <a:endParaRPr lang="en-US" altLang="zh-CN" sz="160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The RB values in the table are only meant to indicate the minimum guard band achievable for a given SCS and channel BW . The actual maximum RB allocation can be </a:t>
            </a:r>
            <a:r>
              <a:rPr lang="en-US" altLang="zh-CN" sz="1600" dirty="0"/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equal to or 1 RB </a:t>
            </a:r>
            <a:r>
              <a:rPr lang="en-US" altLang="zh-CN" sz="1600" dirty="0" smtClean="0">
                <a:solidFill>
                  <a:srgbClr val="FF0000"/>
                </a:solidFill>
              </a:rPr>
              <a:t>less than the values shown in the table.</a:t>
            </a:r>
          </a:p>
          <a:p>
            <a:pPr eaLnBrk="1" hangingPunct="1">
              <a:defRPr/>
            </a:pPr>
            <a:r>
              <a:rPr lang="en-US" altLang="zh-CN" sz="1600" dirty="0" smtClean="0"/>
              <a:t>Note1</a:t>
            </a:r>
            <a:r>
              <a:rPr lang="en-US" altLang="zh-CN" sz="1600" dirty="0"/>
              <a:t>: Above RB values are agreed based on the assumptions of below requirements for sub 6GHz: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ko-KR" sz="1600" dirty="0">
                <a:latin typeface="+mn-lt"/>
                <a:cs typeface="Times New Roman" pitchFamily="18" charset="0"/>
              </a:rPr>
              <a:t>BS requirements: output power limit </a:t>
            </a:r>
            <a:r>
              <a:rPr lang="en-US" altLang="ko-KR" sz="1600" dirty="0">
                <a:latin typeface="+mn-lt"/>
                <a:cs typeface="Times New Roman" pitchFamily="18" charset="0"/>
              </a:rPr>
              <a:t>(R4-1706960), </a:t>
            </a:r>
            <a:r>
              <a:rPr lang="en-GB" altLang="ko-KR" sz="1600" dirty="0">
                <a:latin typeface="+mn-lt"/>
                <a:cs typeface="Times New Roman" pitchFamily="18" charset="0"/>
              </a:rPr>
              <a:t>ALCR/ACS requirements  (R4-1706971),EVM requirements (R4-1706969)</a:t>
            </a:r>
          </a:p>
          <a:p>
            <a:pPr marL="285750" eaLnBrk="1" hangingPunct="1">
              <a:defRPr/>
            </a:pPr>
            <a:r>
              <a:rPr lang="en-GB" altLang="ko-KR" sz="1600" dirty="0">
                <a:latin typeface="+mn-lt"/>
                <a:cs typeface="Times New Roman" pitchFamily="18" charset="0"/>
              </a:rPr>
              <a:t>,SEM requirements (R4-1706973);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ko-KR" sz="1600" dirty="0">
                <a:latin typeface="+mn-lt"/>
                <a:cs typeface="Times New Roman" pitchFamily="18" charset="0"/>
              </a:rPr>
              <a:t>UE requirements: Power  Class (PC3 and PC2), ALCR/ACS requirements (R4-1706525),EVM requirements  (R4-1706612),SEM requirements;  (R4-1706692)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ko-KR" sz="1600" dirty="0">
                <a:latin typeface="+mn-lt"/>
                <a:cs typeface="Times New Roman" pitchFamily="18" charset="0"/>
              </a:rPr>
              <a:t>Companies can further check above R</a:t>
            </a:r>
            <a:r>
              <a:rPr lang="en-US" altLang="ko-KR" sz="1600" dirty="0">
                <a:latin typeface="+mn-lt"/>
                <a:cs typeface="Times New Roman" pitchFamily="18" charset="0"/>
              </a:rPr>
              <a:t>B values based on further agreements for above requirements and agreements for  channel raster.</a:t>
            </a:r>
          </a:p>
          <a:p>
            <a:pPr eaLnBrk="1" hangingPunct="1">
              <a:defRPr/>
            </a:pPr>
            <a:r>
              <a:rPr lang="en-US" altLang="ko-KR" sz="1600" dirty="0">
                <a:cs typeface="Times New Roman" pitchFamily="18" charset="0"/>
              </a:rPr>
              <a:t>Above RB values are agreed based on the assumption of  no edge PRB </a:t>
            </a:r>
            <a:r>
              <a:rPr lang="en-US" altLang="zh-CN" sz="1600" dirty="0">
                <a:cs typeface="Times New Roman" pitchFamily="18" charset="0"/>
              </a:rPr>
              <a:t>EVM requirements in Rel-15. </a:t>
            </a:r>
          </a:p>
          <a:p>
            <a:pPr eaLnBrk="1" hangingPunct="1">
              <a:defRPr/>
            </a:pPr>
            <a:r>
              <a:rPr lang="en-US" altLang="zh-CN" sz="1600" dirty="0" smtClean="0"/>
              <a:t>Note2</a:t>
            </a:r>
            <a:r>
              <a:rPr lang="en-US" altLang="zh-CN" sz="1600" dirty="0"/>
              <a:t>: Above RB values are derived based on RAN4 perspective, which can be further check by other working groups i.e. sub-carrier and RB alignment, and RB allocation restriction for DFT-OFDM waveform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>
          <a:xfrm>
            <a:off x="543340" y="88900"/>
            <a:ext cx="11385136" cy="777875"/>
          </a:xfrm>
        </p:spPr>
        <p:txBody>
          <a:bodyPr/>
          <a:lstStyle/>
          <a:p>
            <a:pPr eaLnBrk="1" hangingPunct="1"/>
            <a:r>
              <a:rPr lang="en-US" altLang="en-US" sz="3600" b="1" dirty="0" smtClean="0"/>
              <a:t>Background</a:t>
            </a:r>
            <a:r>
              <a:rPr lang="en-US" altLang="en-US" sz="3600" dirty="0" smtClean="0"/>
              <a:t>: Latest agreement</a:t>
            </a:r>
            <a:r>
              <a:rPr lang="fi-FI" altLang="en-US" sz="3600" dirty="0" smtClean="0">
                <a:ea typeface="宋体" pitchFamily="2" charset="-122"/>
              </a:rPr>
              <a:t> </a:t>
            </a:r>
            <a:r>
              <a:rPr lang="en-GB" altLang="zh-CN" sz="3600" dirty="0" smtClean="0">
                <a:cs typeface="等线"/>
              </a:rPr>
              <a:t>for </a:t>
            </a:r>
            <a:r>
              <a:rPr lang="en-GB" altLang="zh-CN" sz="3600" dirty="0" err="1" smtClean="0">
                <a:cs typeface="等线"/>
              </a:rPr>
              <a:t>mmWave</a:t>
            </a:r>
            <a:r>
              <a:rPr lang="en-GB" altLang="zh-CN" sz="3600" dirty="0" smtClean="0">
                <a:cs typeface="等线"/>
              </a:rPr>
              <a:t> (R4-1709075)</a:t>
            </a:r>
            <a:endParaRPr lang="en-GB" altLang="zh-CN" sz="3600" dirty="0" smtClean="0">
              <a:ea typeface="宋体" pitchFamily="2" charset="-122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9D2FB733-2AA2-49E2-8FBC-13032BC413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206" y="4626591"/>
            <a:ext cx="11473015" cy="1774209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/>
          <a:p>
            <a:pPr marL="0" lvl="1" indent="0" eaLnBrk="1" fontAlgn="auto" hangingPunct="1">
              <a:spcBef>
                <a:spcPts val="1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dirty="0">
              <a:cs typeface="Calibri" pitchFamily="34" charset="0"/>
            </a:endParaRPr>
          </a:p>
          <a:p>
            <a:pPr lvl="1" eaLnBrk="1" fontAlgn="auto" hangingPunct="1">
              <a:spcAft>
                <a:spcPts val="0"/>
              </a:spcAft>
              <a:defRPr/>
            </a:pPr>
            <a:endParaRPr lang="fi-FI" sz="2000" dirty="0"/>
          </a:p>
          <a:p>
            <a:pPr eaLnBrk="1" fontAlgn="auto" hangingPunct="1">
              <a:spcAft>
                <a:spcPts val="0"/>
              </a:spcAft>
              <a:defRPr/>
            </a:pPr>
            <a:endParaRPr lang="fi-FI" sz="24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i-FI" sz="24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4136" name="矩形 5">
            <a:extLst>
              <a:ext uri="{FF2B5EF4-FFF2-40B4-BE49-F238E27FC236}">
                <a16:creationId xmlns="" xmlns:a16="http://schemas.microsoft.com/office/drawing/2014/main" id="{5AC04FE3-4307-4A46-A952-434AB5FA8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513" y="2989348"/>
            <a:ext cx="10517188" cy="378565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600" dirty="0"/>
              <a:t>Note 1:  </a:t>
            </a:r>
            <a:r>
              <a:rPr lang="en-US" altLang="zh-CN" sz="1600" dirty="0" smtClean="0"/>
              <a:t>Above </a:t>
            </a:r>
            <a:r>
              <a:rPr lang="en-US" altLang="zh-CN" sz="1600" dirty="0"/>
              <a:t>RB values are agreed based on the assumption of symmetric guard band. If asymmetric guard-band agreed, potential 1 RB </a:t>
            </a:r>
            <a:r>
              <a:rPr lang="en-US" altLang="zh-CN" sz="1600" dirty="0" smtClean="0"/>
              <a:t>reduced may </a:t>
            </a:r>
            <a:r>
              <a:rPr lang="en-US" altLang="zh-CN" sz="1600" dirty="0"/>
              <a:t>be considered. </a:t>
            </a:r>
            <a:endParaRPr lang="en-US" altLang="zh-CN" sz="160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600" dirty="0">
                <a:solidFill>
                  <a:srgbClr val="FF0000"/>
                </a:solidFill>
              </a:rPr>
              <a:t>The RB values in the table are only meant to indicate the minimum guard band achievable for a given SCS and channel BW. The actual maximum RB allocation can be </a:t>
            </a:r>
            <a:r>
              <a:rPr lang="en-US" altLang="zh-CN" sz="1600" dirty="0"/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equal to or 1 RB less than the values shown in the table.</a:t>
            </a:r>
          </a:p>
          <a:p>
            <a:pPr eaLnBrk="1" hangingPunct="1">
              <a:defRPr/>
            </a:pPr>
            <a:r>
              <a:rPr lang="en-US" altLang="zh-CN" sz="1600" dirty="0" smtClean="0"/>
              <a:t>Note1: Above </a:t>
            </a:r>
            <a:r>
              <a:rPr lang="en-US" altLang="zh-CN" sz="1600" dirty="0"/>
              <a:t>RB </a:t>
            </a:r>
            <a:r>
              <a:rPr lang="en-US" altLang="zh-CN" sz="1600" dirty="0" smtClean="0"/>
              <a:t>values </a:t>
            </a:r>
            <a:r>
              <a:rPr lang="en-US" altLang="zh-CN" sz="1600" dirty="0"/>
              <a:t>are agreed based on the assumptions of below requirements for mm Wave: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ko-KR" sz="1600" dirty="0">
                <a:cs typeface="Times New Roman" pitchFamily="18" charset="0"/>
              </a:rPr>
              <a:t>BS requirements: output power limit </a:t>
            </a:r>
            <a:r>
              <a:rPr lang="en-US" altLang="ko-KR" sz="1600" dirty="0">
                <a:cs typeface="Times New Roman" pitchFamily="18" charset="0"/>
              </a:rPr>
              <a:t>(R4-1706960), </a:t>
            </a:r>
            <a:r>
              <a:rPr lang="en-GB" altLang="ko-KR" sz="1600" dirty="0">
                <a:cs typeface="Times New Roman" pitchFamily="18" charset="0"/>
              </a:rPr>
              <a:t>ALCR/ACS requirements  (R4-1706954),SEM requirements (R4-1706964);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ko-KR" sz="1600" dirty="0">
                <a:cs typeface="Times New Roman" pitchFamily="18" charset="0"/>
              </a:rPr>
              <a:t>UE requirements: Power  Class definition (R4-1706945), ALCR/ACS requirements (R4-1706063), SEM requirements (R4-1706073); </a:t>
            </a:r>
          </a:p>
          <a:p>
            <a:pPr eaLnBrk="1" hangingPunct="1">
              <a:defRPr/>
            </a:pPr>
            <a:r>
              <a:rPr lang="en-GB" altLang="ko-KR" sz="1600" dirty="0">
                <a:cs typeface="Times New Roman" pitchFamily="18" charset="0"/>
              </a:rPr>
              <a:t>Companies can further check and bring analysis for above R</a:t>
            </a:r>
            <a:r>
              <a:rPr lang="en-US" altLang="ko-KR" sz="1600" dirty="0">
                <a:cs typeface="Times New Roman" pitchFamily="18" charset="0"/>
              </a:rPr>
              <a:t>B </a:t>
            </a:r>
            <a:r>
              <a:rPr lang="en-US" altLang="ko-KR" sz="1600" dirty="0" smtClean="0">
                <a:cs typeface="Times New Roman" pitchFamily="18" charset="0"/>
              </a:rPr>
              <a:t>values </a:t>
            </a:r>
            <a:r>
              <a:rPr lang="en-US" altLang="ko-KR" sz="1600" dirty="0">
                <a:cs typeface="Times New Roman" pitchFamily="18" charset="0"/>
              </a:rPr>
              <a:t>based on further agreements for above requirements and agreements for  channel raster, BS EVM and UE EVM requirements.</a:t>
            </a:r>
          </a:p>
          <a:p>
            <a:pPr eaLnBrk="1" hangingPunct="1">
              <a:defRPr/>
            </a:pPr>
            <a:r>
              <a:rPr lang="en-US" altLang="ko-KR" sz="1600" dirty="0">
                <a:cs typeface="Times New Roman" pitchFamily="18" charset="0"/>
              </a:rPr>
              <a:t>Above RB values are agreed based on the assumption of  no edge PRB </a:t>
            </a:r>
            <a:r>
              <a:rPr lang="en-US" altLang="zh-CN" sz="1600" dirty="0">
                <a:cs typeface="Times New Roman" pitchFamily="18" charset="0"/>
              </a:rPr>
              <a:t>EVM requirements in Rel-15. </a:t>
            </a:r>
          </a:p>
          <a:p>
            <a:pPr eaLnBrk="1" hangingPunct="1">
              <a:defRPr/>
            </a:pPr>
            <a:r>
              <a:rPr lang="en-US" altLang="zh-CN" sz="1600" dirty="0" smtClean="0"/>
              <a:t>Note2</a:t>
            </a:r>
            <a:r>
              <a:rPr lang="en-US" altLang="zh-CN" sz="1600" dirty="0"/>
              <a:t>: Above RB values are derived based on RAN4 perspective, which can be further check by other working groups i.e. sub-carrier and RB alignment, and RB allocation restriction for DFT-OFDM waveform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811463" y="1173163"/>
          <a:ext cx="4991100" cy="1554164"/>
        </p:xfrm>
        <a:graphic>
          <a:graphicData uri="http://schemas.openxmlformats.org/drawingml/2006/table">
            <a:tbl>
              <a:tblPr/>
              <a:tblGrid>
                <a:gridCol w="998537"/>
                <a:gridCol w="998538"/>
                <a:gridCol w="996950"/>
                <a:gridCol w="998537"/>
                <a:gridCol w="998538"/>
              </a:tblGrid>
              <a:tr h="3730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SCS [kHz]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50MHz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100MHz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200MHz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400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66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132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264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N.A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120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等线"/>
                          <a:cs typeface="等线"/>
                        </a:rPr>
                        <a:t>32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66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132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264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17" y="7322"/>
            <a:ext cx="10942983" cy="549270"/>
          </a:xfrm>
        </p:spPr>
        <p:txBody>
          <a:bodyPr/>
          <a:lstStyle/>
          <a:p>
            <a:pPr algn="ctr" eaLnBrk="1" hangingPunct="1"/>
            <a:r>
              <a:rPr lang="en-US" sz="3600" dirty="0" smtClean="0"/>
              <a:t>Open issues</a:t>
            </a:r>
            <a:endParaRPr lang="en-GB" altLang="zh-CN" sz="3600" dirty="0" smtClean="0">
              <a:ea typeface="宋体" panose="02010600030101010101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287" y="622853"/>
            <a:ext cx="11807688" cy="6195391"/>
          </a:xfrm>
        </p:spPr>
        <p:txBody>
          <a:bodyPr/>
          <a:lstStyle/>
          <a:p>
            <a:r>
              <a:rPr lang="en-US" sz="2000" b="1" dirty="0" smtClean="0"/>
              <a:t>Companies have different understanding on RAN1 nested  RB grid alignment agreements</a:t>
            </a:r>
            <a:endParaRPr lang="en-US" sz="2000" b="1" strike="sngStrike" dirty="0" smtClean="0"/>
          </a:p>
          <a:p>
            <a:pPr lvl="1"/>
            <a:r>
              <a:rPr lang="en-US" sz="2000" b="1" dirty="0" smtClean="0"/>
              <a:t>Issue 1: Which </a:t>
            </a:r>
            <a:r>
              <a:rPr lang="en-US" sz="2000" b="1" dirty="0"/>
              <a:t>SCS in a channel BW will be the reference SCS for subcarrier and RB alignment to finalize the RB values?  </a:t>
            </a:r>
            <a:endParaRPr lang="en-GB" sz="2000" b="1" dirty="0"/>
          </a:p>
          <a:p>
            <a:pPr lvl="2"/>
            <a:r>
              <a:rPr lang="en-US" dirty="0"/>
              <a:t>Option 1: </a:t>
            </a:r>
            <a:r>
              <a:rPr lang="en-US" dirty="0" smtClean="0"/>
              <a:t>Minimum </a:t>
            </a:r>
            <a:r>
              <a:rPr lang="en-US" dirty="0"/>
              <a:t>SCS in a channel </a:t>
            </a:r>
            <a:r>
              <a:rPr lang="en-US" dirty="0" smtClean="0"/>
              <a:t>BW (fixed value agnostic to actual set of SCS used by NW)</a:t>
            </a:r>
            <a:endParaRPr lang="en-GB" dirty="0"/>
          </a:p>
          <a:p>
            <a:pPr lvl="2"/>
            <a:r>
              <a:rPr lang="en-US" dirty="0" smtClean="0"/>
              <a:t>Option </a:t>
            </a:r>
            <a:r>
              <a:rPr lang="en-US" dirty="0"/>
              <a:t>2: Reference SCS is based on NW scheduling. </a:t>
            </a:r>
            <a:endParaRPr lang="en-GB" dirty="0"/>
          </a:p>
          <a:p>
            <a:pPr lvl="3"/>
            <a:r>
              <a:rPr lang="en-US" sz="2000" dirty="0" smtClean="0"/>
              <a:t>FFS on whether or not UE needs to get information on the reference SCS. If UE needs, FFS </a:t>
            </a:r>
            <a:r>
              <a:rPr lang="en-US" sz="2000" dirty="0"/>
              <a:t>on details how UE gets information on the reference SCS.</a:t>
            </a:r>
            <a:endParaRPr lang="en-GB" sz="2000" dirty="0"/>
          </a:p>
          <a:p>
            <a:pPr lvl="2"/>
            <a:r>
              <a:rPr lang="en-US" dirty="0" smtClean="0"/>
              <a:t>Other options not precluded </a:t>
            </a:r>
          </a:p>
          <a:p>
            <a:pPr lvl="1"/>
            <a:r>
              <a:rPr lang="en-US" sz="2000" b="1" dirty="0" smtClean="0"/>
              <a:t>Issue 2: RB </a:t>
            </a:r>
            <a:r>
              <a:rPr lang="en-US" sz="2000" b="1" dirty="0"/>
              <a:t>grid alignment among different </a:t>
            </a:r>
            <a:r>
              <a:rPr lang="en-US" sz="2000" b="1" dirty="0" smtClean="0"/>
              <a:t>SCSs</a:t>
            </a:r>
            <a:endParaRPr lang="en-GB" sz="2000" b="1" dirty="0"/>
          </a:p>
          <a:p>
            <a:pPr lvl="2"/>
            <a:r>
              <a:rPr lang="en-US" dirty="0"/>
              <a:t>Option 1: </a:t>
            </a:r>
            <a:r>
              <a:rPr lang="en-US" dirty="0" smtClean="0"/>
              <a:t>Start </a:t>
            </a:r>
            <a:r>
              <a:rPr lang="en-US" dirty="0"/>
              <a:t>from left channel edge</a:t>
            </a:r>
            <a:endParaRPr lang="en-GB" dirty="0"/>
          </a:p>
          <a:p>
            <a:pPr lvl="3"/>
            <a:r>
              <a:rPr lang="en-US" sz="2000" dirty="0"/>
              <a:t>Option 1A: Align PRB #0 across different SCSs.</a:t>
            </a:r>
            <a:endParaRPr lang="en-GB" sz="2000" dirty="0"/>
          </a:p>
          <a:p>
            <a:pPr lvl="3"/>
            <a:r>
              <a:rPr lang="en-US" sz="2000" dirty="0"/>
              <a:t>Option 1B: Do not put constraints on aligning PRB #0 across different SCSs.</a:t>
            </a:r>
            <a:endParaRPr lang="en-GB" sz="2000" dirty="0"/>
          </a:p>
          <a:p>
            <a:pPr lvl="2"/>
            <a:r>
              <a:rPr lang="en-US" dirty="0"/>
              <a:t>Option 2: </a:t>
            </a:r>
            <a:r>
              <a:rPr lang="en-US" dirty="0" smtClean="0"/>
              <a:t>Start </a:t>
            </a:r>
            <a:r>
              <a:rPr lang="en-US" dirty="0"/>
              <a:t>from channel center and do not put constraints on aligning PRB #0 across different </a:t>
            </a:r>
            <a:r>
              <a:rPr lang="en-US" dirty="0" smtClean="0"/>
              <a:t>SCSs</a:t>
            </a:r>
          </a:p>
          <a:p>
            <a:pPr lvl="2"/>
            <a:r>
              <a:rPr lang="en-US" dirty="0"/>
              <a:t>Other options not precluded </a:t>
            </a:r>
            <a:endParaRPr lang="en-US" dirty="0" smtClean="0"/>
          </a:p>
          <a:p>
            <a:pPr lvl="1"/>
            <a:r>
              <a:rPr lang="en-US" sz="2000" b="1" dirty="0" smtClean="0"/>
              <a:t>Issue 3: Assuming that some way of arranging PRBs are decided, in which specification will this PRB arrangement be captured, and how it will be captured?</a:t>
            </a:r>
          </a:p>
          <a:p>
            <a:pPr marL="228600" lvl="2">
              <a:spcBef>
                <a:spcPts val="1000"/>
              </a:spcBef>
            </a:pPr>
            <a:r>
              <a:rPr lang="en-US" b="1" dirty="0" smtClean="0"/>
              <a:t>Assumption: A shift of ½ reference SCS in a channel BW is acceptable for the reference SCS and PRB reduction will not be applied.</a:t>
            </a:r>
            <a:endParaRPr lang="en-GB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3254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17" y="-45686"/>
            <a:ext cx="10942983" cy="549270"/>
          </a:xfrm>
        </p:spPr>
        <p:txBody>
          <a:bodyPr/>
          <a:lstStyle/>
          <a:p>
            <a:pPr algn="ctr" eaLnBrk="1" hangingPunct="1"/>
            <a:r>
              <a:rPr lang="fi-FI" altLang="zh-CN" sz="3600" dirty="0" smtClean="0">
                <a:ea typeface="宋体" panose="02010600030101010101" pitchFamily="2" charset="-122"/>
              </a:rPr>
              <a:t>Way forward (1)</a:t>
            </a:r>
            <a:endParaRPr lang="en-GB" altLang="zh-CN" sz="3600" dirty="0" smtClean="0">
              <a:ea typeface="宋体" panose="02010600030101010101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287" y="477086"/>
            <a:ext cx="11807688" cy="6380914"/>
          </a:xfrm>
        </p:spPr>
        <p:txBody>
          <a:bodyPr/>
          <a:lstStyle/>
          <a:p>
            <a:r>
              <a:rPr lang="sv-SE" b="1" dirty="0" smtClean="0"/>
              <a:t>Companies are encouraged to bring contributions to the next RAN4 meeting </a:t>
            </a:r>
            <a:r>
              <a:rPr lang="en-US" b="1" dirty="0" smtClean="0"/>
              <a:t>with the following analysis </a:t>
            </a:r>
          </a:p>
          <a:p>
            <a:pPr lvl="1"/>
            <a:r>
              <a:rPr lang="en-US" sz="2300" dirty="0" smtClean="0">
                <a:solidFill>
                  <a:srgbClr val="0000FF"/>
                </a:solidFill>
              </a:rPr>
              <a:t>The channel BW in this WF means both BS channel BW and UE channel BW. </a:t>
            </a:r>
            <a:endParaRPr lang="en-US" sz="2300" dirty="0" smtClean="0">
              <a:solidFill>
                <a:srgbClr val="0000FF"/>
              </a:solidFill>
            </a:endParaRPr>
          </a:p>
          <a:p>
            <a:pPr lvl="1"/>
            <a:r>
              <a:rPr lang="en-US" sz="2300" dirty="0" smtClean="0"/>
              <a:t>RB </a:t>
            </a:r>
            <a:r>
              <a:rPr lang="en-US" sz="2300" dirty="0"/>
              <a:t>grid </a:t>
            </a:r>
            <a:r>
              <a:rPr lang="en-US" sz="2300" dirty="0" smtClean="0"/>
              <a:t>structures with </a:t>
            </a:r>
            <a:r>
              <a:rPr lang="en-US" sz="2300" dirty="0"/>
              <a:t>RB allocations for different </a:t>
            </a:r>
            <a:r>
              <a:rPr lang="en-US" sz="2300" dirty="0" smtClean="0"/>
              <a:t>SCS/CBW </a:t>
            </a:r>
          </a:p>
          <a:p>
            <a:pPr lvl="2"/>
            <a:r>
              <a:rPr lang="en-US" sz="2300" dirty="0"/>
              <a:t>Analysis could cover cases when reference SCS has N and N-1 </a:t>
            </a:r>
            <a:r>
              <a:rPr lang="en-US" sz="2300" dirty="0" smtClean="0"/>
              <a:t>PRBs</a:t>
            </a:r>
            <a:r>
              <a:rPr lang="sv-SE" sz="2300" dirty="0" smtClean="0"/>
              <a:t>, where N is number of PRBs </a:t>
            </a:r>
            <a:r>
              <a:rPr lang="sv-SE" sz="2300" dirty="0"/>
              <a:t>in </a:t>
            </a:r>
            <a:r>
              <a:rPr lang="sv-SE" sz="2300" dirty="0" smtClean="0"/>
              <a:t>R4-1709075</a:t>
            </a:r>
            <a:endParaRPr lang="sv-SE" sz="2300" dirty="0"/>
          </a:p>
          <a:p>
            <a:pPr lvl="1"/>
            <a:r>
              <a:rPr lang="en-US" sz="2300" dirty="0" smtClean="0"/>
              <a:t>Estimates </a:t>
            </a:r>
            <a:r>
              <a:rPr lang="en-US" sz="2300" dirty="0"/>
              <a:t>of </a:t>
            </a:r>
            <a:r>
              <a:rPr lang="en-US" sz="2300" dirty="0" smtClean="0"/>
              <a:t>the left/right </a:t>
            </a:r>
            <a:r>
              <a:rPr lang="en-US" sz="2300" dirty="0"/>
              <a:t>guard bands </a:t>
            </a:r>
            <a:r>
              <a:rPr lang="en-US" sz="2300" dirty="0" smtClean="0"/>
              <a:t>for each SCS/CBW using the procedure in the next slide</a:t>
            </a:r>
          </a:p>
          <a:p>
            <a:pPr lvl="1"/>
            <a:r>
              <a:rPr lang="en-US" sz="2300" dirty="0" smtClean="0"/>
              <a:t>The analysis should take into account the following factors affecting guard band asymmetry</a:t>
            </a:r>
          </a:p>
          <a:p>
            <a:pPr lvl="2"/>
            <a:r>
              <a:rPr lang="en-US" dirty="0" smtClean="0"/>
              <a:t>Channel raster </a:t>
            </a:r>
            <a:endParaRPr lang="en-US" dirty="0"/>
          </a:p>
          <a:p>
            <a:pPr lvl="2"/>
            <a:r>
              <a:rPr lang="en-US" dirty="0"/>
              <a:t>DC subcarrier</a:t>
            </a:r>
          </a:p>
          <a:p>
            <a:pPr lvl="2"/>
            <a:r>
              <a:rPr lang="en-US" dirty="0" smtClean="0"/>
              <a:t>Subcarrier alignment across different numerologies</a:t>
            </a:r>
          </a:p>
          <a:p>
            <a:pPr lvl="2"/>
            <a:r>
              <a:rPr lang="en-US" dirty="0" smtClean="0"/>
              <a:t>PRB alignment across different numerologies</a:t>
            </a:r>
          </a:p>
          <a:p>
            <a:pPr lvl="1"/>
            <a:r>
              <a:rPr lang="en-US" sz="2300" dirty="0"/>
              <a:t>Proposals on threshold for guard band reduction (kHz) when PRB reduction should be applied</a:t>
            </a:r>
            <a:r>
              <a:rPr lang="en-US" sz="2300" dirty="0" smtClean="0"/>
              <a:t>.</a:t>
            </a:r>
          </a:p>
          <a:p>
            <a:pPr lvl="1"/>
            <a:r>
              <a:rPr lang="sv-SE" sz="2300" dirty="0" smtClean="0"/>
              <a:t>Proposals on open issue 3. </a:t>
            </a:r>
            <a:endParaRPr lang="sv-SE" sz="2300" dirty="0" smtClean="0"/>
          </a:p>
          <a:p>
            <a:pPr lvl="1"/>
            <a:r>
              <a:rPr lang="sv-SE" sz="2300" dirty="0" smtClean="0">
                <a:solidFill>
                  <a:srgbClr val="0000FF"/>
                </a:solidFill>
              </a:rPr>
              <a:t>FFS on </a:t>
            </a:r>
            <a:r>
              <a:rPr lang="en-US" sz="2300" dirty="0" smtClean="0">
                <a:solidFill>
                  <a:srgbClr val="0000FF"/>
                </a:solidFill>
              </a:rPr>
              <a:t>whether the </a:t>
            </a:r>
            <a:r>
              <a:rPr lang="en-US" sz="2300" dirty="0" smtClean="0">
                <a:solidFill>
                  <a:srgbClr val="0000FF"/>
                </a:solidFill>
              </a:rPr>
              <a:t>RB grid alignment impact </a:t>
            </a:r>
            <a:r>
              <a:rPr lang="en-US" sz="2300" dirty="0" smtClean="0">
                <a:solidFill>
                  <a:srgbClr val="0000FF"/>
                </a:solidFill>
              </a:rPr>
              <a:t>on spectrum utilization is the same at the UE and the </a:t>
            </a:r>
            <a:r>
              <a:rPr lang="en-US" sz="2300" smtClean="0">
                <a:solidFill>
                  <a:srgbClr val="0000FF"/>
                </a:solidFill>
              </a:rPr>
              <a:t>BS</a:t>
            </a:r>
            <a:r>
              <a:rPr lang="en-US" sz="2300" smtClean="0">
                <a:solidFill>
                  <a:srgbClr val="0000FF"/>
                </a:solidFill>
              </a:rPr>
              <a:t>.</a:t>
            </a:r>
            <a:endParaRPr lang="en-US" sz="2300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667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17" y="7322"/>
            <a:ext cx="10942983" cy="549270"/>
          </a:xfrm>
        </p:spPr>
        <p:txBody>
          <a:bodyPr/>
          <a:lstStyle/>
          <a:p>
            <a:pPr algn="ctr" eaLnBrk="1" hangingPunct="1"/>
            <a:r>
              <a:rPr lang="fi-FI" altLang="zh-CN" sz="3600" dirty="0" smtClean="0">
                <a:ea typeface="宋体" panose="02010600030101010101" pitchFamily="2" charset="-122"/>
              </a:rPr>
              <a:t>Way forward (2)</a:t>
            </a:r>
            <a:endParaRPr lang="en-GB" altLang="zh-CN" sz="3600" dirty="0" smtClean="0">
              <a:ea typeface="宋体" panose="02010600030101010101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287" y="609601"/>
            <a:ext cx="11807688" cy="6248399"/>
          </a:xfrm>
        </p:spPr>
        <p:txBody>
          <a:bodyPr/>
          <a:lstStyle/>
          <a:p>
            <a:r>
              <a:rPr lang="en-US" sz="3600" b="1" dirty="0" smtClean="0"/>
              <a:t>Procedure </a:t>
            </a:r>
            <a:r>
              <a:rPr lang="en-US" sz="3600" b="1" dirty="0"/>
              <a:t>for guard band calculation</a:t>
            </a:r>
            <a:r>
              <a:rPr lang="en-US" sz="3600" b="1" dirty="0" smtClean="0"/>
              <a:t>:</a:t>
            </a:r>
            <a:endParaRPr lang="en-US" sz="1800" b="1" dirty="0" smtClean="0"/>
          </a:p>
          <a:p>
            <a:pPr lvl="1"/>
            <a:r>
              <a:rPr lang="en-GB" b="1" dirty="0" smtClean="0"/>
              <a:t>For reference </a:t>
            </a:r>
            <a:r>
              <a:rPr lang="en-GB" b="1" dirty="0"/>
              <a:t>SCS</a:t>
            </a:r>
            <a:endParaRPr lang="en-GB" sz="2800" b="1" dirty="0"/>
          </a:p>
          <a:p>
            <a:pPr lvl="2"/>
            <a:r>
              <a:rPr lang="en-US" sz="2400" b="1" dirty="0"/>
              <a:t>Put all RBs of the reference SCS in the middle of the channel BW. </a:t>
            </a:r>
            <a:endParaRPr lang="en-GB" sz="2800" b="1" dirty="0"/>
          </a:p>
          <a:p>
            <a:pPr lvl="2"/>
            <a:r>
              <a:rPr lang="en-US" sz="2400" b="1" dirty="0"/>
              <a:t>According to RAN4 agreements such as channel raster, channel raster mapping to subcarrier, etc., shift the center of all RBs to the required </a:t>
            </a:r>
            <a:r>
              <a:rPr lang="en-US" sz="2400" b="1" dirty="0" smtClean="0"/>
              <a:t>location.</a:t>
            </a:r>
            <a:endParaRPr lang="en-GB" sz="2800" b="1" dirty="0"/>
          </a:p>
          <a:p>
            <a:pPr lvl="2"/>
            <a:r>
              <a:rPr lang="en-US" sz="2400" b="1" dirty="0"/>
              <a:t>Calculate the guard band of each SCS and channel BW combination of the reference </a:t>
            </a:r>
            <a:r>
              <a:rPr lang="en-US" sz="2400" b="1" dirty="0" smtClean="0"/>
              <a:t>SCS</a:t>
            </a:r>
            <a:r>
              <a:rPr lang="en-US" sz="2400" b="1" dirty="0"/>
              <a:t>.</a:t>
            </a:r>
            <a:endParaRPr lang="en-GB" sz="2800" b="1" dirty="0"/>
          </a:p>
          <a:p>
            <a:pPr lvl="1"/>
            <a:r>
              <a:rPr lang="en-GB" b="1" dirty="0" smtClean="0"/>
              <a:t>For non-reference SCSs</a:t>
            </a:r>
            <a:endParaRPr lang="en-GB" sz="2800" b="1" dirty="0"/>
          </a:p>
          <a:p>
            <a:pPr lvl="2"/>
            <a:r>
              <a:rPr lang="en-US" sz="2400" b="1" dirty="0"/>
              <a:t>Put all RBs of </a:t>
            </a:r>
            <a:r>
              <a:rPr lang="en-GB" sz="2400" b="1" dirty="0"/>
              <a:t>non-reference SCS </a:t>
            </a:r>
            <a:r>
              <a:rPr lang="en-US" sz="2400" b="1" dirty="0"/>
              <a:t>in the middle of the channel </a:t>
            </a:r>
            <a:r>
              <a:rPr lang="en-US" sz="2400" b="1" dirty="0" smtClean="0"/>
              <a:t>BW.</a:t>
            </a:r>
            <a:endParaRPr lang="en-GB" sz="2800" b="1" dirty="0"/>
          </a:p>
          <a:p>
            <a:pPr lvl="2"/>
            <a:r>
              <a:rPr lang="en-GB" sz="2400" b="1" dirty="0"/>
              <a:t>Shift the RBs </a:t>
            </a:r>
            <a:r>
              <a:rPr lang="en-US" sz="2400" b="1" dirty="0"/>
              <a:t>of </a:t>
            </a:r>
            <a:r>
              <a:rPr lang="en-GB" sz="2400" b="1" dirty="0"/>
              <a:t>non-reference SCS to</a:t>
            </a:r>
            <a:r>
              <a:rPr lang="en-GB" sz="2400" b="1" dirty="0">
                <a:solidFill>
                  <a:srgbClr val="0000FF"/>
                </a:solidFill>
              </a:rPr>
              <a:t> </a:t>
            </a:r>
            <a:r>
              <a:rPr lang="en-GB" sz="2400" b="1" dirty="0" smtClean="0">
                <a:solidFill>
                  <a:srgbClr val="0000FF"/>
                </a:solidFill>
              </a:rPr>
              <a:t>left/right </a:t>
            </a:r>
            <a:r>
              <a:rPr lang="en-GB" sz="2400" b="1" dirty="0"/>
              <a:t>to ensure that</a:t>
            </a:r>
            <a:endParaRPr lang="en-GB" sz="2800" b="1" dirty="0"/>
          </a:p>
          <a:p>
            <a:pPr lvl="3"/>
            <a:r>
              <a:rPr lang="en-US" sz="2400" b="1" dirty="0"/>
              <a:t>Subcarrier 0 is aligned with the subcarrier 0 of the reference SCS</a:t>
            </a:r>
            <a:endParaRPr lang="en-GB" sz="2800" b="1" dirty="0"/>
          </a:p>
          <a:p>
            <a:pPr lvl="3"/>
            <a:r>
              <a:rPr lang="en-GB" sz="2400" b="1" strike="sngStrike" dirty="0">
                <a:solidFill>
                  <a:srgbClr val="0000FF"/>
                </a:solidFill>
              </a:rPr>
              <a:t>RB grid alignment among different SCSs is maintained and o</a:t>
            </a:r>
            <a:r>
              <a:rPr lang="en-US" sz="2400" b="1" strike="sngStrike" dirty="0">
                <a:solidFill>
                  <a:srgbClr val="0000FF"/>
                </a:solidFill>
              </a:rPr>
              <a:t>ne RB of a higher order SCS always consists of two RBs of one order lower </a:t>
            </a:r>
            <a:r>
              <a:rPr lang="en-US" sz="2400" b="1" strike="sngStrike" dirty="0" smtClean="0">
                <a:solidFill>
                  <a:srgbClr val="0000FF"/>
                </a:solidFill>
              </a:rPr>
              <a:t>SCS</a:t>
            </a:r>
          </a:p>
          <a:p>
            <a:pPr lvl="3"/>
            <a:r>
              <a:rPr lang="en-GB" sz="2400" b="1" dirty="0" smtClean="0"/>
              <a:t>The </a:t>
            </a:r>
            <a:r>
              <a:rPr lang="en-GB" sz="2400" b="1" dirty="0"/>
              <a:t>difference between right/left guard bands is minimized</a:t>
            </a:r>
            <a:endParaRPr lang="en-GB" sz="2800" b="1" dirty="0"/>
          </a:p>
          <a:p>
            <a:pPr lvl="2"/>
            <a:r>
              <a:rPr lang="en-US" sz="2400" b="1" dirty="0"/>
              <a:t>Calculate the right and left guard band of each SCS and channel BW combination of the non-reference </a:t>
            </a:r>
            <a:r>
              <a:rPr lang="en-US" sz="2400" b="1" dirty="0" smtClean="0"/>
              <a:t>SCS.</a:t>
            </a:r>
            <a:endParaRPr lang="en-GB" sz="2800" b="1" dirty="0"/>
          </a:p>
          <a:p>
            <a:pPr lvl="4"/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862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5684</TotalTime>
  <Words>1089</Words>
  <Application>Microsoft Office PowerPoint</Application>
  <PresentationFormat>Custom</PresentationFormat>
  <Paragraphs>146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Background: Latest agreement for below 6GHz (R4-1709075)</vt:lpstr>
      <vt:lpstr>Background: Latest agreement for mmWave (R4-1709075)</vt:lpstr>
      <vt:lpstr>Open issues</vt:lpstr>
      <vt:lpstr>Way forward (1)</vt:lpstr>
      <vt:lpstr>Way forward (2)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User</dc:creator>
  <cp:lastModifiedBy>gaoyh</cp:lastModifiedBy>
  <cp:revision>373</cp:revision>
  <dcterms:created xsi:type="dcterms:W3CDTF">2017-04-28T18:00:30Z</dcterms:created>
  <dcterms:modified xsi:type="dcterms:W3CDTF">2017-10-13T12:23:17Z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A27793D690CCD30776C89F226D19CB027DEC0D68DABB871FDBD50FDE498672B4</vt:lpwstr>
  </property>
  <property fmtid="{D5CDD505-2E9C-101B-9397-08002B2CF9AE}" pid="2" name="_2015_ms_pID_725343">
    <vt:lpwstr>(2)LLvy+pKYUEfsu4N9z6SLTC0uV68rManWz8Fih+GsAoiwFC9FPufPuWA1mQteKnyAJ/TfPsfW_x000d_
aFyzvUR0qXMn4q/XY7RIVr/QZuejN8ShCNU1/8b4f+uxqMYB5VgFSn/n8hap9lFzCwfZ+0Bq_x000d_
g/5R8C6iqEG95iGa0vvzpq+o0epOTRLHDk1rCm+BlM04yUbE60doQh0ssm35kBbL3ndGqKLV_x000d_
RIgiA89bdCO4BCjRjp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kRki1DX52wzyvbyz8qHczqx89bcQD1ALm+4QlDeDPpfnSaosZON58y_x000d_
8y3iCamFkkqXWWaBYUH27fxLZ5STYiD6JRdBL+rMK1m5BBE2+bsA9ZtPM02KD0y1j5s7rSyN_x000d_
HEy5B3qnNW/Ttjj7GV758KzwfzgbqK3O/tY8am5LQ0Vh0Q==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1498523835</vt:lpwstr>
  </property>
</Properties>
</file>