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60" r:id="rId4"/>
    <p:sldId id="263" r:id="rId5"/>
    <p:sldId id="264" r:id="rId6"/>
    <p:sldId id="266" r:id="rId7"/>
    <p:sldId id="265" r:id="rId8"/>
    <p:sldId id="267" r:id="rId9"/>
    <p:sldId id="268" r:id="rId10"/>
    <p:sldId id="258" r:id="rId11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82742" autoAdjust="0"/>
  </p:normalViewPr>
  <p:slideViewPr>
    <p:cSldViewPr>
      <p:cViewPr varScale="1">
        <p:scale>
          <a:sx n="69" d="100"/>
          <a:sy n="69" d="100"/>
        </p:scale>
        <p:origin x="1332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82961E-85B7-4CA5-B036-C72F184F1952}" type="datetimeFigureOut">
              <a:rPr kumimoji="1" lang="ja-JP" altLang="en-US" smtClean="0"/>
              <a:t>2017/10/13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9701A4-192C-4257-8815-E3F0C8F3C8D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367501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2017/10/13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2017/10/13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2017/10/13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2017/10/13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2017/10/13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2017/10/13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2017/10/13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2017/10/13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2017/10/13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2017/10/13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2017/10/13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2017/10/13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kumimoji="1" lang="en-US" altLang="ja-JP" dirty="0"/>
              <a:t>WF on </a:t>
            </a:r>
            <a:r>
              <a:rPr kumimoji="1" lang="en-US" altLang="ja-JP" dirty="0" err="1"/>
              <a:t>sTTI</a:t>
            </a:r>
            <a:r>
              <a:rPr kumimoji="1" lang="en-US" altLang="ja-JP" dirty="0"/>
              <a:t> UE remaining open issues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dirty="0"/>
              <a:t>Ericsson</a:t>
            </a:r>
            <a:r>
              <a:rPr lang="en-US" altLang="ja-JP"/>
              <a:t>, Qualcomm, Huawei</a:t>
            </a:r>
            <a:endParaRPr kumimoji="1" lang="ja-JP" altLang="en-US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07504" y="188639"/>
            <a:ext cx="424308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3GPP TSG-RAN WG4 RAN4#84b</a:t>
            </a:r>
          </a:p>
          <a:p>
            <a:r>
              <a:rPr lang="en-GB" b="1" dirty="0"/>
              <a:t>Dubrovnik, Croatia,  9</a:t>
            </a:r>
            <a:r>
              <a:rPr lang="en-GB" b="1" baseline="30000" dirty="0"/>
              <a:t>th</a:t>
            </a:r>
            <a:r>
              <a:rPr lang="en-GB" b="1" dirty="0"/>
              <a:t>-13</a:t>
            </a:r>
            <a:r>
              <a:rPr lang="en-GB" b="1" baseline="30000" dirty="0"/>
              <a:t>th  </a:t>
            </a:r>
            <a:r>
              <a:rPr lang="en-GB" b="1" dirty="0"/>
              <a:t>October, 2017</a:t>
            </a:r>
            <a:endParaRPr lang="en-US" b="1" i="1" dirty="0"/>
          </a:p>
        </p:txBody>
      </p:sp>
      <p:sp>
        <p:nvSpPr>
          <p:cNvPr id="5" name="正方形/長方形 4"/>
          <p:cNvSpPr/>
          <p:nvPr/>
        </p:nvSpPr>
        <p:spPr>
          <a:xfrm>
            <a:off x="5897116" y="116632"/>
            <a:ext cx="30673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ja-JP" b="1" dirty="0"/>
              <a:t>R4-1711595</a:t>
            </a:r>
          </a:p>
          <a:p>
            <a:r>
              <a:rPr lang="en-US" altLang="ja-JP" b="1" dirty="0"/>
              <a:t>Document for:</a:t>
            </a:r>
            <a:r>
              <a:rPr lang="en-US" altLang="ja-JP" dirty="0"/>
              <a:t>	Approval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88541022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000B16-521E-4337-8753-477AECB982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References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2B0287-B111-46E2-8CEC-88AF95AFFB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363272" cy="4525963"/>
          </a:xfrm>
        </p:spPr>
        <p:txBody>
          <a:bodyPr>
            <a:normAutofit fontScale="55000" lnSpcReduction="2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dirty="0"/>
              <a:t>R4-1708903, </a:t>
            </a:r>
            <a:r>
              <a:rPr lang="en-US" altLang="ja-JP" dirty="0"/>
              <a:t>WF for dynamic transient period and </a:t>
            </a:r>
            <a:r>
              <a:rPr lang="en-US" altLang="ja-JP" dirty="0" err="1"/>
              <a:t>Teval</a:t>
            </a:r>
            <a:r>
              <a:rPr lang="en-US" altLang="ja-JP" dirty="0"/>
              <a:t> window for power control</a:t>
            </a:r>
            <a:r>
              <a:rPr lang="en-US" dirty="0"/>
              <a:t>, </a:t>
            </a:r>
            <a:r>
              <a:rPr lang="en-US" altLang="ja-JP" dirty="0"/>
              <a:t>Qualcomm, Ericsson, Huawei</a:t>
            </a:r>
          </a:p>
          <a:p>
            <a:pPr marL="514350" indent="-514350">
              <a:buFont typeface="+mj-lt"/>
              <a:buAutoNum type="arabicPeriod"/>
            </a:pPr>
            <a:r>
              <a:rPr lang="sv-SE" dirty="0"/>
              <a:t>R</a:t>
            </a:r>
            <a:r>
              <a:rPr lang="en-US" dirty="0"/>
              <a:t>4-1710220, UE ON/OFF time mask between consecutive 2OS </a:t>
            </a:r>
            <a:r>
              <a:rPr lang="en-US" dirty="0" err="1"/>
              <a:t>sTTIs</a:t>
            </a:r>
            <a:r>
              <a:rPr lang="en-US" dirty="0"/>
              <a:t>, Huawei</a:t>
            </a:r>
          </a:p>
          <a:p>
            <a:pPr marL="514350" indent="-514350">
              <a:buFont typeface="+mj-lt"/>
              <a:buAutoNum type="arabicPeriod"/>
            </a:pPr>
            <a:r>
              <a:rPr lang="sv-SE" dirty="0"/>
              <a:t>R</a:t>
            </a:r>
            <a:r>
              <a:rPr lang="en-US" dirty="0"/>
              <a:t>4-1710221, UE ON/OFF time mask between TTI and 2OS </a:t>
            </a:r>
            <a:r>
              <a:rPr lang="en-US" dirty="0" err="1"/>
              <a:t>sTTI</a:t>
            </a:r>
            <a:r>
              <a:rPr lang="en-US" dirty="0"/>
              <a:t>, Huawei</a:t>
            </a:r>
          </a:p>
          <a:p>
            <a:pPr marL="514350" indent="-514350">
              <a:buFont typeface="+mj-lt"/>
              <a:buAutoNum type="arabicPeriod"/>
            </a:pPr>
            <a:r>
              <a:rPr lang="sv-SE" dirty="0"/>
              <a:t>R</a:t>
            </a:r>
            <a:r>
              <a:rPr lang="en-US" dirty="0"/>
              <a:t>4-1710222, UE ON/OFF time mask between consecutive 7OS </a:t>
            </a:r>
            <a:r>
              <a:rPr lang="en-US" dirty="0" err="1"/>
              <a:t>sTTI</a:t>
            </a:r>
            <a:r>
              <a:rPr lang="en-US" dirty="0"/>
              <a:t>, Huawei</a:t>
            </a:r>
          </a:p>
          <a:p>
            <a:pPr marL="514350" indent="-514350">
              <a:buFont typeface="+mj-lt"/>
              <a:buAutoNum type="arabicPeriod"/>
            </a:pPr>
            <a:r>
              <a:rPr lang="sv-SE" dirty="0"/>
              <a:t>R</a:t>
            </a:r>
            <a:r>
              <a:rPr lang="en-US" dirty="0"/>
              <a:t>4-1710224, Discussion on </a:t>
            </a:r>
            <a:r>
              <a:rPr lang="en-US" dirty="0" err="1"/>
              <a:t>Pcmax</a:t>
            </a:r>
            <a:r>
              <a:rPr lang="en-US" dirty="0"/>
              <a:t> definition for intra-band UL CA, Huawei</a:t>
            </a:r>
          </a:p>
          <a:p>
            <a:pPr marL="514350" indent="-514350">
              <a:buFont typeface="+mj-lt"/>
              <a:buAutoNum type="arabicPeriod"/>
            </a:pPr>
            <a:r>
              <a:rPr lang="sv-SE" dirty="0"/>
              <a:t>R</a:t>
            </a:r>
            <a:r>
              <a:rPr lang="en-US" dirty="0"/>
              <a:t>4-1710225, Discussion on </a:t>
            </a:r>
            <a:r>
              <a:rPr lang="en-US" dirty="0" err="1"/>
              <a:t>Pcmax</a:t>
            </a:r>
            <a:r>
              <a:rPr lang="en-US" dirty="0"/>
              <a:t> definition for inter-band UL CA, Huawei</a:t>
            </a:r>
          </a:p>
          <a:p>
            <a:pPr marL="514350" indent="-514350">
              <a:buFont typeface="+mj-lt"/>
              <a:buAutoNum type="arabicPeriod"/>
            </a:pPr>
            <a:r>
              <a:rPr lang="sv-SE" dirty="0"/>
              <a:t>R</a:t>
            </a:r>
            <a:r>
              <a:rPr lang="en-US" dirty="0"/>
              <a:t>4-1710622, Transient period and its location for </a:t>
            </a:r>
            <a:r>
              <a:rPr lang="en-US" dirty="0" err="1"/>
              <a:t>sTTI</a:t>
            </a:r>
            <a:r>
              <a:rPr lang="en-US" dirty="0"/>
              <a:t>, Qualcomm</a:t>
            </a:r>
          </a:p>
          <a:p>
            <a:pPr marL="514350" indent="-514350">
              <a:buFont typeface="+mj-lt"/>
              <a:buAutoNum type="arabicPeriod"/>
            </a:pPr>
            <a:r>
              <a:rPr lang="sv-SE" dirty="0"/>
              <a:t>R</a:t>
            </a:r>
            <a:r>
              <a:rPr lang="en-US" dirty="0"/>
              <a:t>4-1710624, </a:t>
            </a:r>
            <a:r>
              <a:rPr lang="en-US" dirty="0" err="1"/>
              <a:t>PCmax</a:t>
            </a:r>
            <a:r>
              <a:rPr lang="en-US" dirty="0"/>
              <a:t> computation and evaluation for inter-band CA with </a:t>
            </a:r>
            <a:r>
              <a:rPr lang="en-US" dirty="0" err="1"/>
              <a:t>sTTI</a:t>
            </a:r>
            <a:r>
              <a:rPr lang="en-US" dirty="0"/>
              <a:t>, Qualcomm</a:t>
            </a:r>
          </a:p>
          <a:p>
            <a:pPr marL="514350" indent="-514350">
              <a:buFont typeface="+mj-lt"/>
              <a:buAutoNum type="arabicPeriod"/>
            </a:pPr>
            <a:r>
              <a:rPr lang="sv-SE" dirty="0"/>
              <a:t>R</a:t>
            </a:r>
            <a:r>
              <a:rPr lang="en-US" dirty="0"/>
              <a:t>4-1710625, </a:t>
            </a:r>
            <a:r>
              <a:rPr lang="en-US" dirty="0" err="1"/>
              <a:t>PCmax</a:t>
            </a:r>
            <a:r>
              <a:rPr lang="en-US" dirty="0"/>
              <a:t> TREF and </a:t>
            </a:r>
            <a:r>
              <a:rPr lang="en-US" dirty="0" err="1"/>
              <a:t>Teval</a:t>
            </a:r>
            <a:r>
              <a:rPr lang="en-US" dirty="0"/>
              <a:t> window for </a:t>
            </a:r>
            <a:r>
              <a:rPr lang="en-US" dirty="0" err="1"/>
              <a:t>sTTI</a:t>
            </a:r>
            <a:r>
              <a:rPr lang="en-US" dirty="0"/>
              <a:t>, Qualcomm</a:t>
            </a:r>
          </a:p>
          <a:p>
            <a:pPr marL="514350" indent="-514350">
              <a:buFont typeface="+mj-lt"/>
              <a:buAutoNum type="arabicPeriod"/>
            </a:pPr>
            <a:r>
              <a:rPr lang="sv-SE" dirty="0"/>
              <a:t>R</a:t>
            </a:r>
            <a:r>
              <a:rPr lang="en-US" dirty="0"/>
              <a:t>4-1710626, Reply LS on implication of </a:t>
            </a:r>
            <a:r>
              <a:rPr lang="en-US" dirty="0" err="1"/>
              <a:t>sTTI</a:t>
            </a:r>
            <a:r>
              <a:rPr lang="en-US" dirty="0"/>
              <a:t> operation on UL ON/OFF time mask, Qualcomm</a:t>
            </a:r>
          </a:p>
          <a:p>
            <a:pPr marL="514350" indent="-514350">
              <a:buFont typeface="+mj-lt"/>
              <a:buAutoNum type="arabicPeriod"/>
            </a:pPr>
            <a:r>
              <a:rPr lang="sv-SE" dirty="0"/>
              <a:t>R4-1710866, </a:t>
            </a:r>
            <a:r>
              <a:rPr lang="en-US" dirty="0"/>
              <a:t>MPR/A-MPR for single carrier and CA, Ericsson</a:t>
            </a:r>
            <a:endParaRPr lang="sv-SE" dirty="0"/>
          </a:p>
          <a:p>
            <a:pPr marL="514350" indent="-514350">
              <a:buFont typeface="+mj-lt"/>
              <a:buAutoNum type="arabicPeriod"/>
            </a:pPr>
            <a:r>
              <a:rPr lang="sv-SE" dirty="0"/>
              <a:t>R4-1710867, </a:t>
            </a:r>
            <a:r>
              <a:rPr lang="en-US" dirty="0"/>
              <a:t>UE transient period, Ericsson</a:t>
            </a:r>
            <a:endParaRPr lang="sv-SE" dirty="0"/>
          </a:p>
          <a:p>
            <a:pPr marL="514350" indent="-514350">
              <a:buFont typeface="+mj-lt"/>
              <a:buAutoNum type="arabicPeriod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300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303D56-6A9E-4C7F-A14C-BF90EE84C2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D70E2C-174D-413F-A9E6-3DFD2C4AB7E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In last RAN4#84, transient period location was agreed for 2os and an associated WF was agreed to [1]. </a:t>
            </a:r>
          </a:p>
          <a:p>
            <a:r>
              <a:rPr lang="en-US" dirty="0"/>
              <a:t>This WF would capture further agreements on remaining UE open issues for </a:t>
            </a:r>
            <a:r>
              <a:rPr lang="en-US" dirty="0" err="1"/>
              <a:t>sTTI</a:t>
            </a:r>
            <a:r>
              <a:rPr lang="en-US" dirty="0"/>
              <a:t> based on the contributions listed in the Reference slide and offline discussions.</a:t>
            </a:r>
          </a:p>
        </p:txBody>
      </p:sp>
    </p:spTree>
    <p:extLst>
      <p:ext uri="{BB962C8B-B14F-4D97-AF65-F5344CB8AC3E}">
        <p14:creationId xmlns:p14="http://schemas.microsoft.com/office/powerpoint/2010/main" val="15624490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AA0AAA-7173-4016-ACFD-7EF034E097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Agreement: Transient period (1)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CD742C-6DD6-4338-8712-867641F728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09120"/>
          </a:xfrm>
        </p:spPr>
        <p:txBody>
          <a:bodyPr>
            <a:normAutofit/>
          </a:bodyPr>
          <a:lstStyle/>
          <a:p>
            <a:endParaRPr lang="en-US" dirty="0"/>
          </a:p>
          <a:p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7AA3B78-6B57-48EA-92C5-0A0F574D73A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552" y="2000242"/>
            <a:ext cx="7528912" cy="3516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392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9E874C-FC5D-46C9-B45D-C528BD4F23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Agreement: Transient period (2)</a:t>
            </a:r>
          </a:p>
        </p:txBody>
      </p:sp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E16DD420-CD75-4584-98B2-99FE32095BB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48729565"/>
              </p:ext>
            </p:extLst>
          </p:nvPr>
        </p:nvGraphicFramePr>
        <p:xfrm>
          <a:off x="457200" y="1700808"/>
          <a:ext cx="8229599" cy="42484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8003">
                  <a:extLst>
                    <a:ext uri="{9D8B030D-6E8A-4147-A177-3AD203B41FA5}">
                      <a16:colId xmlns:a16="http://schemas.microsoft.com/office/drawing/2014/main" val="3724755894"/>
                    </a:ext>
                  </a:extLst>
                </a:gridCol>
                <a:gridCol w="2965798">
                  <a:extLst>
                    <a:ext uri="{9D8B030D-6E8A-4147-A177-3AD203B41FA5}">
                      <a16:colId xmlns:a16="http://schemas.microsoft.com/office/drawing/2014/main" val="1730790430"/>
                    </a:ext>
                  </a:extLst>
                </a:gridCol>
                <a:gridCol w="2965798">
                  <a:extLst>
                    <a:ext uri="{9D8B030D-6E8A-4147-A177-3AD203B41FA5}">
                      <a16:colId xmlns:a16="http://schemas.microsoft.com/office/drawing/2014/main" val="3260932378"/>
                    </a:ext>
                  </a:extLst>
                </a:gridCol>
              </a:tblGrid>
              <a:tr h="4151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Case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If condition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T</a:t>
                      </a: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hen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334271852"/>
                  </a:ext>
                </a:extLst>
              </a:tr>
              <a:tr h="614782">
                <a:tc row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1, 1a, 2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If the symbols across the transient are [R, R]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Then share the transient period symmetrically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2107573"/>
                  </a:ext>
                </a:extLst>
              </a:tr>
              <a:tr h="86792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Else if the symbol on the right of the transient is ‘R’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Then irrespective of the symbol on the left, place the entire transient period in the right ‘R’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735108016"/>
                  </a:ext>
                </a:extLst>
              </a:tr>
              <a:tr h="86792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Else if the symbol left of the transient is ‘R’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Then irrespective of the symbol on the right, place the entire transient period in left ‘R’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366245088"/>
                  </a:ext>
                </a:extLst>
              </a:tr>
              <a:tr h="86792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Else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Share transient period symmetrically between the two symbols/TTIs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024179057"/>
                  </a:ext>
                </a:extLst>
              </a:tr>
              <a:tr h="61478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3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For all possible data patterns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Place the entire transient period in right/next TTI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2881876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631946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2F2F3A-572A-4315-8B83-2825DD04F0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800" dirty="0"/>
              <a:t>Agreement: Transient period (3)</a:t>
            </a:r>
          </a:p>
        </p:txBody>
      </p:sp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1D0C1EAA-A66F-4D15-9280-34E2C87761D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60012383"/>
              </p:ext>
            </p:extLst>
          </p:nvPr>
        </p:nvGraphicFramePr>
        <p:xfrm>
          <a:off x="471767" y="1988840"/>
          <a:ext cx="8215034" cy="3672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3936">
                  <a:extLst>
                    <a:ext uri="{9D8B030D-6E8A-4147-A177-3AD203B41FA5}">
                      <a16:colId xmlns:a16="http://schemas.microsoft.com/office/drawing/2014/main" val="4252615064"/>
                    </a:ext>
                  </a:extLst>
                </a:gridCol>
                <a:gridCol w="2960549">
                  <a:extLst>
                    <a:ext uri="{9D8B030D-6E8A-4147-A177-3AD203B41FA5}">
                      <a16:colId xmlns:a16="http://schemas.microsoft.com/office/drawing/2014/main" val="2322640743"/>
                    </a:ext>
                  </a:extLst>
                </a:gridCol>
                <a:gridCol w="2960549">
                  <a:extLst>
                    <a:ext uri="{9D8B030D-6E8A-4147-A177-3AD203B41FA5}">
                      <a16:colId xmlns:a16="http://schemas.microsoft.com/office/drawing/2014/main" val="2593735512"/>
                    </a:ext>
                  </a:extLst>
                </a:gridCol>
              </a:tblGrid>
              <a:tr h="45096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Case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If condition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Qualcomm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39390783"/>
                  </a:ext>
                </a:extLst>
              </a:tr>
              <a:tr h="942860"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4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If the last symbol of current TTI is SRS and if the first symbol on the right sTTI is ‘R’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Place the entire transient period in ‘R’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919388503"/>
                  </a:ext>
                </a:extLst>
              </a:tr>
              <a:tr h="94286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Else if the last symbol of current TTI is SRS and if the first symbol on the right sTTI is ‘D’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Share the transient period symmetrically between the two symbols/TTIs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402938435"/>
                  </a:ext>
                </a:extLst>
              </a:tr>
              <a:tr h="66785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Else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Place the entire transient period in current TTI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52682758"/>
                  </a:ext>
                </a:extLst>
              </a:tr>
              <a:tr h="66785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5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For all data patterns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Treat this case similar to that of legacy 1msec+1msec TTI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20712511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1336641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13735A-2AA5-4C1B-85C2-B627B1289F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err="1"/>
              <a:t>Pcmax</a:t>
            </a:r>
            <a:r>
              <a:rPr lang="sv-SE" dirty="0"/>
              <a:t> and CA - intraband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582A06-8623-4CA1-A81A-48C310143C3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/>
              <a:t>All </a:t>
            </a:r>
            <a:r>
              <a:rPr lang="sv-SE" dirty="0" err="1"/>
              <a:t>links</a:t>
            </a:r>
            <a:r>
              <a:rPr lang="sv-SE" dirty="0"/>
              <a:t> </a:t>
            </a:r>
            <a:r>
              <a:rPr lang="sv-SE" dirty="0" err="1"/>
              <a:t>shall</a:t>
            </a:r>
            <a:r>
              <a:rPr lang="sv-SE" dirty="0"/>
              <a:t> </a:t>
            </a:r>
            <a:r>
              <a:rPr lang="sv-SE" dirty="0" err="1"/>
              <a:t>only</a:t>
            </a:r>
            <a:r>
              <a:rPr lang="sv-SE" dirty="0"/>
              <a:t> support same </a:t>
            </a:r>
            <a:r>
              <a:rPr lang="sv-SE" dirty="0" err="1"/>
              <a:t>sTTI</a:t>
            </a:r>
            <a:r>
              <a:rPr lang="sv-SE" dirty="0"/>
              <a:t> </a:t>
            </a:r>
            <a:r>
              <a:rPr lang="sv-SE" dirty="0" err="1"/>
              <a:t>length</a:t>
            </a:r>
            <a:endParaRPr lang="sv-SE" dirty="0"/>
          </a:p>
          <a:p>
            <a:r>
              <a:rPr lang="sv-SE" dirty="0" err="1"/>
              <a:t>They</a:t>
            </a:r>
            <a:r>
              <a:rPr lang="sv-SE" dirty="0"/>
              <a:t> </a:t>
            </a:r>
            <a:r>
              <a:rPr lang="sv-SE" dirty="0" err="1"/>
              <a:t>shall</a:t>
            </a:r>
            <a:r>
              <a:rPr lang="sv-SE" dirty="0"/>
              <a:t> </a:t>
            </a:r>
            <a:r>
              <a:rPr lang="sv-SE" dirty="0" err="1"/>
              <a:t>have</a:t>
            </a:r>
            <a:r>
              <a:rPr lang="sv-SE" dirty="0"/>
              <a:t> </a:t>
            </a:r>
            <a:r>
              <a:rPr lang="sv-SE"/>
              <a:t>same TAG.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18838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77C0AC-91FC-477A-8CAA-00CF2BA5AD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err="1"/>
              <a:t>Pcmax</a:t>
            </a:r>
            <a:r>
              <a:rPr lang="sv-SE" dirty="0"/>
              <a:t> and CA - </a:t>
            </a:r>
            <a:r>
              <a:rPr lang="sv-SE" dirty="0" err="1"/>
              <a:t>interband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6F6CE1-B7B8-4DD6-B330-C966B75CB5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2852936"/>
            <a:ext cx="8229600" cy="3273227"/>
          </a:xfrm>
        </p:spPr>
        <p:txBody>
          <a:bodyPr/>
          <a:lstStyle/>
          <a:p>
            <a:r>
              <a:rPr lang="sv-SE" dirty="0" err="1"/>
              <a:t>Pcmax</a:t>
            </a:r>
            <a:r>
              <a:rPr lang="sv-SE" dirty="0"/>
              <a:t> </a:t>
            </a:r>
            <a:r>
              <a:rPr lang="sv-SE" dirty="0" err="1"/>
              <a:t>evaluation</a:t>
            </a:r>
            <a:r>
              <a:rPr lang="sv-SE" dirty="0"/>
              <a:t> </a:t>
            </a:r>
            <a:r>
              <a:rPr lang="sv-SE" dirty="0" err="1"/>
              <a:t>will</a:t>
            </a:r>
            <a:r>
              <a:rPr lang="sv-SE" dirty="0"/>
              <a:t> be </a:t>
            </a:r>
            <a:r>
              <a:rPr lang="sv-SE" dirty="0" err="1"/>
              <a:t>made</a:t>
            </a:r>
            <a:r>
              <a:rPr lang="sv-SE" dirty="0"/>
              <a:t> </a:t>
            </a:r>
            <a:r>
              <a:rPr lang="sv-SE" dirty="0" err="1"/>
              <a:t>every</a:t>
            </a:r>
            <a:r>
              <a:rPr lang="sv-SE" dirty="0"/>
              <a:t> </a:t>
            </a:r>
            <a:r>
              <a:rPr lang="sv-SE" dirty="0" err="1"/>
              <a:t>Teval_CA</a:t>
            </a:r>
            <a:r>
              <a:rPr lang="sv-SE" dirty="0"/>
              <a:t>, </a:t>
            </a:r>
            <a:r>
              <a:rPr lang="sv-SE" dirty="0" err="1"/>
              <a:t>considering</a:t>
            </a:r>
            <a:r>
              <a:rPr lang="sv-SE" dirty="0"/>
              <a:t> </a:t>
            </a:r>
            <a:r>
              <a:rPr lang="sv-SE" dirty="0" err="1"/>
              <a:t>Tref_CA</a:t>
            </a:r>
            <a:r>
              <a:rPr lang="sv-SE" dirty="0"/>
              <a:t> period.</a:t>
            </a:r>
          </a:p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2506B67-B9AC-42C0-AFCF-6304DF02AC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520" y="1412776"/>
            <a:ext cx="7950209" cy="1584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445547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789BD8-D1C1-425E-91F0-585FCD2647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MPR / A-MPR for </a:t>
            </a:r>
            <a:r>
              <a:rPr lang="sv-SE" dirty="0" err="1"/>
              <a:t>single</a:t>
            </a:r>
            <a:r>
              <a:rPr lang="sv-SE" dirty="0"/>
              <a:t> </a:t>
            </a:r>
            <a:r>
              <a:rPr lang="sv-SE" dirty="0" err="1"/>
              <a:t>carrier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FACD9B-1F70-4CCF-B5B0-90E909552BE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/>
              <a:t>MPR and A-MPR </a:t>
            </a:r>
            <a:r>
              <a:rPr lang="sv-SE" dirty="0" err="1"/>
              <a:t>shall</a:t>
            </a:r>
            <a:r>
              <a:rPr lang="sv-SE" dirty="0"/>
              <a:t> be </a:t>
            </a:r>
            <a:r>
              <a:rPr lang="sv-SE" dirty="0" err="1"/>
              <a:t>evaluated</a:t>
            </a:r>
            <a:r>
              <a:rPr lang="sv-SE" dirty="0"/>
              <a:t> </a:t>
            </a:r>
            <a:r>
              <a:rPr lang="sv-SE" dirty="0" err="1"/>
              <a:t>according</a:t>
            </a:r>
            <a:r>
              <a:rPr lang="sv-SE" dirty="0"/>
              <a:t> to </a:t>
            </a:r>
            <a:r>
              <a:rPr lang="sv-SE" dirty="0" err="1"/>
              <a:t>following</a:t>
            </a:r>
            <a:r>
              <a:rPr lang="sv-SE" dirty="0"/>
              <a:t> table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1DB6CD24-F4A2-4A4B-A065-CE96E30A821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9608350"/>
              </p:ext>
            </p:extLst>
          </p:nvPr>
        </p:nvGraphicFramePr>
        <p:xfrm>
          <a:off x="457200" y="3101181"/>
          <a:ext cx="7931223" cy="234767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74095">
                  <a:extLst>
                    <a:ext uri="{9D8B030D-6E8A-4147-A177-3AD203B41FA5}">
                      <a16:colId xmlns:a16="http://schemas.microsoft.com/office/drawing/2014/main" val="2160034687"/>
                    </a:ext>
                  </a:extLst>
                </a:gridCol>
                <a:gridCol w="3188636">
                  <a:extLst>
                    <a:ext uri="{9D8B030D-6E8A-4147-A177-3AD203B41FA5}">
                      <a16:colId xmlns:a16="http://schemas.microsoft.com/office/drawing/2014/main" val="3717081439"/>
                    </a:ext>
                  </a:extLst>
                </a:gridCol>
                <a:gridCol w="3368492">
                  <a:extLst>
                    <a:ext uri="{9D8B030D-6E8A-4147-A177-3AD203B41FA5}">
                      <a16:colId xmlns:a16="http://schemas.microsoft.com/office/drawing/2014/main" val="1582210609"/>
                    </a:ext>
                  </a:extLst>
                </a:gridCol>
              </a:tblGrid>
              <a:tr h="543843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600">
                          <a:effectLst/>
                        </a:rPr>
                        <a:t>TTI/sTTI pattern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600" dirty="0">
                          <a:effectLst/>
                        </a:rPr>
                        <a:t> </a:t>
                      </a:r>
                      <a:endParaRPr lang="en-US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US" sz="1600" dirty="0">
                          <a:effectLst/>
                        </a:rPr>
                        <a:t>MPR/A-MPR evaluation window</a:t>
                      </a:r>
                      <a:endParaRPr lang="en-US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070717428"/>
                  </a:ext>
                </a:extLst>
              </a:tr>
              <a:tr h="601278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600">
                          <a:effectLst/>
                        </a:rPr>
                        <a:t>7os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600">
                          <a:effectLst/>
                        </a:rPr>
                        <a:t>MPR and A-MPR is evaluated per sTTI or frequency hopping duration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  <a:tabLst>
                          <a:tab pos="1620520" algn="l"/>
                          <a:tab pos="2448560" algn="l"/>
                          <a:tab pos="3312160" algn="l"/>
                          <a:tab pos="4104640" algn="l"/>
                          <a:tab pos="4932680" algn="l"/>
                        </a:tabLst>
                      </a:pPr>
                      <a:r>
                        <a:rPr lang="en-US" sz="1600" dirty="0">
                          <a:effectLst/>
                        </a:rPr>
                        <a:t>Min(“Frequency-Hopping-Duration”, 7os)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230200902"/>
                  </a:ext>
                </a:extLst>
              </a:tr>
              <a:tr h="601278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600">
                          <a:effectLst/>
                        </a:rPr>
                        <a:t>3os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600">
                          <a:effectLst/>
                        </a:rPr>
                        <a:t>MPR and A-MPR is evaluated per sTTI or frequency hopping duration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Min(“Frequency-Hopping-Duration”, 3os)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308548909"/>
                  </a:ext>
                </a:extLst>
              </a:tr>
              <a:tr h="601278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600">
                          <a:effectLst/>
                        </a:rPr>
                        <a:t>2os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600">
                          <a:effectLst/>
                        </a:rPr>
                        <a:t>MPR and A-MPR is evaluated per sTTI or frequency hopping duration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Min(“Frequency-Hopping-Duration”, 2os)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9272469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2182322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7EEFD7-409C-4508-9EBE-C2C69C1A0E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MPR / A-MPR for </a:t>
            </a:r>
            <a:r>
              <a:rPr lang="sv-SE" dirty="0" err="1"/>
              <a:t>single</a:t>
            </a:r>
            <a:r>
              <a:rPr lang="sv-SE" dirty="0"/>
              <a:t> </a:t>
            </a:r>
            <a:r>
              <a:rPr lang="sv-SE" dirty="0" err="1"/>
              <a:t>carrier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5988F7D-7DE8-4772-B8F1-99DA6027824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MPR and A-MPR evaluation for CA shall be aligned with </a:t>
            </a:r>
            <a:r>
              <a:rPr lang="en-US" dirty="0" err="1"/>
              <a:t>Pcmax</a:t>
            </a:r>
            <a:r>
              <a:rPr lang="en-US" dirty="0"/>
              <a:t> evaluation for CA.</a:t>
            </a:r>
          </a:p>
        </p:txBody>
      </p:sp>
    </p:spTree>
    <p:extLst>
      <p:ext uri="{BB962C8B-B14F-4D97-AF65-F5344CB8AC3E}">
        <p14:creationId xmlns:p14="http://schemas.microsoft.com/office/powerpoint/2010/main" val="15626797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4530</TotalTime>
  <Words>621</Words>
  <Application>Microsoft Office PowerPoint</Application>
  <PresentationFormat>On-screen Show (4:3)</PresentationFormat>
  <Paragraphs>74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MS PGothic</vt:lpstr>
      <vt:lpstr>SimSun</vt:lpstr>
      <vt:lpstr>Arial</vt:lpstr>
      <vt:lpstr>Calibri</vt:lpstr>
      <vt:lpstr>Times New Roman</vt:lpstr>
      <vt:lpstr>Office テーマ</vt:lpstr>
      <vt:lpstr>WF on sTTI UE remaining open issues</vt:lpstr>
      <vt:lpstr>Background</vt:lpstr>
      <vt:lpstr>Agreement: Transient period (1)</vt:lpstr>
      <vt:lpstr>Agreement: Transient period (2)</vt:lpstr>
      <vt:lpstr>Agreement: Transient period (3)</vt:lpstr>
      <vt:lpstr>Pcmax and CA - intraband</vt:lpstr>
      <vt:lpstr>Pcmax and CA - interband</vt:lpstr>
      <vt:lpstr>MPR / A-MPR for single carrier</vt:lpstr>
      <vt:lpstr>MPR / A-MPR for single carrier</vt:lpstr>
      <vt:lpstr>References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BS RF requirements impacts - NB-IoT TDD</dc:title>
  <dc:creator>dominique.everaere@ericsson.com</dc:creator>
  <cp:lastModifiedBy>Dominique Everaere</cp:lastModifiedBy>
  <cp:revision>253</cp:revision>
  <dcterms:created xsi:type="dcterms:W3CDTF">2017-01-18T16:32:26Z</dcterms:created>
  <dcterms:modified xsi:type="dcterms:W3CDTF">2017-10-13T06:53:03Z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