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1" r:id="rId5"/>
    <p:sldId id="268" r:id="rId6"/>
    <p:sldId id="267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9823" autoAdjust="0"/>
  </p:normalViewPr>
  <p:slideViewPr>
    <p:cSldViewPr>
      <p:cViewPr>
        <p:scale>
          <a:sx n="75" d="100"/>
          <a:sy n="75" d="100"/>
        </p:scale>
        <p:origin x="-12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UE RF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remaining issues in range 1 and 2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#84bis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Dubrovnik, Croatia, 9th - 13th October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R4-1711574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remaining issues in range 1 and 2 are being in below papers.</a:t>
            </a: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R4-1711075: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Range 1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1: A-MPR values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2: Power control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3: UE-to-UE protection level at mmWave bands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4: Maximum input level</a:t>
            </a:r>
            <a:endParaRPr lang="ja-JP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5: Rx intermodulation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6: Rx spurious emissions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7: Receiver image</a:t>
            </a:r>
            <a:endParaRPr lang="ja-JP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R4-1711076: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Range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1: Frequency error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2: TX General spurious emissions</a:t>
            </a:r>
            <a:endParaRPr lang="ja-JP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3: UE-to-UE protection level at mmWave bands</a:t>
            </a:r>
            <a:endParaRPr lang="ja-JP" altLang="ja-JP" sz="1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4: Tx intermodulation, Narrow-band blocking, Rx intermodulation</a:t>
            </a:r>
          </a:p>
          <a:p>
            <a:pPr lvl="2"/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</a:t>
            </a:r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5: Beam correspondence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6: Rx spurious emissions</a:t>
            </a:r>
          </a:p>
          <a:p>
            <a:pPr lvl="2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7: Receiver image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4608512"/>
          </a:xfrm>
        </p:spPr>
        <p:txBody>
          <a:bodyPr>
            <a:noAutofit/>
          </a:bodyPr>
          <a:lstStyle/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1: A-MPR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values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LTE 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refarming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bands, A-MPR needs to studied band-by-band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2: Power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control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Absolute, Relative, Aggregated power controls are needed. How to specify them will be decided in the next meeting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3: UE-to-UE protection level at mmWave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</a:t>
            </a: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 </a:t>
            </a:r>
            <a:r>
              <a:rPr lang="en-US" altLang="ja-JP" sz="12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(R4-1701334)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observed -25, -22, and -18 dBm/MHz based on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deterministic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UE-UE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analysis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28, 40 and 60 GHz respectively</a:t>
            </a: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Confirm if these values are appropriate from system point of view in the next meeting. If not, an alternative value shall be determined in RAN4#85</a:t>
            </a:r>
          </a:p>
          <a:p>
            <a:pPr lvl="1"/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Sending an LS of the testability aspect could be considered to RAN5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4: Maximum input level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Adopt below table for NR single-carrier. FFS if -20 dBm should be maintained for NR intra-band contiguous CA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range 1 [1/2]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593072"/>
              </p:ext>
            </p:extLst>
          </p:nvPr>
        </p:nvGraphicFramePr>
        <p:xfrm>
          <a:off x="323535" y="5085184"/>
          <a:ext cx="8496937" cy="1645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017332"/>
                <a:gridCol w="673765"/>
                <a:gridCol w="580584"/>
                <a:gridCol w="580584"/>
                <a:gridCol w="580584"/>
                <a:gridCol w="580584"/>
                <a:gridCol w="580584"/>
                <a:gridCol w="580584"/>
                <a:gridCol w="580584"/>
                <a:gridCol w="580584"/>
                <a:gridCol w="580584"/>
                <a:gridCol w="580584"/>
              </a:tblGrid>
              <a:tr h="0"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Rx Parameter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Units 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Channel bandwidth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13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b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altLang="ja-JP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b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Power in Transmission Bandwidth Configuration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-25</a:t>
                      </a:r>
                      <a:r>
                        <a:rPr lang="en-GB" sz="1200" baseline="30000" dirty="0">
                          <a:effectLst/>
                        </a:rPr>
                        <a:t>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r>
                        <a:rPr lang="en-GB" sz="1200" dirty="0" smtClean="0">
                          <a:effectLst/>
                        </a:rPr>
                        <a:t>24</a:t>
                      </a:r>
                      <a:r>
                        <a:rPr lang="en-GB" sz="1200" baseline="30000" dirty="0" smtClean="0">
                          <a:effectLst/>
                        </a:rPr>
                        <a:t>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-22</a:t>
                      </a:r>
                      <a:r>
                        <a:rPr lang="en-GB" sz="1200" baseline="30000" dirty="0">
                          <a:effectLst/>
                        </a:rPr>
                        <a:t>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-21</a:t>
                      </a:r>
                      <a:r>
                        <a:rPr lang="en-GB" sz="1200" baseline="30000" dirty="0">
                          <a:effectLst/>
                        </a:rPr>
                        <a:t>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-20</a:t>
                      </a:r>
                      <a:r>
                        <a:rPr lang="en-GB" sz="1200" baseline="30000" dirty="0">
                          <a:effectLst/>
                        </a:rPr>
                        <a:t>2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-27</a:t>
                      </a:r>
                      <a:r>
                        <a:rPr lang="en-GB" sz="1200" baseline="30000" dirty="0">
                          <a:effectLst/>
                        </a:rPr>
                        <a:t>3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r>
                        <a:rPr lang="en-GB" sz="1200" dirty="0" smtClean="0">
                          <a:effectLst/>
                        </a:rPr>
                        <a:t>26</a:t>
                      </a:r>
                      <a:r>
                        <a:rPr lang="en-GB" sz="1200" baseline="30000" dirty="0" smtClean="0">
                          <a:effectLst/>
                        </a:rPr>
                        <a:t>3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-24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-23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-22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2730">
                <a:tc gridSpan="12">
                  <a:txBody>
                    <a:bodyPr/>
                    <a:lstStyle/>
                    <a:p>
                      <a:pPr marL="540385" indent="-540385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The transmitter shall be set to 4dB below P</a:t>
                      </a:r>
                      <a:r>
                        <a:rPr lang="en-GB" sz="1000" dirty="0">
                          <a:effectLst/>
                        </a:rPr>
                        <a:t>CMAX_L</a:t>
                      </a:r>
                      <a:r>
                        <a:rPr lang="en-GB" sz="1200" dirty="0">
                          <a:effectLst/>
                        </a:rPr>
                        <a:t> at the minimum uplink configuration specified in Table xx with P</a:t>
                      </a:r>
                      <a:r>
                        <a:rPr lang="en-GB" sz="1000" dirty="0">
                          <a:effectLst/>
                        </a:rPr>
                        <a:t>CMAX_L</a:t>
                      </a:r>
                      <a:r>
                        <a:rPr lang="en-GB" sz="1200" dirty="0">
                          <a:effectLst/>
                        </a:rPr>
                        <a:t> as defined in subclause xx</a:t>
                      </a:r>
                      <a:endParaRPr lang="ja-JP" sz="1400" dirty="0">
                        <a:effectLst/>
                      </a:endParaRPr>
                    </a:p>
                    <a:p>
                      <a:pPr marL="540385" indent="-540385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Reference measurement channel is FFS for 64QAM</a:t>
                      </a:r>
                      <a:endParaRPr lang="ja-JP" sz="1400" dirty="0">
                        <a:effectLst/>
                      </a:endParaRPr>
                    </a:p>
                    <a:p>
                      <a:pPr marL="540385" indent="-540385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3:	Reference measurement channel is FFS for 256QAM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77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5: Rx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intermodulation</a:t>
            </a: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dopt below at least for LTE 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refarming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bands, n77 and n78. 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for n79 (wider interference could be considered)</a:t>
            </a: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6: Rx spurious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emissions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 the LTE requirement (already agreed in the chairman minute)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7: Receiver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image</a:t>
            </a:r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(in-channel)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 need to specify this at least for NR single-carrier. FFS CA cases.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range 1 [2/2]</a:t>
            </a:r>
            <a:endParaRPr lang="sv-SE" sz="3600" baseline="-25000" dirty="0"/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582740"/>
              </p:ext>
            </p:extLst>
          </p:nvPr>
        </p:nvGraphicFramePr>
        <p:xfrm>
          <a:off x="395531" y="1934669"/>
          <a:ext cx="8352932" cy="3366541"/>
        </p:xfrm>
        <a:graphic>
          <a:graphicData uri="http://schemas.openxmlformats.org/drawingml/2006/table">
            <a:tbl>
              <a:tblPr/>
              <a:tblGrid>
                <a:gridCol w="1434342"/>
                <a:gridCol w="771410"/>
                <a:gridCol w="614718"/>
                <a:gridCol w="614718"/>
                <a:gridCol w="614718"/>
                <a:gridCol w="614718"/>
                <a:gridCol w="614718"/>
                <a:gridCol w="614718"/>
                <a:gridCol w="614718"/>
                <a:gridCol w="614718"/>
                <a:gridCol w="614718"/>
                <a:gridCol w="614718"/>
              </a:tblGrid>
              <a:tr h="165671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Rx parameter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Units 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Channel bandwidth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25</a:t>
                      </a:r>
                      <a:endParaRPr lang="en-US" altLang="ja-JP" sz="9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567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155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</a:t>
                      </a:r>
                      <a:r>
                        <a:rPr lang="en-US" sz="9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 Transmission Bandwidth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Configuration</a:t>
                      </a:r>
                      <a:endParaRPr lang="en-US" sz="900" b="0" i="0" u="none" strike="sng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dBm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REFSENS + channel bandwidth specific value below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</a:t>
                      </a:r>
                      <a:endParaRPr lang="en-US" altLang="ja-JP" sz="9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[10]</a:t>
                      </a:r>
                      <a:endParaRPr lang="en-US" altLang="ja-JP" sz="9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[12]</a:t>
                      </a:r>
                      <a:endParaRPr lang="en-US" altLang="ja-JP" sz="9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en-US" altLang="ja-JP" sz="900" b="0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13.8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en-US" altLang="ja-JP" sz="900" b="0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en-US" altLang="ja-JP" sz="900" b="0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  <a:r>
                        <a:rPr lang="en-US" altLang="ja-JP" sz="9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en-US" altLang="ja-JP" sz="900" b="0" i="0" u="none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</a:t>
                      </a:r>
                      <a:r>
                        <a:rPr lang="en-US" sz="9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Interferer 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dBm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10"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-46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(CW)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</a:t>
                      </a:r>
                      <a:r>
                        <a:rPr lang="en-US" sz="9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Interferer 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dBm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10"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-46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(Modulated)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BW</a:t>
                      </a:r>
                      <a:r>
                        <a:rPr lang="en-US" sz="9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Interferer 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</a:t>
                      </a:r>
                      <a:r>
                        <a:rPr lang="en-US" sz="9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Interferer 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–</a:t>
                      </a:r>
                      <a:r>
                        <a:rPr lang="en-US" altLang="ja-JP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BW/2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-[7.5]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(Offset)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altLang="ja-JP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/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874" marR="7874" marT="787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+ 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BW/2+[7.5]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</a:t>
                      </a:r>
                      <a:r>
                        <a:rPr lang="en-US" sz="9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Interferer 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MHz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10"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2*F</a:t>
                      </a:r>
                      <a:r>
                        <a:rPr lang="en-US" sz="900" b="0" i="0" u="none" strike="noStrike" baseline="-2500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Interferer 1</a:t>
                      </a:r>
                      <a:endParaRPr lang="en-US" sz="900" b="0" i="0" u="none" strike="noStrike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(Offset)</a:t>
                      </a:r>
                    </a:p>
                  </a:txBody>
                  <a:tcPr marL="7874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782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NOTE 1: The transmitter shall be set to 4dB below PCMAX_L,c or PCMAX_L as defined in TBD.</a:t>
                      </a:r>
                    </a:p>
                  </a:txBody>
                  <a:tcPr marL="425195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NOTE 2: Reference measurement channel is TBD.</a:t>
                      </a:r>
                    </a:p>
                  </a:txBody>
                  <a:tcPr marL="425195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782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NOTE 3: The modulated interferer consists of the Reference measurement channel specified in TBD.</a:t>
                      </a:r>
                    </a:p>
                  </a:txBody>
                  <a:tcPr marL="425195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5671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NOTE 4: The interfering modulated signal is TBD;</a:t>
                      </a:r>
                    </a:p>
                  </a:txBody>
                  <a:tcPr marL="425195" marR="7874" marT="78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4608512"/>
          </a:xfrm>
        </p:spPr>
        <p:txBody>
          <a:bodyPr>
            <a:noAutofit/>
          </a:bodyPr>
          <a:lstStyle/>
          <a:p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1: Frequency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error</a:t>
            </a:r>
          </a:p>
          <a:p>
            <a:pPr lvl="1"/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Confirm if +/-0.1 ppm is appropriate </a:t>
            </a:r>
            <a:r>
              <a:rPr lang="en-GB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or not </a:t>
            </a:r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from </a:t>
            </a:r>
            <a:r>
              <a:rPr lang="en-GB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system and implementation feasibility point of </a:t>
            </a:r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view for the next meeting. If not, an alternative value shall be determined in RAN4#85.</a:t>
            </a:r>
            <a:endParaRPr lang="en-GB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2: TX General spurious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emissions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Clarify the lower edge of -13 dBm/MHz and emission requirements below the edge from system and regulatory point of view in the next meeting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endParaRPr lang="en-US" altLang="ja-JP" sz="16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range 2 [1/2]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795915"/>
              </p:ext>
            </p:extLst>
          </p:nvPr>
        </p:nvGraphicFramePr>
        <p:xfrm>
          <a:off x="755576" y="3854152"/>
          <a:ext cx="7366693" cy="24688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531781"/>
                <a:gridCol w="1581844"/>
                <a:gridCol w="2350939"/>
                <a:gridCol w="902129"/>
              </a:tblGrid>
              <a:tr h="4766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</a:rPr>
                        <a:t>Frequency Range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</a:rPr>
                        <a:t>Maximum Level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</a:rPr>
                        <a:t>Measurement bandwidth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</a:rPr>
                        <a:t>NOTE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</a:rPr>
                        <a:t>[9 kHz </a:t>
                      </a: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  <a:sym typeface="Symbol"/>
                        </a:rPr>
                        <a:t></a:t>
                      </a: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</a:rPr>
                        <a:t> f &lt; 150 kHz]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highlight>
                            <a:srgbClr val="FFFF00"/>
                          </a:highlight>
                        </a:rPr>
                        <a:t>[-36 dBm]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highlight>
                            <a:srgbClr val="FFFF00"/>
                          </a:highlight>
                        </a:rPr>
                        <a:t>[1 kHz]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</a:rPr>
                        <a:t>[150 kHz </a:t>
                      </a: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  <a:sym typeface="Symbol"/>
                        </a:rPr>
                        <a:t></a:t>
                      </a:r>
                      <a:r>
                        <a:rPr lang="en-GB" sz="1800" kern="100" dirty="0">
                          <a:effectLst/>
                          <a:highlight>
                            <a:srgbClr val="FFFF00"/>
                          </a:highlight>
                        </a:rPr>
                        <a:t> f &lt; 30 MHz]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highlight>
                            <a:srgbClr val="FFFF00"/>
                          </a:highlight>
                        </a:rPr>
                        <a:t>[-36 dBm]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highlight>
                            <a:srgbClr val="FFFF00"/>
                          </a:highlight>
                        </a:rPr>
                        <a:t>[10 kHz] 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[30 </a:t>
                      </a:r>
                      <a:r>
                        <a:rPr kumimoji="1" lang="en-GB" sz="1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MHz </a:t>
                      </a:r>
                      <a:r>
                        <a:rPr kumimoji="1" lang="en-GB" sz="1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kumimoji="1" lang="en-GB" sz="1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f &lt; </a:t>
                      </a:r>
                      <a:r>
                        <a:rPr kumimoji="1" lang="en-GB" sz="18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FFS]</a:t>
                      </a:r>
                      <a:endParaRPr kumimoji="1" lang="ja-JP" sz="18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[-</a:t>
                      </a:r>
                      <a:r>
                        <a:rPr kumimoji="1" lang="en-GB" sz="18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36 </a:t>
                      </a:r>
                      <a:r>
                        <a:rPr kumimoji="1" lang="en-GB" sz="18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dBm]</a:t>
                      </a:r>
                      <a:endParaRPr kumimoji="1" lang="ja-JP" sz="18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8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[100 kHz]</a:t>
                      </a:r>
                      <a:endParaRPr kumimoji="1" lang="ja-JP" sz="18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</a:rPr>
                        <a:t> 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strike="noStrike" kern="100" dirty="0" smtClean="0">
                          <a:solidFill>
                            <a:srgbClr val="FF3399"/>
                          </a:solidFill>
                          <a:effectLst/>
                        </a:rPr>
                        <a:t>FFS</a:t>
                      </a:r>
                      <a:r>
                        <a:rPr lang="en-GB" sz="1800" kern="100" dirty="0" smtClean="0">
                          <a:effectLst/>
                        </a:rPr>
                        <a:t> </a:t>
                      </a:r>
                      <a:r>
                        <a:rPr lang="en-GB" sz="1800" kern="100" dirty="0">
                          <a:effectLst/>
                          <a:sym typeface="Symbol"/>
                        </a:rPr>
                        <a:t></a:t>
                      </a:r>
                      <a:r>
                        <a:rPr lang="en-GB" sz="1800" kern="100" dirty="0">
                          <a:effectLst/>
                        </a:rPr>
                        <a:t> f &lt; 2</a:t>
                      </a:r>
                      <a:r>
                        <a:rPr lang="en-GB" sz="1800" kern="100" baseline="30000" dirty="0">
                          <a:effectLst/>
                        </a:rPr>
                        <a:t>nd</a:t>
                      </a:r>
                      <a:r>
                        <a:rPr lang="en-GB" sz="1800" kern="100" dirty="0">
                          <a:effectLst/>
                        </a:rPr>
                        <a:t> harmonic of the upper frequency edge of the UL operating band in GHz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strike="noStrike" kern="100" dirty="0" smtClean="0">
                          <a:solidFill>
                            <a:srgbClr val="FF3399"/>
                          </a:solidFill>
                          <a:effectLst/>
                        </a:rPr>
                        <a:t>-13 dBm</a:t>
                      </a:r>
                      <a:endParaRPr lang="ja-JP" sz="2000" strike="noStrike" dirty="0">
                        <a:solidFill>
                          <a:srgbClr val="FF3399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strike="noStrike" kern="100" dirty="0" smtClean="0">
                          <a:solidFill>
                            <a:srgbClr val="FF3399"/>
                          </a:solidFill>
                          <a:effectLst/>
                        </a:rPr>
                        <a:t>1 MHz</a:t>
                      </a:r>
                      <a:endParaRPr lang="ja-JP" sz="2000" strike="noStrike" dirty="0">
                        <a:solidFill>
                          <a:srgbClr val="FF3399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47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43496"/>
            <a:ext cx="9036496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3: UE-to-UE protection level at mmWave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(R4-17</a:t>
            </a:r>
            <a:r>
              <a:rPr lang="en-US" altLang="zh-CN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01334)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observed -25, -22, and -18 dBm/MHz based on the deterministic UE-UE co-existence analysis  for 28, 40 and 60 GHz respectively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Confirm if these values are appropriate from system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point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view in the next meeting. If not,</a:t>
            </a:r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 alternative value shall be determined in </a:t>
            </a:r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RAN4#85</a:t>
            </a:r>
          </a:p>
          <a:p>
            <a:pPr lvl="1"/>
            <a:r>
              <a:rPr lang="en-GB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UE feasibility should also be studied to agree the final </a:t>
            </a:r>
            <a:r>
              <a:rPr lang="en-GB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</a:t>
            </a:r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4: Tx intermodulation, Narrow-band blocking, Rx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intermodulation</a:t>
            </a:r>
          </a:p>
          <a:p>
            <a:pPr lvl="1"/>
            <a:r>
              <a:rPr lang="en-GB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</a:t>
            </a:r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 to be introduced in range 2 (already agreed in the chairman minute)</a:t>
            </a:r>
            <a:endParaRPr lang="en-GB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5: Beam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correspondence</a:t>
            </a:r>
          </a:p>
          <a:p>
            <a:pPr lvl="1"/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be discussed in other papers related to EIRP/EIS</a:t>
            </a:r>
            <a:endParaRPr lang="en-GB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6: Rx spurious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emissions</a:t>
            </a:r>
          </a:p>
          <a:p>
            <a:pPr lvl="1"/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Clarify if below spurious level for </a:t>
            </a:r>
            <a:r>
              <a:rPr lang="en-GB" altLang="ja-JP" sz="1600" b="1" dirty="0" smtClean="0">
                <a:latin typeface="Arial"/>
                <a:ea typeface="ＭＳ 明朝"/>
                <a:cs typeface="Arial"/>
                <a:sym typeface="Symbol"/>
              </a:rPr>
              <a:t></a:t>
            </a:r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26 GHz can be applicable and required emission level for &gt; 26 GHz from system and regulatory point of view</a:t>
            </a:r>
            <a:endParaRPr lang="en-GB" altLang="ja-JP" sz="1600" b="1" strike="sngStrike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GB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GB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GB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GB" altLang="ja-JP" sz="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GB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treat LO, image leakage shall also be clarified in RAN4#85</a:t>
            </a:r>
          </a:p>
          <a:p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Issue </a:t>
            </a:r>
            <a:r>
              <a:rPr lang="en-GB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7: Receiver </a:t>
            </a:r>
            <a:r>
              <a:rPr lang="en-GB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image (in-channel)</a:t>
            </a:r>
          </a:p>
          <a:p>
            <a:pPr lvl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 need to specify this at least for NR single-carrier. FFS CA cases.</a:t>
            </a:r>
          </a:p>
          <a:p>
            <a:pPr lvl="1"/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range </a:t>
            </a:r>
            <a:r>
              <a:rPr lang="en-US" altLang="ja-JP" sz="36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[2/2</a:t>
            </a:r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</a:t>
            </a:r>
            <a:endParaRPr lang="sv-SE" sz="3600" baseline="-250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723985"/>
              </p:ext>
            </p:extLst>
          </p:nvPr>
        </p:nvGraphicFramePr>
        <p:xfrm>
          <a:off x="586160" y="4829904"/>
          <a:ext cx="8173288" cy="9753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64776"/>
                <a:gridCol w="2304256"/>
                <a:gridCol w="1303351"/>
                <a:gridCol w="100090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200" b="1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  <a:cs typeface="+mn-cs"/>
                        </a:rPr>
                        <a:t>Frequency Range</a:t>
                      </a:r>
                      <a:endParaRPr kumimoji="1" lang="ja-JP" sz="1200" b="1" kern="100" dirty="0">
                        <a:solidFill>
                          <a:srgbClr val="000000"/>
                        </a:solidFill>
                        <a:effectLst/>
                        <a:latin typeface="Arial"/>
                        <a:ea typeface="ＭＳ 明朝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altLang="ja-JP" sz="1200" b="1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  <a:cs typeface="+mn-cs"/>
                        </a:rPr>
                        <a:t>Measurement bandwidth</a:t>
                      </a:r>
                      <a:endParaRPr kumimoji="1" lang="ja-JP" sz="1200" b="1" kern="100" dirty="0">
                        <a:solidFill>
                          <a:srgbClr val="000000"/>
                        </a:solidFill>
                        <a:effectLst/>
                        <a:latin typeface="Arial"/>
                        <a:ea typeface="ＭＳ 明朝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b="1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  <a:cs typeface="+mn-cs"/>
                        </a:rPr>
                        <a:t>Maximum Level</a:t>
                      </a:r>
                      <a:endParaRPr kumimoji="1" lang="ja-JP" sz="1200" b="1" kern="100" dirty="0">
                        <a:solidFill>
                          <a:srgbClr val="000000"/>
                        </a:solidFill>
                        <a:effectLst/>
                        <a:latin typeface="Arial"/>
                        <a:ea typeface="ＭＳ 明朝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明朝"/>
                        </a:rPr>
                        <a:t>NOTE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[30MHz 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f &lt; </a:t>
                      </a: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1GHz]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[100 kHz]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[-57 dBm]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1" lang="ja-JP" sz="1400" kern="10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[1GHz 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f 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  <a:sym typeface="Symbol"/>
                        </a:rPr>
                        <a:t></a:t>
                      </a: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26 </a:t>
                      </a: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GHz]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[1 MHz]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[-47 dBm]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400" kern="1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1" lang="ja-JP" sz="1400" kern="1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26 GHz </a:t>
                      </a: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Arial"/>
                          <a:sym typeface="Symbol"/>
                        </a:rPr>
                        <a:t></a:t>
                      </a: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 f &lt; 2</a:t>
                      </a:r>
                      <a:r>
                        <a:rPr lang="en-GB" sz="1200" b="0" kern="100" baseline="30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nd</a:t>
                      </a: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 harmonic of the upper frequency edge of the DL operating band in GHz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FFS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FFS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</a:rPr>
                        <a:t> 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46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976</Words>
  <Application>Microsoft Office PowerPoint</Application>
  <PresentationFormat>画面に合わせる (4:3)</PresentationFormat>
  <Paragraphs>201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WF on UE RF remaining issues in range 1 and 2</vt:lpstr>
      <vt:lpstr>Background</vt:lpstr>
      <vt:lpstr>WF on range 1 [1/2]</vt:lpstr>
      <vt:lpstr>WF on range 1 [2/2]</vt:lpstr>
      <vt:lpstr>WF on range 2 [1/2]</vt:lpstr>
      <vt:lpstr>WF on range 2 [2/2]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DCM2</cp:lastModifiedBy>
  <cp:revision>206</cp:revision>
  <dcterms:created xsi:type="dcterms:W3CDTF">2017-06-28T16:38:30Z</dcterms:created>
  <dcterms:modified xsi:type="dcterms:W3CDTF">2017-10-12T09:19:38Z</dcterms:modified>
</cp:coreProperties>
</file>