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78" r:id="rId3"/>
    <p:sldId id="280" r:id="rId4"/>
    <p:sldId id="281" r:id="rId5"/>
    <p:sldId id="282" r:id="rId6"/>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3" d="100"/>
          <a:sy n="103" d="100"/>
        </p:scale>
        <p:origin x="715" y="8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2017/10/3</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2017/10/3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2017/10/3</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PBCH Bandwidth and Initial System Acquisition</a:t>
            </a:r>
            <a:endParaRPr kumimoji="1" lang="ja-JP" altLang="en-US" dirty="0"/>
          </a:p>
        </p:txBody>
      </p:sp>
      <p:sp>
        <p:nvSpPr>
          <p:cNvPr id="3" name="サブタイトル 2"/>
          <p:cNvSpPr>
            <a:spLocks noGrp="1"/>
          </p:cNvSpPr>
          <p:nvPr>
            <p:ph type="subTitle" idx="1"/>
          </p:nvPr>
        </p:nvSpPr>
        <p:spPr/>
        <p:txBody>
          <a:bodyPr/>
          <a:lstStyle/>
          <a:p>
            <a:r>
              <a:rPr lang="en-US" altLang="ja-JP" dirty="0"/>
              <a:t>Qualcomm Incorporated, Vodafone, Ericsson, Dish, Orange, Verizon</a:t>
            </a:r>
          </a:p>
        </p:txBody>
      </p:sp>
      <p:sp>
        <p:nvSpPr>
          <p:cNvPr id="4" name="テキスト ボックス 3"/>
          <p:cNvSpPr txBox="1"/>
          <p:nvPr/>
        </p:nvSpPr>
        <p:spPr>
          <a:xfrm>
            <a:off x="107504" y="188639"/>
            <a:ext cx="4189480" cy="646331"/>
          </a:xfrm>
          <a:prstGeom prst="rect">
            <a:avLst/>
          </a:prstGeom>
          <a:noFill/>
        </p:spPr>
        <p:txBody>
          <a:bodyPr wrap="none" rtlCol="0">
            <a:spAutoFit/>
          </a:bodyPr>
          <a:lstStyle/>
          <a:p>
            <a:r>
              <a:rPr lang="en-US" altLang="ja-JP" b="1" dirty="0"/>
              <a:t>3GPP TSG-RAN WG4 RAN#84 Bis	</a:t>
            </a:r>
            <a:endParaRPr lang="ja-JP" altLang="ja-JP" dirty="0"/>
          </a:p>
          <a:p>
            <a:r>
              <a:rPr lang="en-GB" altLang="ja-JP" b="1" dirty="0"/>
              <a:t>Dubrovnik, Croatia, October 9</a:t>
            </a:r>
            <a:r>
              <a:rPr lang="en-GB" altLang="ja-JP" b="1" baseline="30000" dirty="0"/>
              <a:t>th</a:t>
            </a:r>
            <a:r>
              <a:rPr lang="en-GB" altLang="ja-JP" b="1" dirty="0"/>
              <a:t>-13</a:t>
            </a:r>
            <a:r>
              <a:rPr lang="en-GB" altLang="ja-JP" b="1" baseline="30000" dirty="0"/>
              <a:t>th</a:t>
            </a:r>
            <a:r>
              <a:rPr lang="en-GB" altLang="ja-JP" b="1" dirty="0"/>
              <a:t>, 2017</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a:t>R4-1711473</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263" y="116632"/>
            <a:ext cx="8229600" cy="792088"/>
          </a:xfrm>
        </p:spPr>
        <p:txBody>
          <a:bodyPr/>
          <a:lstStyle/>
          <a:p>
            <a:r>
              <a:rPr kumimoji="1" lang="en-US" altLang="ja-JP" dirty="0"/>
              <a:t>Background</a:t>
            </a:r>
            <a:endParaRPr kumimoji="1" lang="ja-JP" altLang="en-US" dirty="0"/>
          </a:p>
        </p:txBody>
      </p:sp>
      <p:sp>
        <p:nvSpPr>
          <p:cNvPr id="3" name="Content Placeholder 2"/>
          <p:cNvSpPr>
            <a:spLocks noGrp="1"/>
          </p:cNvSpPr>
          <p:nvPr>
            <p:ph idx="1"/>
          </p:nvPr>
        </p:nvSpPr>
        <p:spPr>
          <a:xfrm>
            <a:off x="253946" y="980728"/>
            <a:ext cx="8598233" cy="5681343"/>
          </a:xfrm>
        </p:spPr>
        <p:txBody>
          <a:bodyPr>
            <a:normAutofit/>
          </a:bodyPr>
          <a:lstStyle/>
          <a:p>
            <a:r>
              <a:rPr kumimoji="1" lang="en-US" altLang="ja-JP" dirty="0"/>
              <a:t>RAN1 agreed SS block design that has 24RBs(PSS/SSS block of 12RBs and PBHC of 24RBs)</a:t>
            </a:r>
          </a:p>
          <a:p>
            <a:r>
              <a:rPr lang="en-US" altLang="ja-JP" dirty="0"/>
              <a:t>RAN4 agreed minimum channel bandwidth of 5MHz for most LTE re-farming bands and 50MHz for </a:t>
            </a:r>
            <a:r>
              <a:rPr lang="en-US" altLang="ja-JP" dirty="0" err="1"/>
              <a:t>mmWave</a:t>
            </a:r>
            <a:r>
              <a:rPr lang="en-US" altLang="ja-JP" dirty="0"/>
              <a:t> bands</a:t>
            </a:r>
            <a:endParaRPr kumimoji="1" lang="en-US" altLang="ja-JP" dirty="0"/>
          </a:p>
          <a:p>
            <a:endParaRPr kumimoji="1" lang="ja-JP" altLang="en-US" dirty="0"/>
          </a:p>
        </p:txBody>
      </p:sp>
    </p:spTree>
    <p:extLst>
      <p:ext uri="{BB962C8B-B14F-4D97-AF65-F5344CB8AC3E}">
        <p14:creationId xmlns:p14="http://schemas.microsoft.com/office/powerpoint/2010/main" val="38885143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999" y="0"/>
            <a:ext cx="8229600" cy="1143000"/>
          </a:xfrm>
        </p:spPr>
        <p:txBody>
          <a:bodyPr/>
          <a:lstStyle/>
          <a:p>
            <a:r>
              <a:rPr kumimoji="1" lang="en-US" altLang="ja-JP" dirty="0"/>
              <a:t>Problems</a:t>
            </a:r>
            <a:endParaRPr kumimoji="1" lang="ja-JP" altLang="en-US" dirty="0"/>
          </a:p>
        </p:txBody>
      </p:sp>
      <p:sp>
        <p:nvSpPr>
          <p:cNvPr id="3" name="Content Placeholder 2"/>
          <p:cNvSpPr>
            <a:spLocks noGrp="1"/>
          </p:cNvSpPr>
          <p:nvPr>
            <p:ph idx="1"/>
          </p:nvPr>
        </p:nvSpPr>
        <p:spPr>
          <a:xfrm>
            <a:off x="453999" y="1124744"/>
            <a:ext cx="8229600" cy="5616624"/>
          </a:xfrm>
        </p:spPr>
        <p:txBody>
          <a:bodyPr>
            <a:normAutofit fontScale="77500" lnSpcReduction="20000"/>
          </a:bodyPr>
          <a:lstStyle/>
          <a:p>
            <a:r>
              <a:rPr kumimoji="1" lang="en-US" altLang="ja-JP" dirty="0"/>
              <a:t>Based on the agreed spectral utilization values, SS block with 30kHz SCS cannot be used in 5MHz channels</a:t>
            </a:r>
          </a:p>
          <a:p>
            <a:pPr lvl="1"/>
            <a:r>
              <a:rPr lang="en-US" altLang="ja-JP" dirty="0"/>
              <a:t>30kHz SS block SCS cannot be used for initial system acquisition in bands with 5MHz minimum channel bandwidth unless multiple default SS block SCS are assumed</a:t>
            </a:r>
          </a:p>
          <a:p>
            <a:r>
              <a:rPr lang="en-US" altLang="ja-JP" dirty="0"/>
              <a:t>240</a:t>
            </a:r>
            <a:r>
              <a:rPr kumimoji="1" lang="en-US" altLang="ja-JP" dirty="0"/>
              <a:t>kHz SS block SCS cannot be used in 50MHz channels</a:t>
            </a:r>
          </a:p>
          <a:p>
            <a:pPr lvl="1"/>
            <a:r>
              <a:rPr lang="en-US" altLang="ja-JP" dirty="0"/>
              <a:t>240kHz SS block SCS cannot be used for initial system acquisition in </a:t>
            </a:r>
            <a:r>
              <a:rPr lang="en-US" altLang="ja-JP" dirty="0" err="1"/>
              <a:t>mmWave</a:t>
            </a:r>
            <a:r>
              <a:rPr lang="en-US" altLang="ja-JP" dirty="0"/>
              <a:t> bands with 50MHz minimum channel bandwidth unless multiple default SS block SCS are assumed</a:t>
            </a:r>
          </a:p>
          <a:p>
            <a:r>
              <a:rPr lang="en-US" altLang="ja-JP" dirty="0"/>
              <a:t>The number of entries for the synchronization raster used for initial system acquisition depends on the SS block bandwidth and the minimum channel bandwidth defined in a band</a:t>
            </a:r>
          </a:p>
          <a:p>
            <a:pPr lvl="1"/>
            <a:r>
              <a:rPr kumimoji="1" lang="en-US" altLang="ja-JP" dirty="0"/>
              <a:t>The current SS block design leads to a very larg</a:t>
            </a:r>
            <a:r>
              <a:rPr lang="en-US" altLang="ja-JP" dirty="0"/>
              <a:t>e number of sync raster entries making it impractical for UEs to search all possible entries</a:t>
            </a:r>
          </a:p>
          <a:p>
            <a:pPr lvl="1"/>
            <a:r>
              <a:rPr lang="en-US" altLang="ja-JP" dirty="0"/>
              <a:t>The acquisition delay or search complexity will increase if the UE has to search for multiple SS block SCS hypothesis </a:t>
            </a:r>
          </a:p>
          <a:p>
            <a:pPr marL="457200" lvl="1" indent="0">
              <a:buNone/>
            </a:pPr>
            <a:endParaRPr kumimoji="1" lang="en-US" altLang="ja-JP" dirty="0"/>
          </a:p>
        </p:txBody>
      </p:sp>
    </p:spTree>
    <p:extLst>
      <p:ext uri="{BB962C8B-B14F-4D97-AF65-F5344CB8AC3E}">
        <p14:creationId xmlns:p14="http://schemas.microsoft.com/office/powerpoint/2010/main" val="12926971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dirty="0"/>
              <a:t>Possible solutions</a:t>
            </a:r>
            <a:endParaRPr kumimoji="1" lang="ja-JP" altLang="en-US" dirty="0"/>
          </a:p>
        </p:txBody>
      </p:sp>
      <p:sp>
        <p:nvSpPr>
          <p:cNvPr id="3" name="Content Placeholder 2"/>
          <p:cNvSpPr>
            <a:spLocks noGrp="1"/>
          </p:cNvSpPr>
          <p:nvPr>
            <p:ph idx="1"/>
          </p:nvPr>
        </p:nvSpPr>
        <p:spPr>
          <a:xfrm>
            <a:off x="457200" y="1196752"/>
            <a:ext cx="8229600" cy="4929411"/>
          </a:xfrm>
        </p:spPr>
        <p:txBody>
          <a:bodyPr>
            <a:normAutofit fontScale="77500" lnSpcReduction="20000"/>
          </a:bodyPr>
          <a:lstStyle/>
          <a:p>
            <a:r>
              <a:rPr kumimoji="1" lang="en-US" altLang="ja-JP" dirty="0"/>
              <a:t>Increasing the minimum channel bandwidth in which initial system acquisition is needed</a:t>
            </a:r>
          </a:p>
          <a:p>
            <a:pPr lvl="1"/>
            <a:r>
              <a:rPr lang="en-US" altLang="ja-JP" dirty="0"/>
              <a:t>Not a practical solution because spectrum holdings are different for different operators</a:t>
            </a:r>
          </a:p>
          <a:p>
            <a:r>
              <a:rPr kumimoji="1" lang="en-US" altLang="ja-JP" dirty="0"/>
              <a:t>Decreasing PBCH bandwidth</a:t>
            </a:r>
          </a:p>
          <a:p>
            <a:pPr lvl="1"/>
            <a:r>
              <a:rPr lang="en-US" altLang="ja-JP" dirty="0"/>
              <a:t>Leads to significant down-selection of the sync raster for any SS block SCS</a:t>
            </a:r>
          </a:p>
          <a:p>
            <a:pPr lvl="1"/>
            <a:r>
              <a:rPr lang="en-US" altLang="ja-JP" dirty="0"/>
              <a:t>If PBCH is reduced to 12RBs, the SS block for higher numerologies(240kHz) can be used in the minimum channel bandwidth so there would not be any need for multiple search hypothesis</a:t>
            </a:r>
          </a:p>
          <a:p>
            <a:r>
              <a:rPr kumimoji="1" lang="en-US" altLang="ja-JP" dirty="0"/>
              <a:t>Allowing multiple default sync block SCS values per band</a:t>
            </a:r>
          </a:p>
          <a:p>
            <a:pPr lvl="1"/>
            <a:r>
              <a:rPr lang="en-US" altLang="ja-JP" dirty="0"/>
              <a:t>Will increase the initial acquisition time/complexity</a:t>
            </a:r>
            <a:r>
              <a:rPr kumimoji="1" lang="en-US" altLang="ja-JP" dirty="0"/>
              <a:t> </a:t>
            </a:r>
          </a:p>
          <a:p>
            <a:pPr lvl="1"/>
            <a:r>
              <a:rPr lang="en-US" altLang="ja-JP" dirty="0"/>
              <a:t>Needs RAN1 decision</a:t>
            </a:r>
            <a:r>
              <a:rPr kumimoji="1" lang="en-US" altLang="ja-JP" dirty="0"/>
              <a:t> </a:t>
            </a:r>
            <a:endParaRPr kumimoji="1" lang="ja-JP" altLang="en-US" dirty="0"/>
          </a:p>
        </p:txBody>
      </p:sp>
    </p:spTree>
    <p:extLst>
      <p:ext uri="{BB962C8B-B14F-4D97-AF65-F5344CB8AC3E}">
        <p14:creationId xmlns:p14="http://schemas.microsoft.com/office/powerpoint/2010/main" val="18869371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dirty="0"/>
              <a:t>Way Forward</a:t>
            </a:r>
            <a:endParaRPr kumimoji="1" lang="ja-JP" altLang="en-US" dirty="0"/>
          </a:p>
        </p:txBody>
      </p:sp>
      <p:sp>
        <p:nvSpPr>
          <p:cNvPr id="3" name="Content Placeholder 2"/>
          <p:cNvSpPr>
            <a:spLocks noGrp="1"/>
          </p:cNvSpPr>
          <p:nvPr>
            <p:ph idx="1"/>
          </p:nvPr>
        </p:nvSpPr>
        <p:spPr>
          <a:xfrm>
            <a:off x="457200" y="1340768"/>
            <a:ext cx="8435280" cy="5040560"/>
          </a:xfrm>
        </p:spPr>
        <p:txBody>
          <a:bodyPr>
            <a:normAutofit fontScale="70000" lnSpcReduction="20000"/>
          </a:bodyPr>
          <a:lstStyle/>
          <a:p>
            <a:r>
              <a:rPr kumimoji="1" lang="en-US" altLang="ja-JP" dirty="0"/>
              <a:t>Reducing PBCH bandwidth is the best solution to improving the initial system acquisition performance and to allow the use of 240kHz sync block SCS as the default SCS value in multiple bands. Examples below if PBCH BW is reduced from 24RBs to 12 RBs</a:t>
            </a:r>
          </a:p>
          <a:p>
            <a:pPr lvl="1"/>
            <a:r>
              <a:rPr kumimoji="1" lang="en-US" altLang="ja-JP" dirty="0"/>
              <a:t>Band n3 (DL 1805MHz-1880MHz)</a:t>
            </a:r>
          </a:p>
          <a:p>
            <a:pPr lvl="2"/>
            <a:r>
              <a:rPr kumimoji="1" lang="en-US" altLang="ja-JP" dirty="0"/>
              <a:t>15kHz SS block SCS, the number of sync raster entries is reduced from 701 to 84 entries</a:t>
            </a:r>
          </a:p>
          <a:p>
            <a:pPr lvl="1"/>
            <a:r>
              <a:rPr lang="en-US" altLang="ja-JP" dirty="0"/>
              <a:t>Band n66 (DL 2110MHz-2180 MHz)</a:t>
            </a:r>
          </a:p>
          <a:p>
            <a:pPr lvl="2"/>
            <a:r>
              <a:rPr lang="en-US" altLang="ja-JP" dirty="0"/>
              <a:t>with 15kHz SS block SCS, the number is reduced about 8 times (78 entries from 651)</a:t>
            </a:r>
          </a:p>
          <a:p>
            <a:pPr lvl="2"/>
            <a:r>
              <a:rPr kumimoji="1" lang="en-US" altLang="ja-JP" dirty="0"/>
              <a:t>With 30kHz SS block SCS, the number is reduced about 15 times (39 entries from 601)</a:t>
            </a:r>
          </a:p>
          <a:p>
            <a:pPr lvl="2"/>
            <a:r>
              <a:rPr lang="en-US" altLang="ja-JP" dirty="0"/>
              <a:t>If both SCSs are allowed, the number is reduced about 10 times (117 entries from 1251)</a:t>
            </a:r>
            <a:endParaRPr kumimoji="1" lang="en-US" altLang="ja-JP" dirty="0"/>
          </a:p>
          <a:p>
            <a:pPr lvl="1"/>
            <a:r>
              <a:rPr lang="en-US" altLang="ja-JP" dirty="0"/>
              <a:t>Band n78 (DL 3.3GHz-3.8 GHz)</a:t>
            </a:r>
          </a:p>
          <a:p>
            <a:pPr lvl="2"/>
            <a:r>
              <a:rPr kumimoji="1" lang="en-US" altLang="ja-JP" dirty="0"/>
              <a:t>With 30kHz SS block SCS, the number is reduced about 44 times (112 entries from 4901)</a:t>
            </a:r>
          </a:p>
          <a:p>
            <a:r>
              <a:rPr lang="en-US" altLang="ja-JP" dirty="0"/>
              <a:t>Send an LS to RAN1 to ask RAN1 to reconsider the PBCH design and </a:t>
            </a:r>
            <a:r>
              <a:rPr lang="en-GB" altLang="ja-JP" dirty="0"/>
              <a:t>the feasibility and implications of reducing the PBCH bandwidth</a:t>
            </a:r>
            <a:endParaRPr kumimoji="1" lang="ja-JP" altLang="en-US" dirty="0"/>
          </a:p>
        </p:txBody>
      </p:sp>
    </p:spTree>
    <p:extLst>
      <p:ext uri="{BB962C8B-B14F-4D97-AF65-F5344CB8AC3E}">
        <p14:creationId xmlns:p14="http://schemas.microsoft.com/office/powerpoint/2010/main" val="87535691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4486</TotalTime>
  <Words>506</Words>
  <Application>Microsoft Office PowerPoint</Application>
  <PresentationFormat>On-screen Show (4:3)</PresentationFormat>
  <Paragraphs>37</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ＭＳ Ｐゴシック</vt:lpstr>
      <vt:lpstr>Arial</vt:lpstr>
      <vt:lpstr>Calibri</vt:lpstr>
      <vt:lpstr>Office テーマ</vt:lpstr>
      <vt:lpstr>WF on PBCH Bandwidth and Initial System Acquisition</vt:lpstr>
      <vt:lpstr>Background</vt:lpstr>
      <vt:lpstr>Problems</vt:lpstr>
      <vt:lpstr>Possible solutions</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210</cp:revision>
  <dcterms:created xsi:type="dcterms:W3CDTF">2017-01-18T16:32:26Z</dcterms:created>
  <dcterms:modified xsi:type="dcterms:W3CDTF">2017-10-02T20:20:37Z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1768809586</vt:i4>
  </property>
  <property fmtid="{D5CDD505-2E9C-101B-9397-08002B2CF9AE}" pid="4" name="_EmailSubject">
    <vt:lpwstr>WF on PBCH BW</vt:lpwstr>
  </property>
  <property fmtid="{D5CDD505-2E9C-101B-9397-08002B2CF9AE}" pid="5" name="_AuthorEmail">
    <vt:lpwstr>vgheorgh@qti.qualcomm.com</vt:lpwstr>
  </property>
  <property fmtid="{D5CDD505-2E9C-101B-9397-08002B2CF9AE}" pid="6" name="_AuthorEmailDisplayName">
    <vt:lpwstr>Valentin Gheorghiu</vt:lpwstr>
  </property>
  <property fmtid="{D5CDD505-2E9C-101B-9397-08002B2CF9AE}" pid="7" name="_PreviousAdHocReviewCycleID">
    <vt:i4>-571940263</vt:i4>
  </property>
</Properties>
</file>