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18" autoAdjust="0"/>
    <p:restoredTop sz="94660"/>
  </p:normalViewPr>
  <p:slideViewPr>
    <p:cSldViewPr>
      <p:cViewPr varScale="1">
        <p:scale>
          <a:sx n="55" d="100"/>
          <a:sy n="55" d="100"/>
        </p:scale>
        <p:origin x="84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4_Radio/TSGR4_84Bis/Docs/R4-1710124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Africa Band</a:t>
            </a:r>
            <a:b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Key points about 3300-3400MHz band</a:t>
            </a: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/>
            </a:r>
            <a:b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hangingPunct="0"/>
            <a:r>
              <a:rPr lang="en-GB" b="1" dirty="0" smtClean="0">
                <a:solidFill>
                  <a:schemeClr val="tx1"/>
                </a:solidFill>
              </a:rPr>
              <a:t>Huawei</a:t>
            </a:r>
            <a:r>
              <a:rPr lang="en-GB" b="1" dirty="0">
                <a:solidFill>
                  <a:schemeClr val="tx1"/>
                </a:solidFill>
              </a:rPr>
              <a:t>, </a:t>
            </a:r>
            <a:r>
              <a:rPr lang="en-GB" b="1" dirty="0" err="1">
                <a:solidFill>
                  <a:schemeClr val="tx1"/>
                </a:solidFill>
              </a:rPr>
              <a:t>HiSilicon</a:t>
            </a:r>
            <a:endParaRPr lang="en-US" b="1" dirty="0">
              <a:solidFill>
                <a:schemeClr val="tx1"/>
              </a:solidFill>
            </a:endParaRPr>
          </a:p>
          <a:p>
            <a:pPr algn="l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ja-JP" altLang="en-US" b="1" dirty="0">
              <a:solidFill>
                <a:schemeClr val="tx1"/>
              </a:solidFill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84Bis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b="1" dirty="0"/>
              <a:t>Dubrovnik</a:t>
            </a:r>
            <a:r>
              <a:rPr lang="en-GB" sz="1800" dirty="0"/>
              <a:t> </a:t>
            </a:r>
            <a:r>
              <a:rPr lang="en-GB" sz="1800" b="1" dirty="0"/>
              <a:t>, Croatia, 09th – 13th October, 2017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R4-1711410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882" y="7978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/>
            <a:r>
              <a:rPr lang="en-GB" b="1" dirty="0"/>
              <a:t>Agenda Item:</a:t>
            </a:r>
            <a:r>
              <a:rPr lang="en-GB" dirty="0"/>
              <a:t>	8.12.1</a:t>
            </a:r>
            <a:endParaRPr lang="en-US" dirty="0"/>
          </a:p>
          <a:p>
            <a:pPr hangingPunct="0"/>
            <a:r>
              <a:rPr lang="en-GB" b="1" dirty="0"/>
              <a:t>Document for:</a:t>
            </a:r>
            <a:r>
              <a:rPr lang="en-GB" dirty="0"/>
              <a:t>	Approval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04" y="1124745"/>
            <a:ext cx="8964488" cy="4608512"/>
          </a:xfrm>
        </p:spPr>
        <p:txBody>
          <a:bodyPr>
            <a:noAutofit/>
          </a:bodyPr>
          <a:lstStyle/>
          <a:p>
            <a:r>
              <a:rPr lang="en-US" sz="2400" dirty="0" smtClean="0"/>
              <a:t>At the 3GPP </a:t>
            </a:r>
            <a:r>
              <a:rPr lang="en-US" sz="2400" dirty="0"/>
              <a:t>TSG RAN Meeting #76 in </a:t>
            </a:r>
            <a:r>
              <a:rPr lang="en-GB" sz="2400" dirty="0"/>
              <a:t>West Palm Beach, USA June 5 - 8, 2017</a:t>
            </a:r>
            <a:r>
              <a:rPr lang="en-US" sz="2400" dirty="0"/>
              <a:t>, a new WI about the study of the TDD in the C-band (3300-3400 MHz) has been approved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To evaluate the need to take into account directly in the standard the current regulation, in this contribution, several regulatory information are provided.</a:t>
            </a:r>
          </a:p>
          <a:p>
            <a:r>
              <a:rPr lang="en-US" sz="2400" dirty="0" smtClean="0"/>
              <a:t>In the followed slides, several key points, e.g. Power, sensitivity … are proposed for approval</a:t>
            </a:r>
            <a:endParaRPr lang="en-US" sz="2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sz="2800" dirty="0" smtClean="0"/>
              <a:t>Need </a:t>
            </a:r>
            <a:r>
              <a:rPr lang="en-US" sz="2800" dirty="0"/>
              <a:t>to take into account </a:t>
            </a:r>
            <a:r>
              <a:rPr lang="en-US" sz="2800" dirty="0" smtClean="0"/>
              <a:t>in </a:t>
            </a:r>
            <a:r>
              <a:rPr lang="en-US" sz="2800" dirty="0"/>
              <a:t>the standard the </a:t>
            </a:r>
            <a:r>
              <a:rPr lang="en-US" sz="2800" dirty="0" smtClean="0"/>
              <a:t>regulation?</a:t>
            </a:r>
            <a:endParaRPr lang="sv-SE" sz="2800" baseline="-25000" dirty="0"/>
          </a:p>
        </p:txBody>
      </p:sp>
      <p:sp>
        <p:nvSpPr>
          <p:cNvPr id="2" name="Rectangle 1"/>
          <p:cNvSpPr/>
          <p:nvPr/>
        </p:nvSpPr>
        <p:spPr>
          <a:xfrm>
            <a:off x="539552" y="1484784"/>
            <a:ext cx="777686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ATU response to the 3GPP LS (R4-1709188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)</a:t>
            </a:r>
          </a:p>
          <a:p>
            <a:endParaRPr lang="en-US" sz="2000" b="1" dirty="0">
              <a:solidFill>
                <a:srgbClr val="00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The Doc </a:t>
            </a:r>
            <a:r>
              <a:rPr lang="en-US" sz="2000" u="sng" dirty="0">
                <a:hlinkClick r:id="rId2"/>
              </a:rPr>
              <a:t>R4-1710124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, ATU response to 3GPP RAN4: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 conclusion, ATU is of the view that it is not necessary to introduce further requirements in the 3GPP specification of the new band to protect incumbent radar services. </a:t>
            </a:r>
          </a:p>
          <a:p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Also, the contribution R4-1708452 (</a:t>
            </a:r>
            <a:r>
              <a:rPr lang="en-US" dirty="0" smtClean="0"/>
              <a:t>Huawei, Hisilicon) as study the need (or not) to take into account some specific regulations in the 3GPP standard. </a:t>
            </a:r>
          </a:p>
          <a:p>
            <a:endParaRPr lang="en-US" dirty="0"/>
          </a:p>
          <a:p>
            <a:pPr algn="ctr"/>
            <a:r>
              <a:rPr lang="en-US" b="1" dirty="0" smtClean="0"/>
              <a:t>The conclusion is that the 3GPP standard does not need to take into account any specific regulation to protect incumbent users.</a:t>
            </a:r>
          </a:p>
        </p:txBody>
      </p:sp>
    </p:spTree>
    <p:extLst>
      <p:ext uri="{BB962C8B-B14F-4D97-AF65-F5344CB8AC3E}">
        <p14:creationId xmlns:p14="http://schemas.microsoft.com/office/powerpoint/2010/main" val="23619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for approval 1/3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 smtClean="0"/>
              <a:t>Proposal 1: Numbering band =&gt; B52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endParaRPr lang="fr-FR" dirty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2: </a:t>
            </a:r>
            <a:r>
              <a:rPr lang="en-GB" dirty="0" smtClean="0"/>
              <a:t>E-UTRA </a:t>
            </a:r>
            <a:r>
              <a:rPr lang="en-GB" dirty="0"/>
              <a:t>channel </a:t>
            </a:r>
            <a:r>
              <a:rPr lang="en-GB" dirty="0" smtClean="0"/>
              <a:t>numbers =&gt; </a:t>
            </a:r>
          </a:p>
          <a:p>
            <a:pPr marL="914400" lvl="1" indent="-514350"/>
            <a:r>
              <a:rPr lang="fr-FR" dirty="0" smtClean="0"/>
              <a:t>59140 to 60139</a:t>
            </a:r>
          </a:p>
          <a:p>
            <a:pPr marL="914400" lvl="1" indent="-514350"/>
            <a:r>
              <a:rPr lang="en-US" dirty="0" smtClean="0"/>
              <a:t>Frequency start</a:t>
            </a:r>
            <a:r>
              <a:rPr lang="fr-FR" dirty="0" smtClean="0"/>
              <a:t>: 3300MHz</a:t>
            </a:r>
          </a:p>
          <a:p>
            <a:pPr marL="400050" lvl="1" indent="0">
              <a:buNone/>
            </a:pPr>
            <a:endParaRPr lang="fr-FR" dirty="0" smtClean="0"/>
          </a:p>
          <a:p>
            <a:pPr marL="914400" lvl="1" indent="-514350"/>
            <a:endParaRPr lang="fr-FR" dirty="0" smtClean="0"/>
          </a:p>
          <a:p>
            <a:pPr marL="914400" lvl="1" indent="-514350"/>
            <a:endParaRPr lang="fr-FR" dirty="0"/>
          </a:p>
          <a:p>
            <a:pPr marL="914400" lvl="1" indent="-514350"/>
            <a:endParaRPr lang="fr-FR" dirty="0" smtClean="0"/>
          </a:p>
          <a:p>
            <a:pPr marL="914400" lvl="1" indent="-514350"/>
            <a:endParaRPr lang="fr-FR" dirty="0"/>
          </a:p>
          <a:p>
            <a:pPr marL="914400" lvl="1" indent="-514350"/>
            <a:endParaRPr lang="en-US" dirty="0" smtClean="0"/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3: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Not take into account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any specific technical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continuation to protect incumbent users (co-channel &amp; adjacent channel)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in the 3GPP standard,</a:t>
            </a:r>
          </a:p>
          <a:p>
            <a:pPr marL="914400" lvl="1" indent="-514350"/>
            <a:r>
              <a:rPr lang="fr-FR" dirty="0" smtClean="0"/>
              <a:t>UE =&gt; No A-MPR</a:t>
            </a:r>
          </a:p>
          <a:p>
            <a:pPr marL="914400" lvl="1" indent="-514350"/>
            <a:r>
              <a:rPr lang="en-US" dirty="0" smtClean="0"/>
              <a:t>BS =&gt; No additional filter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02268"/>
              </p:ext>
            </p:extLst>
          </p:nvPr>
        </p:nvGraphicFramePr>
        <p:xfrm>
          <a:off x="1015990" y="4183360"/>
          <a:ext cx="7416820" cy="5486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92802"/>
                <a:gridCol w="554185"/>
                <a:gridCol w="1225047"/>
                <a:gridCol w="924606"/>
                <a:gridCol w="554185"/>
                <a:gridCol w="1185505"/>
                <a:gridCol w="980490"/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E-UTRA Operating Band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Downlink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Uplink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</a:t>
                      </a:r>
                      <a:r>
                        <a:rPr lang="en-GB" sz="900" baseline="-25000">
                          <a:effectLst/>
                        </a:rPr>
                        <a:t>DL_low</a:t>
                      </a:r>
                      <a:r>
                        <a:rPr lang="en-GB" sz="900">
                          <a:effectLst/>
                        </a:rPr>
                        <a:t> [MHz]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Offs-DL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Range of N</a:t>
                      </a:r>
                      <a:r>
                        <a:rPr lang="en-GB" sz="900" baseline="-25000">
                          <a:effectLst/>
                        </a:rPr>
                        <a:t>DL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</a:t>
                      </a:r>
                      <a:r>
                        <a:rPr lang="en-GB" sz="900" baseline="-25000">
                          <a:effectLst/>
                        </a:rPr>
                        <a:t>UL_low</a:t>
                      </a:r>
                      <a:r>
                        <a:rPr lang="en-GB" sz="900">
                          <a:effectLst/>
                        </a:rPr>
                        <a:t> [MHz]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N</a:t>
                      </a:r>
                      <a:r>
                        <a:rPr lang="en-GB" sz="900" baseline="-25000" dirty="0" err="1">
                          <a:effectLst/>
                        </a:rPr>
                        <a:t>Offs</a:t>
                      </a:r>
                      <a:r>
                        <a:rPr lang="en-GB" sz="900" baseline="-25000" dirty="0">
                          <a:effectLst/>
                        </a:rPr>
                        <a:t>-UL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Range of N</a:t>
                      </a:r>
                      <a:r>
                        <a:rPr lang="en-GB" sz="900" baseline="-25000">
                          <a:effectLst/>
                        </a:rPr>
                        <a:t>UL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3300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59140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59140–60139</a:t>
                      </a: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3300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59140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59140–60139</a:t>
                      </a: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995811" y="3902859"/>
            <a:ext cx="34571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Table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X-2: EARFCN allocated for E-UTRA Band 52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127017"/>
              </p:ext>
            </p:extLst>
          </p:nvPr>
        </p:nvGraphicFramePr>
        <p:xfrm>
          <a:off x="2141855" y="2167136"/>
          <a:ext cx="4860290" cy="685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7545"/>
                <a:gridCol w="780415"/>
                <a:gridCol w="328295"/>
                <a:gridCol w="747395"/>
                <a:gridCol w="791845"/>
                <a:gridCol w="201295"/>
                <a:gridCol w="756285"/>
                <a:gridCol w="577215"/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E‑UTRA Operating Band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Uplink (UL) operating band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BS receive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UE transmit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Downlink (DL) operating band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BS transmit 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UE receive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Duplex Mode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F</a:t>
                      </a:r>
                      <a:r>
                        <a:rPr lang="en-GB" sz="900" baseline="-25000" dirty="0" err="1">
                          <a:effectLst/>
                        </a:rPr>
                        <a:t>UL_low</a:t>
                      </a:r>
                      <a:r>
                        <a:rPr lang="en-GB" sz="900" dirty="0">
                          <a:effectLst/>
                        </a:rPr>
                        <a:t>   –  </a:t>
                      </a:r>
                      <a:r>
                        <a:rPr lang="en-GB" sz="900" dirty="0" err="1">
                          <a:effectLst/>
                        </a:rPr>
                        <a:t>F</a:t>
                      </a:r>
                      <a:r>
                        <a:rPr lang="en-GB" sz="900" baseline="-25000" dirty="0" err="1">
                          <a:effectLst/>
                        </a:rPr>
                        <a:t>UL_high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</a:t>
                      </a:r>
                      <a:r>
                        <a:rPr lang="en-GB" sz="900" baseline="-25000">
                          <a:effectLst/>
                        </a:rPr>
                        <a:t>DL_low</a:t>
                      </a:r>
                      <a:r>
                        <a:rPr lang="en-GB" sz="900">
                          <a:effectLst/>
                        </a:rPr>
                        <a:t>  –  F</a:t>
                      </a:r>
                      <a:r>
                        <a:rPr lang="en-GB" sz="900" baseline="-25000">
                          <a:effectLst/>
                        </a:rPr>
                        <a:t>DL_high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52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3300 </a:t>
                      </a: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–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3400 </a:t>
                      </a: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3300 </a:t>
                      </a: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–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3400 </a:t>
                      </a:r>
                      <a:r>
                        <a:rPr lang="en-GB" sz="900" dirty="0">
                          <a:effectLst/>
                        </a:rPr>
                        <a:t>MHz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TDD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059832" y="1958643"/>
            <a:ext cx="25922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X-1 E-UTRA frequency bands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2624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approval </a:t>
            </a:r>
            <a:r>
              <a:rPr lang="en-US" dirty="0" smtClean="0"/>
              <a:t>2/3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4: UE </a:t>
            </a:r>
            <a:r>
              <a:rPr lang="en-GB" dirty="0"/>
              <a:t>reference sensitivity power </a:t>
            </a:r>
            <a:r>
              <a:rPr lang="en-GB" dirty="0" smtClean="0"/>
              <a:t>level</a:t>
            </a:r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GB" dirty="0" smtClean="0"/>
              <a:t>Same as B42</a:t>
            </a:r>
          </a:p>
          <a:p>
            <a:pPr marL="400050" lvl="1" indent="0">
              <a:buNone/>
            </a:pPr>
            <a:r>
              <a:rPr lang="en-GB" dirty="0"/>
              <a:t>The reference sensitivity is specified in Table 8.6-1 for Band 52 for general case:</a:t>
            </a:r>
            <a:endParaRPr lang="en-US" dirty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US" dirty="0"/>
              <a:t>For specific case, UE(s) equipped with 4 antenna ports, the following additional requirements described in the table 8.6-2 is applied</a:t>
            </a:r>
            <a:r>
              <a:rPr lang="en-US" dirty="0" smtClean="0"/>
              <a:t>:</a:t>
            </a:r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fr-FR" dirty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fr-FR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fr-FR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5: </a:t>
            </a:r>
            <a:r>
              <a:rPr lang="en-US" i="1" dirty="0" smtClean="0"/>
              <a:t>BS &amp; UE power emission</a:t>
            </a:r>
            <a:endParaRPr lang="en-GB" b="1" dirty="0"/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Same as B42</a:t>
            </a:r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 smtClean="0"/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/>
          </a:p>
          <a:p>
            <a:pPr marL="514350" indent="-514350">
              <a:buFont typeface="+mj-lt"/>
              <a:buAutoNum type="arabicPeriod" startAt="5"/>
            </a:pPr>
            <a:endParaRPr lang="en-US" i="1" dirty="0" smtClean="0"/>
          </a:p>
          <a:p>
            <a:pPr marL="514350" indent="-514350">
              <a:buFont typeface="+mj-lt"/>
              <a:buAutoNum type="arabicPeriod" startAt="5"/>
            </a:pPr>
            <a:endParaRPr lang="en-US" i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168427"/>
              </p:ext>
            </p:extLst>
          </p:nvPr>
        </p:nvGraphicFramePr>
        <p:xfrm>
          <a:off x="2220595" y="2705200"/>
          <a:ext cx="4702810" cy="617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90"/>
                <a:gridCol w="720090"/>
                <a:gridCol w="563245"/>
                <a:gridCol w="487680"/>
                <a:gridCol w="568960"/>
                <a:gridCol w="540385"/>
                <a:gridCol w="539750"/>
                <a:gridCol w="562610"/>
              </a:tblGrid>
              <a:tr h="161925">
                <a:tc gridSpan="8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Channel bandwidth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E-UTRA Band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 MHz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 MHz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5 MHz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(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MHz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20 MHz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(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Duplex Mode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-94.2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TDD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15816" y="2492896"/>
            <a:ext cx="331236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Reference sensitivity QPSK P</a:t>
            </a:r>
            <a:r>
              <a:rPr kumimoji="0" lang="en-GB" altLang="en-US" sz="1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REFSENS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000758"/>
              </p:ext>
            </p:extLst>
          </p:nvPr>
        </p:nvGraphicFramePr>
        <p:xfrm>
          <a:off x="2220595" y="4270990"/>
          <a:ext cx="4702810" cy="5981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090"/>
                <a:gridCol w="629920"/>
                <a:gridCol w="539750"/>
                <a:gridCol w="540385"/>
                <a:gridCol w="539750"/>
                <a:gridCol w="600710"/>
                <a:gridCol w="539750"/>
                <a:gridCol w="592455"/>
              </a:tblGrid>
              <a:tr h="161925">
                <a:tc gridSpan="8"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Channel bandwidth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E-UTRA Band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5 MHz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(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MHz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(dBm)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Duplex Mode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-101.2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-98.2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-96.4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-95.2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TDD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935055" y="4054966"/>
            <a:ext cx="331236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Reference sensitivity QPSK P</a:t>
            </a:r>
            <a:r>
              <a:rPr kumimoji="0" lang="en-GB" altLang="en-US" sz="1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REFSENS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47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approval </a:t>
            </a:r>
            <a:r>
              <a:rPr lang="en-US" dirty="0" smtClean="0"/>
              <a:t>3/3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Proposal 6</a:t>
            </a:r>
            <a:r>
              <a:rPr lang="en-US" dirty="0" smtClean="0"/>
              <a:t>: </a:t>
            </a:r>
            <a:r>
              <a:rPr lang="en-US" i="1" dirty="0" smtClean="0"/>
              <a:t>Spurious </a:t>
            </a:r>
            <a:r>
              <a:rPr lang="en-US" i="1" dirty="0"/>
              <a:t>emissions and UE coexistence</a:t>
            </a:r>
            <a:endParaRPr lang="en-GB" b="1" dirty="0"/>
          </a:p>
          <a:p>
            <a:pPr marL="857250" lvl="1" indent="-457200">
              <a:buFont typeface="Symbol" panose="05050102010706020507" pitchFamily="18" charset="2"/>
              <a:buChar char="Þ"/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Same as </a:t>
            </a: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B42</a:t>
            </a:r>
          </a:p>
          <a:p>
            <a:pPr marL="857250" lvl="1" indent="-457200">
              <a:buFont typeface="Symbol" panose="05050102010706020507" pitchFamily="18" charset="2"/>
              <a:buChar char="Þ"/>
            </a:pPr>
            <a:endParaRPr lang="en-GB" dirty="0">
              <a:solidFill>
                <a:srgbClr val="000000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dirty="0"/>
              <a:t>Proposal </a:t>
            </a:r>
            <a:r>
              <a:rPr lang="en-US" dirty="0" smtClean="0"/>
              <a:t>7: </a:t>
            </a: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CA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Between :</a:t>
            </a:r>
          </a:p>
          <a:p>
            <a:pPr marL="914400" lvl="1" indent="-514350"/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B52 &amp; B42</a:t>
            </a:r>
          </a:p>
          <a:p>
            <a:pPr marL="914400" lvl="1" indent="-514350"/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B52 &amp; B43</a:t>
            </a:r>
          </a:p>
          <a:p>
            <a:pPr marL="914400" lvl="1" indent="-514350"/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B52 &amp; B42 &amp; </a:t>
            </a: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B43</a:t>
            </a:r>
          </a:p>
          <a:p>
            <a:pPr marL="400050" lvl="1" indent="0">
              <a:buNone/>
            </a:pPr>
            <a:endParaRPr lang="en-GB" dirty="0">
              <a:solidFill>
                <a:srgbClr val="000000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dirty="0" smtClean="0"/>
              <a:t>Proposal 8: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Provide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all relevant draft CRs for the next 3GPP RAN4 meeting</a:t>
            </a:r>
            <a:endParaRPr lang="en-US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31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15120</TotalTime>
  <Words>544</Words>
  <Application>Microsoft Office PowerPoint</Application>
  <PresentationFormat>On-screen Show (4:3)</PresentationFormat>
  <Paragraphs>140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Meiryo UI</vt:lpstr>
      <vt:lpstr>MS Mincho</vt:lpstr>
      <vt:lpstr>MS PGothic</vt:lpstr>
      <vt:lpstr>宋体</vt:lpstr>
      <vt:lpstr>宋体</vt:lpstr>
      <vt:lpstr>Arial</vt:lpstr>
      <vt:lpstr>Calibri</vt:lpstr>
      <vt:lpstr>Symbol</vt:lpstr>
      <vt:lpstr>Times New Roman</vt:lpstr>
      <vt:lpstr>Wingdings</vt:lpstr>
      <vt:lpstr>Office テーマ</vt:lpstr>
      <vt:lpstr>Africa Band Key points about 3300-3400MHz band </vt:lpstr>
      <vt:lpstr>Background</vt:lpstr>
      <vt:lpstr>Need to take into account in the standard the regulation?</vt:lpstr>
      <vt:lpstr>Proposals for approval 1/3</vt:lpstr>
      <vt:lpstr>Proposals for approval 2/3</vt:lpstr>
      <vt:lpstr>Proposals for approval 3/3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Laurent Dolizy</cp:lastModifiedBy>
  <cp:revision>204</cp:revision>
  <dcterms:created xsi:type="dcterms:W3CDTF">2017-06-28T16:38:30Z</dcterms:created>
  <dcterms:modified xsi:type="dcterms:W3CDTF">2017-10-02T18:58:28Z</dcterms:modified>
</cp:coreProperties>
</file>