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3" r:id="rId2"/>
    <p:sldId id="271" r:id="rId3"/>
    <p:sldId id="264" r:id="rId4"/>
    <p:sldId id="268" r:id="rId5"/>
    <p:sldId id="269" r:id="rId6"/>
    <p:sldId id="266" r:id="rId7"/>
    <p:sldId id="265" r:id="rId8"/>
    <p:sldId id="270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 dirty="0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Summary of discussions for Release Independent Spec 36.307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Ericsson, Nokia</a:t>
            </a:r>
            <a:r>
              <a:rPr lang="en-US" altLang="en-US" sz="2800">
                <a:solidFill>
                  <a:srgbClr val="898989"/>
                </a:solidFill>
              </a:rPr>
              <a:t>, MCC, LGE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451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3GPP TSG-RAN WG4 Meeting #82bis				             R4-1704316</a:t>
            </a:r>
            <a:br>
              <a:rPr lang="en-US" altLang="zh-CN" sz="1800" b="1" dirty="0">
                <a:cs typeface="Arial" panose="020B0604020202020204" pitchFamily="34" charset="0"/>
              </a:rPr>
            </a:br>
            <a:r>
              <a:rPr lang="en-US" altLang="zh-CN" sz="1800" b="1" dirty="0">
                <a:cs typeface="Arial" panose="020B0604020202020204" pitchFamily="34" charset="0"/>
              </a:rPr>
              <a:t>Spokane</a:t>
            </a:r>
            <a:r>
              <a:rPr lang="en-US" altLang="en-US" sz="1800" b="1" dirty="0">
                <a:cs typeface="Arial" panose="020B0604020202020204" pitchFamily="34" charset="0"/>
              </a:rPr>
              <a:t>, USA, 3rd-7th April, 2017</a:t>
            </a:r>
            <a:endParaRPr lang="sv-SE" altLang="sv-SE" sz="1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Agenda Item: 4.2.6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Document Type: 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36.307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specification of 36.307 has been extended to not only CA bands for CA class but also general features e.g. 4Rx to be release independent.</a:t>
            </a:r>
          </a:p>
        </p:txBody>
      </p:sp>
    </p:spTree>
    <p:extLst>
      <p:ext uri="{BB962C8B-B14F-4D97-AF65-F5344CB8AC3E}">
        <p14:creationId xmlns:p14="http://schemas.microsoft.com/office/powerpoint/2010/main" val="1812532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A1FFF3-5FA4-4E8C-A583-214AED9FE13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4531643"/>
          </a:xfrm>
        </p:spPr>
        <p:txBody>
          <a:bodyPr/>
          <a:lstStyle/>
          <a:p>
            <a:pPr>
              <a:defRPr/>
            </a:pPr>
            <a:r>
              <a:rPr lang="sv-SE" dirty="0"/>
              <a:t>The </a:t>
            </a:r>
            <a:r>
              <a:rPr lang="sv-SE" dirty="0" err="1"/>
              <a:t>following</a:t>
            </a:r>
            <a:r>
              <a:rPr lang="sv-SE" dirty="0"/>
              <a:t> features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r>
              <a:rPr lang="sv-SE" dirty="0"/>
              <a:t> </a:t>
            </a:r>
            <a:r>
              <a:rPr lang="sv-SE" dirty="0" err="1"/>
              <a:t>defined</a:t>
            </a:r>
            <a:r>
              <a:rPr lang="sv-SE" dirty="0"/>
              <a:t> in RAN4 in 36.101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considered</a:t>
            </a:r>
            <a:r>
              <a:rPr lang="sv-SE" dirty="0"/>
              <a:t> to be release independent </a:t>
            </a:r>
            <a:r>
              <a:rPr lang="sv-SE" dirty="0" err="1"/>
              <a:t>that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specified</a:t>
            </a:r>
            <a:r>
              <a:rPr lang="sv-SE" dirty="0"/>
              <a:t> or </a:t>
            </a:r>
            <a:r>
              <a:rPr lang="sv-SE" dirty="0" err="1"/>
              <a:t>supposed</a:t>
            </a:r>
            <a:r>
              <a:rPr lang="sv-SE" dirty="0"/>
              <a:t> to be </a:t>
            </a:r>
            <a:r>
              <a:rPr lang="sv-SE" dirty="0" err="1"/>
              <a:t>specified</a:t>
            </a:r>
            <a:r>
              <a:rPr lang="sv-SE" dirty="0"/>
              <a:t> in the release independent </a:t>
            </a:r>
            <a:r>
              <a:rPr lang="sv-SE" dirty="0" err="1"/>
              <a:t>spec</a:t>
            </a:r>
            <a:r>
              <a:rPr lang="sv-SE" dirty="0"/>
              <a:t> 36.307.</a:t>
            </a:r>
          </a:p>
          <a:p>
            <a:pPr lvl="1">
              <a:defRPr/>
            </a:pPr>
            <a:r>
              <a:rPr lang="en-US" dirty="0"/>
              <a:t>CA in general, different power class UEs for different bands, Cat NB1 UEs, Cat 0 UEs, Cat M1 UEs, V2V, V2X, 4Rx, HST, LAA</a:t>
            </a:r>
          </a:p>
          <a:p>
            <a:pPr>
              <a:defRPr/>
            </a:pPr>
            <a:r>
              <a:rPr lang="en-US" dirty="0"/>
              <a:t>But the current spec of 36.307 doesn’t have a consistent procedure when making these features release independent</a:t>
            </a:r>
            <a:endParaRPr lang="sv-S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Normally, a feature is introduced only in the latest open release </a:t>
            </a:r>
            <a:r>
              <a:rPr lang="en-US" sz="2800" dirty="0" err="1"/>
              <a:t>Rel</a:t>
            </a:r>
            <a:r>
              <a:rPr lang="en-US" sz="2800" dirty="0"/>
              <a:t>-N of 36.101/36.133 and future releases are based on the previous one so that future releases inherit the requirements of this feature. Introducing a feature "in a release independent way from </a:t>
            </a:r>
            <a:r>
              <a:rPr lang="en-US" sz="2800" dirty="0" err="1"/>
              <a:t>Rel</a:t>
            </a:r>
            <a:r>
              <a:rPr lang="en-US" sz="2800" dirty="0"/>
              <a:t>-M onwards" (M&lt;N) means it was decided that this feature would be also beneficial in previous, already frozen releases starting with </a:t>
            </a:r>
            <a:r>
              <a:rPr lang="en-US" sz="2800" dirty="0" err="1"/>
              <a:t>Rel</a:t>
            </a:r>
            <a:r>
              <a:rPr lang="en-US" sz="2800" dirty="0"/>
              <a:t>-M until </a:t>
            </a:r>
            <a:r>
              <a:rPr lang="en-US" sz="2800" dirty="0" err="1"/>
              <a:t>Rel</a:t>
            </a:r>
            <a:r>
              <a:rPr lang="en-US" sz="2800" dirty="0"/>
              <a:t>-(N-1). In order to avoid touching core specifications of these frozen releases, the corresponding requirements are captured in TS 36.307.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59478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issue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Duplication of features in both 36.101 and 36.307 in the same release so such replica should be removed from 36.307</a:t>
            </a:r>
          </a:p>
          <a:p>
            <a:pPr lvl="1"/>
            <a:r>
              <a:rPr lang="en-US" dirty="0"/>
              <a:t>LAA</a:t>
            </a:r>
          </a:p>
          <a:p>
            <a:pPr lvl="1"/>
            <a:r>
              <a:rPr lang="en-US" dirty="0"/>
              <a:t>V2X</a:t>
            </a:r>
          </a:p>
          <a:p>
            <a:pPr lvl="1"/>
            <a:r>
              <a:rPr lang="en-US" dirty="0"/>
              <a:t>Some CA class </a:t>
            </a:r>
          </a:p>
        </p:txBody>
      </p:sp>
    </p:spTree>
    <p:extLst>
      <p:ext uri="{BB962C8B-B14F-4D97-AF65-F5344CB8AC3E}">
        <p14:creationId xmlns:p14="http://schemas.microsoft.com/office/powerpoint/2010/main" val="261918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Suggestions of categories of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GB" sz="2800" dirty="0"/>
              <a:t>Additional E-UTRA operating bands</a:t>
            </a:r>
          </a:p>
          <a:p>
            <a:pPr lvl="1"/>
            <a:r>
              <a:rPr lang="en-GB" sz="2400" dirty="0"/>
              <a:t>Single carrier band</a:t>
            </a:r>
            <a:endParaRPr lang="sv-SE" sz="2400" dirty="0"/>
          </a:p>
          <a:p>
            <a:pPr marL="514350" lvl="0" indent="-514350">
              <a:buFont typeface="+mj-lt"/>
              <a:buAutoNum type="arabicPeriod"/>
            </a:pPr>
            <a:r>
              <a:rPr lang="en-GB" sz="2800" dirty="0"/>
              <a:t>Additional E-UTRA CA configurations</a:t>
            </a:r>
          </a:p>
          <a:p>
            <a:pPr lvl="1"/>
            <a:r>
              <a:rPr lang="en-GB" sz="2400" dirty="0"/>
              <a:t>CA </a:t>
            </a:r>
            <a:r>
              <a:rPr lang="en-GB" sz="2400" dirty="0" err="1"/>
              <a:t>config</a:t>
            </a:r>
            <a:r>
              <a:rPr lang="en-GB" sz="2400" dirty="0"/>
              <a:t> for different CA class</a:t>
            </a:r>
            <a:endParaRPr lang="sv-SE" sz="2400" dirty="0"/>
          </a:p>
          <a:p>
            <a:pPr marL="514350" lvl="0" indent="-514350">
              <a:buFont typeface="+mj-lt"/>
              <a:buAutoNum type="arabicPeriod"/>
            </a:pPr>
            <a:r>
              <a:rPr lang="en-GB" sz="2800" dirty="0"/>
              <a:t>Additional operating bands for specific features</a:t>
            </a:r>
          </a:p>
          <a:p>
            <a:pPr lvl="1"/>
            <a:r>
              <a:rPr lang="en-GB" sz="2400" dirty="0"/>
              <a:t>Additional band and/or CA bands??    </a:t>
            </a:r>
          </a:p>
          <a:p>
            <a:pPr lvl="1"/>
            <a:r>
              <a:rPr lang="en-GB" sz="2400" dirty="0"/>
              <a:t>Cat NB1, UE Cat 0, Cat 1</a:t>
            </a:r>
            <a:endParaRPr lang="sv-SE" sz="2400" dirty="0"/>
          </a:p>
          <a:p>
            <a:pPr marL="514350" lvl="0" indent="-514350">
              <a:buFont typeface="+mj-lt"/>
              <a:buAutoNum type="arabicPeriod"/>
            </a:pPr>
            <a:r>
              <a:rPr lang="en-GB" sz="2800" dirty="0"/>
              <a:t>General band dependent RF requirements</a:t>
            </a:r>
          </a:p>
          <a:p>
            <a:pPr lvl="1" indent="-342900"/>
            <a:r>
              <a:rPr lang="en-GB" sz="2400" dirty="0"/>
              <a:t>4Rx RF new REFSENS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800" dirty="0"/>
              <a:t>General band agnostic baseband requirements</a:t>
            </a:r>
          </a:p>
          <a:p>
            <a:pPr lvl="1" indent="-342900"/>
            <a:r>
              <a:rPr lang="en-GB" sz="2400" dirty="0"/>
              <a:t>4Rx baseband requirements, HST</a:t>
            </a:r>
            <a:endParaRPr lang="sv-SE" sz="24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97012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to be achieved for 36.307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8848"/>
            <a:ext cx="8229600" cy="4525963"/>
          </a:xfrm>
        </p:spPr>
        <p:txBody>
          <a:bodyPr/>
          <a:lstStyle/>
          <a:p>
            <a:r>
              <a:rPr lang="sv-SE" sz="2400" dirty="0"/>
              <a:t>Clear definition </a:t>
            </a:r>
            <a:r>
              <a:rPr lang="sv-SE" sz="2400" dirty="0" err="1"/>
              <a:t>of</a:t>
            </a:r>
            <a:r>
              <a:rPr lang="sv-SE" sz="2400" dirty="0"/>
              <a:t> </a:t>
            </a:r>
            <a:r>
              <a:rPr lang="sv-SE" sz="2400" dirty="0" err="1"/>
              <a:t>each</a:t>
            </a:r>
            <a:r>
              <a:rPr lang="sv-SE" sz="2400" dirty="0"/>
              <a:t> feature/</a:t>
            </a:r>
            <a:r>
              <a:rPr lang="sv-SE" sz="2400" dirty="0" err="1"/>
              <a:t>category</a:t>
            </a:r>
            <a:r>
              <a:rPr lang="sv-SE" sz="2400" dirty="0"/>
              <a:t> </a:t>
            </a:r>
            <a:r>
              <a:rPr lang="sv-SE" sz="2400" dirty="0" err="1"/>
              <a:t>of</a:t>
            </a:r>
            <a:r>
              <a:rPr lang="sv-SE" sz="2400" dirty="0"/>
              <a:t> features</a:t>
            </a:r>
          </a:p>
          <a:p>
            <a:r>
              <a:rPr lang="sv-SE" sz="2400" dirty="0"/>
              <a:t>Clear </a:t>
            </a:r>
            <a:r>
              <a:rPr lang="sv-SE" sz="2400" dirty="0" err="1"/>
              <a:t>procedure</a:t>
            </a:r>
            <a:r>
              <a:rPr lang="sv-SE" sz="2400" dirty="0"/>
              <a:t> </a:t>
            </a:r>
            <a:r>
              <a:rPr lang="sv-SE" sz="2400" dirty="0" err="1"/>
              <a:t>of</a:t>
            </a:r>
            <a:r>
              <a:rPr lang="sv-SE" sz="2400" dirty="0"/>
              <a:t> </a:t>
            </a:r>
            <a:r>
              <a:rPr lang="sv-SE" sz="2400" dirty="0" err="1"/>
              <a:t>how</a:t>
            </a:r>
            <a:r>
              <a:rPr lang="sv-SE" sz="2400" dirty="0"/>
              <a:t> to make </a:t>
            </a:r>
            <a:r>
              <a:rPr lang="sv-SE" sz="2400" dirty="0" err="1"/>
              <a:t>each</a:t>
            </a:r>
            <a:r>
              <a:rPr lang="sv-SE" sz="2400" dirty="0"/>
              <a:t> </a:t>
            </a:r>
            <a:r>
              <a:rPr lang="sv-SE" sz="2400" dirty="0" err="1"/>
              <a:t>category</a:t>
            </a:r>
            <a:r>
              <a:rPr lang="sv-SE" sz="2400" dirty="0"/>
              <a:t> </a:t>
            </a:r>
            <a:r>
              <a:rPr lang="sv-SE" sz="2400" dirty="0" err="1"/>
              <a:t>of</a:t>
            </a:r>
            <a:r>
              <a:rPr lang="sv-SE" sz="2400" dirty="0"/>
              <a:t> features to be release independent</a:t>
            </a:r>
          </a:p>
          <a:p>
            <a:pPr lvl="1"/>
            <a:r>
              <a:rPr lang="sv-SE" sz="2000" dirty="0"/>
              <a:t>Annex </a:t>
            </a:r>
            <a:r>
              <a:rPr lang="sv-SE" sz="2000" dirty="0" err="1"/>
              <a:t>of</a:t>
            </a:r>
            <a:r>
              <a:rPr lang="sv-SE" sz="2000" dirty="0"/>
              <a:t> 36.307 to </a:t>
            </a:r>
            <a:r>
              <a:rPr lang="sv-SE" sz="2000" dirty="0" err="1"/>
              <a:t>include</a:t>
            </a:r>
            <a:r>
              <a:rPr lang="sv-SE" sz="2000" dirty="0"/>
              <a:t> the table </a:t>
            </a:r>
            <a:r>
              <a:rPr lang="sv-SE" sz="2000" dirty="0" err="1"/>
              <a:t>of</a:t>
            </a:r>
            <a:r>
              <a:rPr lang="sv-SE" sz="2000" dirty="0"/>
              <a:t> </a:t>
            </a:r>
            <a:r>
              <a:rPr lang="sv-SE" sz="2000" dirty="0" err="1"/>
              <a:t>requirements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</a:t>
            </a:r>
            <a:r>
              <a:rPr lang="sv-SE" sz="2000" dirty="0" err="1"/>
              <a:t>each</a:t>
            </a:r>
            <a:r>
              <a:rPr lang="sv-SE" sz="2000" dirty="0"/>
              <a:t> feature to from the same release </a:t>
            </a:r>
            <a:r>
              <a:rPr lang="sv-SE" sz="2000" dirty="0" err="1"/>
              <a:t>of</a:t>
            </a:r>
            <a:r>
              <a:rPr lang="sv-SE" sz="2000" dirty="0"/>
              <a:t> 36.101</a:t>
            </a:r>
          </a:p>
          <a:p>
            <a:pPr lvl="1"/>
            <a:r>
              <a:rPr lang="sv-SE" sz="2000" dirty="0" err="1"/>
              <a:t>Mapping</a:t>
            </a:r>
            <a:r>
              <a:rPr lang="sv-SE" sz="2000" dirty="0"/>
              <a:t> table </a:t>
            </a:r>
            <a:r>
              <a:rPr lang="sv-SE" sz="2000" dirty="0" err="1"/>
              <a:t>of</a:t>
            </a:r>
            <a:r>
              <a:rPr lang="sv-SE" sz="2000" dirty="0"/>
              <a:t> </a:t>
            </a:r>
            <a:r>
              <a:rPr lang="sv-SE" sz="2000" dirty="0" err="1"/>
              <a:t>which</a:t>
            </a:r>
            <a:r>
              <a:rPr lang="sv-SE" sz="2000" dirty="0"/>
              <a:t> release the feature </a:t>
            </a:r>
            <a:r>
              <a:rPr lang="sv-SE" sz="2000" dirty="0" err="1"/>
              <a:t>will</a:t>
            </a:r>
            <a:r>
              <a:rPr lang="sv-SE" sz="2000" dirty="0"/>
              <a:t> be release independent from and </a:t>
            </a:r>
            <a:r>
              <a:rPr lang="sv-SE" sz="2000" dirty="0" err="1"/>
              <a:t>link</a:t>
            </a:r>
            <a:r>
              <a:rPr lang="sv-SE" sz="2000" dirty="0"/>
              <a:t> to the Annex table</a:t>
            </a:r>
          </a:p>
          <a:p>
            <a:r>
              <a:rPr lang="sv-SE" sz="2400" dirty="0"/>
              <a:t>No redundant </a:t>
            </a:r>
            <a:r>
              <a:rPr lang="sv-SE" sz="2400" dirty="0" err="1"/>
              <a:t>duplica</a:t>
            </a:r>
            <a:r>
              <a:rPr lang="sv-SE" sz="2400" dirty="0"/>
              <a:t> </a:t>
            </a:r>
            <a:r>
              <a:rPr lang="sv-SE" sz="2400" dirty="0" err="1"/>
              <a:t>requirements</a:t>
            </a:r>
            <a:r>
              <a:rPr lang="sv-SE" sz="2400" dirty="0"/>
              <a:t> in the same release </a:t>
            </a:r>
            <a:r>
              <a:rPr lang="sv-SE" sz="2400" dirty="0" err="1"/>
              <a:t>of</a:t>
            </a:r>
            <a:r>
              <a:rPr lang="sv-SE" sz="2400" dirty="0"/>
              <a:t> 36.101 and 36.307.</a:t>
            </a:r>
          </a:p>
          <a:p>
            <a:r>
              <a:rPr lang="en-US" sz="2400" dirty="0"/>
              <a:t>Clear info provided which release which feature was introduced with clear WI code to keep tracking</a:t>
            </a:r>
          </a:p>
          <a:p>
            <a:r>
              <a:rPr lang="sv-SE" sz="2400" dirty="0" err="1"/>
              <a:t>Spec</a:t>
            </a:r>
            <a:r>
              <a:rPr lang="sv-SE" sz="2400" dirty="0"/>
              <a:t> text </a:t>
            </a:r>
            <a:r>
              <a:rPr lang="sv-SE" sz="2400" dirty="0" err="1"/>
              <a:t>consistent</a:t>
            </a:r>
            <a:r>
              <a:rPr lang="sv-SE" sz="2400" dirty="0"/>
              <a:t> </a:t>
            </a:r>
            <a:r>
              <a:rPr lang="sv-SE" sz="2400" dirty="0" err="1"/>
              <a:t>among</a:t>
            </a:r>
            <a:r>
              <a:rPr lang="sv-SE" sz="2400" dirty="0"/>
              <a:t> all releases </a:t>
            </a:r>
            <a:r>
              <a:rPr lang="sv-SE" sz="2400" dirty="0" err="1"/>
              <a:t>of</a:t>
            </a:r>
            <a:r>
              <a:rPr lang="sv-SE" sz="2400" dirty="0"/>
              <a:t> the same </a:t>
            </a:r>
            <a:r>
              <a:rPr lang="sv-SE" sz="2400" dirty="0" err="1"/>
              <a:t>spec</a:t>
            </a:r>
            <a:endParaRPr lang="sv-SE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56183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to be release independent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Examples of features to be release independent info table except CA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976158"/>
              </p:ext>
            </p:extLst>
          </p:nvPr>
        </p:nvGraphicFramePr>
        <p:xfrm>
          <a:off x="481256" y="2954149"/>
          <a:ext cx="8229600" cy="3169920"/>
        </p:xfrm>
        <a:graphic>
          <a:graphicData uri="http://schemas.openxmlformats.org/drawingml/2006/table">
            <a:tbl>
              <a:tblPr firstRow="1" firstCol="1" bandRow="1"/>
              <a:tblGrid>
                <a:gridCol w="2743200">
                  <a:extLst>
                    <a:ext uri="{9D8B030D-6E8A-4147-A177-3AD203B41FA5}">
                      <a16:colId xmlns:a16="http://schemas.microsoft.com/office/drawing/2014/main" val="3236235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399635295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6011975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Release </a:t>
                      </a:r>
                      <a:r>
                        <a:rPr lang="en-US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independent from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Feature category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181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4Rx RF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102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4Rx baseband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73508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HST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1502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bands for UE category 0</a:t>
                      </a:r>
                      <a:endParaRPr lang="sv-SE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sv-SE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sv-SE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61628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bands for UE category M1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982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bands for UE </a:t>
                      </a:r>
                      <a:r>
                        <a:rPr lang="en-GB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catebory</a:t>
                      </a: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NB1</a:t>
                      </a:r>
                      <a:endParaRPr lang="sv-SE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sv-SE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355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bands for LAA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899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bands for V2X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134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bands for V2V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sv-SE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sv-SE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491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847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14128</TotalTime>
  <Words>473</Words>
  <Application>Microsoft Office PowerPoint</Application>
  <PresentationFormat>On-screen Show (4:3)</PresentationFormat>
  <Paragraphs>72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SimSun</vt:lpstr>
      <vt:lpstr>SimSun</vt:lpstr>
      <vt:lpstr>Arial</vt:lpstr>
      <vt:lpstr>Calibri</vt:lpstr>
      <vt:lpstr>Times New Roman</vt:lpstr>
      <vt:lpstr>Office 主题</vt:lpstr>
      <vt:lpstr>Summary of discussions for Release Independent Spec 36.307</vt:lpstr>
      <vt:lpstr>36.307 scope</vt:lpstr>
      <vt:lpstr>Background</vt:lpstr>
      <vt:lpstr>Example of definition</vt:lpstr>
      <vt:lpstr>Existing issue</vt:lpstr>
      <vt:lpstr>Suggestions of categories of features</vt:lpstr>
      <vt:lpstr>Goals to be achieved for 36.307</vt:lpstr>
      <vt:lpstr>Features to be release independent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Maomao Chen</cp:lastModifiedBy>
  <cp:revision>228</cp:revision>
  <dcterms:created xsi:type="dcterms:W3CDTF">2014-03-20T14:32:54Z</dcterms:created>
  <dcterms:modified xsi:type="dcterms:W3CDTF">2017-04-05T16:04:42Z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