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8" r:id="rId2"/>
    <p:sldId id="259" r:id="rId3"/>
    <p:sldId id="260" r:id="rId4"/>
    <p:sldId id="261" r:id="rId5"/>
    <p:sldId id="264" r:id="rId6"/>
    <p:sldId id="262" r:id="rId7"/>
    <p:sldId id="265" r:id="rId8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>
        <p:scale>
          <a:sx n="100" d="100"/>
          <a:sy n="100" d="100"/>
        </p:scale>
        <p:origin x="-37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2017/3/24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82-bis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702827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Spokane, US, 3 - 7 April, 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ja-JP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7.18.1 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General [</a:t>
            </a:r>
            <a:r>
              <a:rPr lang="en-US" altLang="ja-JP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LTE_feMTC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147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 5 operation in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Japan</a:t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UE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rmAutofit/>
          </a:bodyPr>
          <a:lstStyle/>
          <a:p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Proposal: For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Band 5 UE, requirements for Band 5 operation in Japan should also apply.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introduce our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800" dirty="0" smtClean="0"/>
              <a:t>NOTE39 </a:t>
            </a:r>
            <a:r>
              <a:rPr lang="en-GB" sz="2800" dirty="0" smtClean="0"/>
              <a:t>in </a:t>
            </a:r>
            <a:r>
              <a:rPr lang="en-GB" altLang="ja-JP" sz="2800" dirty="0" smtClean="0"/>
              <a:t>Table 6.6.3.2-1 should be modified for </a:t>
            </a:r>
            <a:r>
              <a:rPr lang="en-GB" altLang="ja-JP" sz="2800" dirty="0" err="1" smtClean="0"/>
              <a:t>FeMTC</a:t>
            </a:r>
            <a:r>
              <a:rPr lang="en-GB" altLang="ja-JP" sz="2800" dirty="0" smtClean="0"/>
              <a:t> Band 5 UE</a:t>
            </a:r>
            <a:r>
              <a:rPr lang="en-GB" sz="2800" dirty="0" smtClean="0"/>
              <a:t>.</a:t>
            </a:r>
          </a:p>
          <a:p>
            <a:pPr marL="228600" lvl="2">
              <a:spcBef>
                <a:spcPts val="1000"/>
              </a:spcBef>
            </a:pPr>
            <a:endParaRPr lang="en-GB" sz="2800" dirty="0"/>
          </a:p>
          <a:p>
            <a:pPr marL="228600" lvl="2">
              <a:spcBef>
                <a:spcPts val="1000"/>
              </a:spcBef>
            </a:pPr>
            <a:endParaRPr lang="en-GB" sz="2800" dirty="0" smtClean="0"/>
          </a:p>
          <a:p>
            <a:pPr marL="228600" lvl="2">
              <a:spcBef>
                <a:spcPts val="1000"/>
              </a:spcBef>
            </a:pPr>
            <a:endParaRPr lang="en-GB" sz="2800" dirty="0"/>
          </a:p>
          <a:p>
            <a:pPr marL="0" lvl="2" indent="0">
              <a:spcBef>
                <a:spcPts val="1000"/>
              </a:spcBef>
              <a:buNone/>
            </a:pPr>
            <a:endParaRPr lang="en-GB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870025"/>
              </p:ext>
            </p:extLst>
          </p:nvPr>
        </p:nvGraphicFramePr>
        <p:xfrm>
          <a:off x="766290" y="2322951"/>
          <a:ext cx="7351412" cy="2148840"/>
        </p:xfrm>
        <a:graphic>
          <a:graphicData uri="http://schemas.openxmlformats.org/drawingml/2006/table">
            <a:tbl>
              <a:tblPr firstRow="1" firstCol="1" bandRow="1"/>
              <a:tblGrid>
                <a:gridCol w="1080120"/>
                <a:gridCol w="2417658"/>
                <a:gridCol w="856297"/>
                <a:gridCol w="262572"/>
                <a:gridCol w="859473"/>
                <a:gridCol w="536352"/>
                <a:gridCol w="665225"/>
                <a:gridCol w="673715"/>
              </a:tblGrid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E-UTRA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Protected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Frequency Range</a:t>
                      </a:r>
                      <a:r>
                        <a:rPr lang="ja-JP" altLang="en-US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(MHz)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Level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MBW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NOTE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</a:tr>
              <a:tr h="142875">
                <a:tc rowSpan="6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ＭＳ Ｐゴシック"/>
                        </a:rPr>
                        <a:t>5</a:t>
                      </a:r>
                      <a:endParaRPr lang="ja-JP" sz="14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1, 2, 3, 4, 5, 7, 8, 10, 12, 13, 14, 17, 23, 24, 25, 28, 29, 30, 31, 34, 38, 40, 42, 43, 45, 65, 66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0"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26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859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869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-27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0"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41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2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0" lang="en-US" altLang="ja-JP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Band 18, 19</a:t>
                      </a:r>
                      <a:endParaRPr lang="ja-JP" sz="2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-40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39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Frequency range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1884.5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1915.7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-41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0.3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8, </a:t>
                      </a: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39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Frequency range</a:t>
                      </a:r>
                      <a:endParaRPr lang="ja-JP" altLang="ja-JP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39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gridSpan="8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altLang="ja-JP" sz="11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NOTE39: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  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Applicable only </a:t>
                      </a:r>
                      <a:r>
                        <a:rPr lang="en-GB" altLang="ja-JP" sz="1800" b="1" kern="120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when the assigned E-UTRA carrier is confined within 824 MHz and 845 MHz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 for UE category M1, NB1</a:t>
                      </a:r>
                      <a:r>
                        <a:rPr lang="en-US" altLang="ja-JP" sz="1800" b="1" baseline="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ＭＳ Ｐゴシック"/>
                        </a:rPr>
                        <a:t>, M2</a:t>
                      </a:r>
                      <a:r>
                        <a:rPr lang="en-US" altLang="ja-JP" sz="1100" b="0" baseline="0" dirty="0" smtClean="0">
                          <a:solidFill>
                            <a:srgbClr val="0000CC"/>
                          </a:solidFill>
                          <a:effectLst/>
                          <a:latin typeface="+mn-lt"/>
                          <a:ea typeface="ＭＳ Ｐゴシック"/>
                        </a:rPr>
                        <a:t> 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and NB2.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直線コネクタ 6"/>
          <p:cNvCxnSpPr/>
          <p:nvPr/>
        </p:nvCxnSpPr>
        <p:spPr>
          <a:xfrm>
            <a:off x="413886" y="3917488"/>
            <a:ext cx="0" cy="5389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正方形/長方形 51"/>
          <p:cNvSpPr/>
          <p:nvPr/>
        </p:nvSpPr>
        <p:spPr>
          <a:xfrm>
            <a:off x="5277074" y="3504991"/>
            <a:ext cx="1919286" cy="15290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/>
          <p:cNvSpPr/>
          <p:nvPr/>
        </p:nvSpPr>
        <p:spPr>
          <a:xfrm>
            <a:off x="2718024" y="3393967"/>
            <a:ext cx="1344612" cy="16400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角丸四角形 2"/>
          <p:cNvSpPr/>
          <p:nvPr/>
        </p:nvSpPr>
        <p:spPr>
          <a:xfrm>
            <a:off x="645501" y="3448098"/>
            <a:ext cx="6669699" cy="708509"/>
          </a:xfrm>
          <a:prstGeom prst="roundRect">
            <a:avLst>
              <a:gd name="adj" fmla="val 940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/>
        </p:nvSpPr>
        <p:spPr>
          <a:xfrm>
            <a:off x="909919" y="2271485"/>
            <a:ext cx="6803829" cy="3659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Justification	(1/2)</a:t>
            </a:r>
            <a:endParaRPr 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036255"/>
              </p:ext>
            </p:extLst>
          </p:nvPr>
        </p:nvGraphicFramePr>
        <p:xfrm>
          <a:off x="593035" y="1283422"/>
          <a:ext cx="7351412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1080120"/>
                <a:gridCol w="2417658"/>
                <a:gridCol w="856297"/>
                <a:gridCol w="262572"/>
                <a:gridCol w="859473"/>
                <a:gridCol w="536352"/>
                <a:gridCol w="665225"/>
                <a:gridCol w="673715"/>
              </a:tblGrid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E-UTRA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Protected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Frequency Range</a:t>
                      </a:r>
                      <a:r>
                        <a:rPr lang="ja-JP" altLang="en-US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(MHz)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Level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MBW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NOTE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/>
                          <a:ea typeface="ＭＳ Ｐゴシック"/>
                        </a:rPr>
                        <a:t>5</a:t>
                      </a:r>
                      <a:endParaRPr lang="ja-JP" sz="1600" b="1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Band 18, 19</a:t>
                      </a:r>
                      <a:endParaRPr lang="ja-JP" sz="28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100" b="1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100" b="1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-40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1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39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34315" y="1917844"/>
            <a:ext cx="8669054" cy="113139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The above requirement is only for Japan.</a:t>
            </a:r>
            <a:br>
              <a:rPr lang="en-GB" sz="2400" dirty="0" smtClean="0"/>
            </a:br>
            <a:r>
              <a:rPr lang="en-GB" sz="2400" dirty="0" smtClean="0">
                <a:sym typeface="Wingdings" panose="05000000000000000000" pitchFamily="2" charset="2"/>
              </a:rPr>
              <a:t> Limited frequency range of Band 5 UL (824 – 845 MHz) shall satisfy the requirement.</a:t>
            </a:r>
            <a:endParaRPr lang="en-GB" sz="2400" dirty="0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6234336" y="3603517"/>
            <a:ext cx="12700" cy="81041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5835874" y="3274904"/>
            <a:ext cx="0" cy="11398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2718024" y="3271729"/>
            <a:ext cx="0" cy="1143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718024" y="3178067"/>
            <a:ext cx="1591200" cy="2159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835874" y="3170129"/>
            <a:ext cx="1591200" cy="200025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rot="10800000">
            <a:off x="3546699" y="3187592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rot="10800000">
            <a:off x="6645499" y="3186004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051524" y="441472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849</a:t>
            </a:r>
            <a:endParaRPr kumimoji="0" lang="en-US" altLang="ja-JP" sz="1600" b="1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231286" y="441472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894</a:t>
            </a:r>
            <a:endParaRPr kumimoji="0" lang="en-US" altLang="ja-JP" sz="1600" b="1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748061" y="4414729"/>
            <a:ext cx="5838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600" b="1" dirty="0"/>
              <a:t> </a:t>
            </a:r>
            <a:r>
              <a:rPr kumimoji="0" lang="sv-SE" altLang="ja-JP" sz="1600" b="1" dirty="0" smtClean="0"/>
              <a:t>81</a:t>
            </a:r>
            <a:r>
              <a:rPr kumimoji="0" lang="en-US" altLang="ja-JP" sz="1600" b="1" dirty="0" smtClean="0"/>
              <a:t>5</a:t>
            </a:r>
            <a:endParaRPr kumimoji="0" lang="en-US" altLang="ja-JP" sz="1600" b="1" baseline="-25000" dirty="0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384649" y="441472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824</a:t>
            </a:r>
            <a:endParaRPr kumimoji="0" lang="en-US" altLang="ja-JP" sz="1600" b="1" baseline="-25000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014249" y="441472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 smtClean="0"/>
              <a:t>8</a:t>
            </a:r>
            <a:r>
              <a:rPr kumimoji="0" lang="en-US" altLang="ja-JP" sz="1600" b="1" dirty="0" smtClean="0"/>
              <a:t>60</a:t>
            </a:r>
            <a:endParaRPr kumimoji="0" lang="en-US" altLang="ja-JP" sz="1600" b="1" baseline="-25000" dirty="0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600924" y="441472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869</a:t>
            </a:r>
            <a:endParaRPr kumimoji="0" lang="en-US" altLang="ja-JP" sz="1600" b="1" baseline="-25000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850479" y="3116740"/>
            <a:ext cx="8675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/>
              <a:t>Band </a:t>
            </a:r>
            <a:r>
              <a:rPr kumimoji="0" lang="sv-SE" altLang="ja-JP" sz="1600" b="1" dirty="0" smtClean="0"/>
              <a:t>5</a:t>
            </a:r>
            <a:endParaRPr kumimoji="0" lang="en-US" altLang="ja-JP" sz="1600" b="1" dirty="0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5281836" y="3514617"/>
            <a:ext cx="952500" cy="215900"/>
          </a:xfrm>
          <a:prstGeom prst="rect">
            <a:avLst/>
          </a:prstGeom>
          <a:solidFill>
            <a:srgbClr val="00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rot="10800000">
            <a:off x="5767611" y="3530492"/>
            <a:ext cx="1588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1155640" y="3453290"/>
            <a:ext cx="981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/>
              <a:t>Band </a:t>
            </a:r>
            <a:r>
              <a:rPr kumimoji="0" lang="sv-SE" altLang="ja-JP" sz="1600" b="1" dirty="0" smtClean="0"/>
              <a:t>18</a:t>
            </a:r>
            <a:endParaRPr kumimoji="0" lang="en-US" altLang="ja-JP" sz="1600" b="1" dirty="0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151286" y="3514617"/>
            <a:ext cx="952500" cy="215900"/>
          </a:xfrm>
          <a:prstGeom prst="rect">
            <a:avLst/>
          </a:prstGeom>
          <a:solidFill>
            <a:srgbClr val="00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2635474" y="3530492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2873599" y="4414729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/>
              <a:t> </a:t>
            </a:r>
            <a:r>
              <a:rPr kumimoji="0" lang="sv-SE" altLang="ja-JP" sz="1200" b="1"/>
              <a:t>830</a:t>
            </a:r>
            <a:endParaRPr kumimoji="0" lang="en-US" altLang="ja-JP" sz="1200" b="1" baseline="-25000"/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>
            <a:off x="805086" y="4414729"/>
            <a:ext cx="7204075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2146524" y="3603517"/>
            <a:ext cx="4762" cy="81041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b="1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4062636" y="3892442"/>
            <a:ext cx="1588" cy="5222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 flipH="1">
            <a:off x="4309224" y="3270141"/>
            <a:ext cx="1062" cy="11445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5277074" y="3634681"/>
            <a:ext cx="4762" cy="78004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7196360" y="3892442"/>
            <a:ext cx="3175" cy="52149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H="1">
            <a:off x="7420198" y="3270141"/>
            <a:ext cx="16091" cy="1143794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7986936" y="4078367"/>
            <a:ext cx="71278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2000" i="1" dirty="0"/>
              <a:t>MHz</a:t>
            </a:r>
            <a:endParaRPr kumimoji="0" lang="en-US" altLang="ja-JP" sz="2000" i="1" dirty="0"/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auto">
          <a:xfrm>
            <a:off x="6247036" y="3825767"/>
            <a:ext cx="952500" cy="215900"/>
          </a:xfrm>
          <a:prstGeom prst="rect">
            <a:avLst/>
          </a:prstGeom>
          <a:solidFill>
            <a:srgbClr val="CC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8" name="Line 23"/>
          <p:cNvSpPr>
            <a:spLocks noChangeShapeType="1"/>
          </p:cNvSpPr>
          <p:nvPr/>
        </p:nvSpPr>
        <p:spPr bwMode="auto">
          <a:xfrm rot="10800000">
            <a:off x="6732811" y="3841642"/>
            <a:ext cx="1588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39" name="Text Box 24"/>
          <p:cNvSpPr txBox="1">
            <a:spLocks noChangeArrowheads="1"/>
          </p:cNvSpPr>
          <p:nvPr/>
        </p:nvSpPr>
        <p:spPr bwMode="auto">
          <a:xfrm>
            <a:off x="1155640" y="3769202"/>
            <a:ext cx="981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/>
              <a:t>Band 1</a:t>
            </a:r>
            <a:r>
              <a:rPr kumimoji="0" lang="en-US" altLang="ja-JP" sz="1600" b="1" dirty="0" smtClean="0"/>
              <a:t>9</a:t>
            </a:r>
            <a:endParaRPr kumimoji="0" lang="en-US" altLang="ja-JP" sz="1600" b="1" dirty="0"/>
          </a:p>
        </p:txBody>
      </p:sp>
      <p:sp>
        <p:nvSpPr>
          <p:cNvPr id="40" name="Rectangle 25"/>
          <p:cNvSpPr>
            <a:spLocks noChangeArrowheads="1"/>
          </p:cNvSpPr>
          <p:nvPr/>
        </p:nvSpPr>
        <p:spPr bwMode="auto">
          <a:xfrm>
            <a:off x="3111724" y="3830529"/>
            <a:ext cx="952500" cy="215900"/>
          </a:xfrm>
          <a:prstGeom prst="rect">
            <a:avLst/>
          </a:prstGeom>
          <a:solidFill>
            <a:srgbClr val="CC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>
            <a:off x="3600674" y="3841642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42" name="Line 5"/>
          <p:cNvSpPr>
            <a:spLocks noChangeShapeType="1"/>
          </p:cNvSpPr>
          <p:nvPr/>
        </p:nvSpPr>
        <p:spPr bwMode="auto">
          <a:xfrm flipH="1">
            <a:off x="3103786" y="3603517"/>
            <a:ext cx="7938" cy="81041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3" name="Text Box 27"/>
          <p:cNvSpPr txBox="1">
            <a:spLocks noChangeArrowheads="1"/>
          </p:cNvSpPr>
          <p:nvPr/>
        </p:nvSpPr>
        <p:spPr bwMode="auto">
          <a:xfrm>
            <a:off x="3735611" y="4414729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/>
              <a:t> </a:t>
            </a:r>
            <a:r>
              <a:rPr kumimoji="0" lang="sv-SE" altLang="ja-JP" sz="1200" b="1"/>
              <a:t>8</a:t>
            </a:r>
            <a:r>
              <a:rPr kumimoji="0" lang="en-US" altLang="ja-JP" sz="1200" b="1"/>
              <a:t>45</a:t>
            </a:r>
            <a:endParaRPr kumimoji="0" lang="en-US" altLang="ja-JP" sz="1200" b="1" baseline="-25000"/>
          </a:p>
        </p:txBody>
      </p:sp>
      <p:sp>
        <p:nvSpPr>
          <p:cNvPr id="44" name="Text Box 27"/>
          <p:cNvSpPr txBox="1">
            <a:spLocks noChangeArrowheads="1"/>
          </p:cNvSpPr>
          <p:nvPr/>
        </p:nvSpPr>
        <p:spPr bwMode="auto">
          <a:xfrm>
            <a:off x="6042249" y="4414729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/>
              <a:t> </a:t>
            </a:r>
            <a:r>
              <a:rPr kumimoji="0" lang="sv-SE" altLang="ja-JP" sz="1200" b="1"/>
              <a:t>8</a:t>
            </a:r>
            <a:r>
              <a:rPr kumimoji="0" lang="en-US" altLang="ja-JP" sz="1200" b="1"/>
              <a:t>6</a:t>
            </a:r>
            <a:r>
              <a:rPr kumimoji="0" lang="sv-SE" altLang="ja-JP" sz="1200" b="1"/>
              <a:t>0</a:t>
            </a:r>
            <a:endParaRPr kumimoji="0" lang="en-US" altLang="ja-JP" sz="1200" b="1" baseline="-25000"/>
          </a:p>
        </p:txBody>
      </p:sp>
      <p:sp>
        <p:nvSpPr>
          <p:cNvPr id="45" name="Text Box 27"/>
          <p:cNvSpPr txBox="1">
            <a:spLocks noChangeArrowheads="1"/>
          </p:cNvSpPr>
          <p:nvPr/>
        </p:nvSpPr>
        <p:spPr bwMode="auto">
          <a:xfrm>
            <a:off x="6904261" y="4414729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 dirty="0"/>
              <a:t> </a:t>
            </a:r>
            <a:r>
              <a:rPr kumimoji="0" lang="sv-SE" altLang="ja-JP" sz="1200" b="1" dirty="0"/>
              <a:t>8</a:t>
            </a:r>
            <a:r>
              <a:rPr kumimoji="0" lang="en-US" altLang="ja-JP" sz="1200" b="1" dirty="0"/>
              <a:t>90</a:t>
            </a:r>
            <a:endParaRPr kumimoji="0" lang="en-US" altLang="ja-JP" sz="1200" b="1" baseline="-25000" dirty="0"/>
          </a:p>
        </p:txBody>
      </p:sp>
      <p:sp>
        <p:nvSpPr>
          <p:cNvPr id="49" name="正方形/長方形 48"/>
          <p:cNvSpPr>
            <a:spLocks noChangeAspect="1"/>
          </p:cNvSpPr>
          <p:nvPr/>
        </p:nvSpPr>
        <p:spPr>
          <a:xfrm>
            <a:off x="144381" y="3504991"/>
            <a:ext cx="1002240" cy="56376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/>
        </p:nvSpPr>
        <p:spPr>
          <a:xfrm>
            <a:off x="501501" y="3642871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/>
          <p:cNvSpPr/>
          <p:nvPr/>
        </p:nvSpPr>
        <p:spPr>
          <a:xfrm>
            <a:off x="5290025" y="4664681"/>
            <a:ext cx="18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 hangingPunct="0">
              <a:spcAft>
                <a:spcPts val="0"/>
              </a:spcAft>
            </a:pPr>
            <a:r>
              <a:rPr lang="en-US" altLang="ja-JP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Protected Band</a:t>
            </a:r>
            <a:endParaRPr lang="ja-JP" altLang="ja-JP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2579223" y="4707631"/>
            <a:ext cx="1617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 hangingPunct="0">
              <a:spcAft>
                <a:spcPts val="0"/>
              </a:spcAft>
            </a:pPr>
            <a:r>
              <a:rPr lang="en-US" altLang="ja-JP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Aggressor range</a:t>
            </a:r>
            <a:endParaRPr lang="ja-JP" altLang="ja-JP" sz="1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69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Justification	(2/2)</a:t>
            </a:r>
            <a:endParaRPr 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625717"/>
              </p:ext>
            </p:extLst>
          </p:nvPr>
        </p:nvGraphicFramePr>
        <p:xfrm>
          <a:off x="593035" y="1283422"/>
          <a:ext cx="7351412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1080120"/>
                <a:gridCol w="2417658"/>
                <a:gridCol w="856297"/>
                <a:gridCol w="262572"/>
                <a:gridCol w="859473"/>
                <a:gridCol w="536352"/>
                <a:gridCol w="665225"/>
                <a:gridCol w="673715"/>
              </a:tblGrid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E-UTRA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Protected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Frequency Range</a:t>
                      </a:r>
                      <a:r>
                        <a:rPr lang="ja-JP" altLang="en-US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(MHz)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Level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MBW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NOTE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/>
                          <a:ea typeface="ＭＳ Ｐゴシック"/>
                        </a:rPr>
                        <a:t>5</a:t>
                      </a:r>
                      <a:endParaRPr lang="ja-JP" sz="1600" b="1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Band 18, 19</a:t>
                      </a:r>
                      <a:endParaRPr lang="ja-JP" sz="28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100" b="1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100" b="1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-40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1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39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34315" y="1917844"/>
            <a:ext cx="8669054" cy="113139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In the past, RAN4 studied co-existence between B19 UL and B18/B19 DL by assuming Band 5 duplexer. 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The conclusion was specified as NS_08.  </a:t>
            </a:r>
            <a:r>
              <a:rPr lang="en-GB" sz="2400" b="1" dirty="0" smtClean="0">
                <a:solidFill>
                  <a:srgbClr val="0000FF"/>
                </a:solidFill>
              </a:rPr>
              <a:t>B19 UL assuming B5 duplexer can satisfy the above requirement up to N</a:t>
            </a:r>
            <a:r>
              <a:rPr lang="en-GB" sz="2400" b="1" baseline="-25000" dirty="0" smtClean="0">
                <a:solidFill>
                  <a:srgbClr val="0000FF"/>
                </a:solidFill>
              </a:rPr>
              <a:t>RB</a:t>
            </a:r>
            <a:r>
              <a:rPr lang="en-GB" sz="2400" b="1" dirty="0" smtClean="0">
                <a:solidFill>
                  <a:srgbClr val="0000FF"/>
                </a:solidFill>
              </a:rPr>
              <a:t> </a:t>
            </a:r>
            <a:r>
              <a:rPr lang="ja-JP" altLang="en-US" sz="2400" b="1" dirty="0" smtClean="0">
                <a:solidFill>
                  <a:srgbClr val="0000FF"/>
                </a:solidFill>
              </a:rPr>
              <a:t>≤ </a:t>
            </a:r>
            <a:r>
              <a:rPr lang="en-US" altLang="ja-JP" sz="2400" b="1" dirty="0" smtClean="0">
                <a:solidFill>
                  <a:srgbClr val="0000FF"/>
                </a:solidFill>
              </a:rPr>
              <a:t>44</a:t>
            </a:r>
            <a:r>
              <a:rPr lang="en-US" altLang="ja-JP" sz="2400" dirty="0" smtClean="0"/>
              <a:t>.</a:t>
            </a:r>
          </a:p>
          <a:p>
            <a:pPr marL="228600" lvl="2">
              <a:spcBef>
                <a:spcPts val="1000"/>
              </a:spcBef>
            </a:pPr>
            <a:r>
              <a:rPr lang="en-US" sz="2400" b="1" dirty="0" smtClean="0">
                <a:solidFill>
                  <a:srgbClr val="0000FF"/>
                </a:solidFill>
              </a:rPr>
              <a:t>Therefore, B5 cat.M2 UE can also meet the above requirement </a:t>
            </a:r>
            <a:r>
              <a:rPr lang="en-US" sz="2400" dirty="0" smtClean="0"/>
              <a:t>because allowed maximum N</a:t>
            </a:r>
            <a:r>
              <a:rPr lang="en-US" sz="2400" baseline="-25000" dirty="0" smtClean="0"/>
              <a:t>RB</a:t>
            </a:r>
            <a:r>
              <a:rPr lang="en-US" sz="2400" dirty="0" smtClean="0"/>
              <a:t> for </a:t>
            </a:r>
            <a:r>
              <a:rPr lang="en-US" sz="2400" dirty="0" err="1" smtClean="0"/>
              <a:t>FeMTC</a:t>
            </a:r>
            <a:r>
              <a:rPr lang="en-US" sz="2400" dirty="0" smtClean="0"/>
              <a:t> is 25RBs (less than 44). 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98072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正方形/長方形 51"/>
          <p:cNvSpPr/>
          <p:nvPr/>
        </p:nvSpPr>
        <p:spPr>
          <a:xfrm>
            <a:off x="5277074" y="2698185"/>
            <a:ext cx="1919286" cy="217389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/>
          <p:cNvSpPr/>
          <p:nvPr/>
        </p:nvSpPr>
        <p:spPr>
          <a:xfrm>
            <a:off x="2718024" y="2595092"/>
            <a:ext cx="1346200" cy="22769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6234336" y="2804642"/>
            <a:ext cx="12700" cy="81041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5835874" y="2476029"/>
            <a:ext cx="0" cy="11398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718024" y="2472854"/>
            <a:ext cx="0" cy="1143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718024" y="2379192"/>
            <a:ext cx="1591200" cy="2159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835874" y="2371254"/>
            <a:ext cx="1591200" cy="200025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rot="10800000">
            <a:off x="3546699" y="2388717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rot="10800000">
            <a:off x="6645499" y="2387129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051524" y="361585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849</a:t>
            </a:r>
            <a:endParaRPr kumimoji="0" lang="en-US" altLang="ja-JP" sz="1600" b="1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231286" y="361585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894</a:t>
            </a:r>
            <a:endParaRPr kumimoji="0" lang="en-US" altLang="ja-JP" sz="1600" b="1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748061" y="3615854"/>
            <a:ext cx="5838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600" b="1" dirty="0"/>
              <a:t> </a:t>
            </a:r>
            <a:r>
              <a:rPr kumimoji="0" lang="sv-SE" altLang="ja-JP" sz="1600" b="1" dirty="0" smtClean="0"/>
              <a:t>81</a:t>
            </a:r>
            <a:r>
              <a:rPr kumimoji="0" lang="en-US" altLang="ja-JP" sz="1600" b="1" dirty="0" smtClean="0"/>
              <a:t>5</a:t>
            </a:r>
            <a:endParaRPr kumimoji="0" lang="en-US" altLang="ja-JP" sz="1600" b="1" baseline="-25000" dirty="0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384649" y="361585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824</a:t>
            </a:r>
            <a:endParaRPr kumimoji="0" lang="en-US" altLang="ja-JP" sz="1600" b="1" baseline="-25000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014249" y="361585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 smtClean="0"/>
              <a:t>8</a:t>
            </a:r>
            <a:r>
              <a:rPr kumimoji="0" lang="en-US" altLang="ja-JP" sz="1600" b="1" dirty="0" smtClean="0"/>
              <a:t>60</a:t>
            </a:r>
            <a:endParaRPr kumimoji="0" lang="en-US" altLang="ja-JP" sz="1600" b="1" baseline="-25000" dirty="0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600924" y="361585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/>
              <a:t>869</a:t>
            </a:r>
            <a:endParaRPr kumimoji="0" lang="en-US" altLang="ja-JP" sz="1600" b="1" baseline="-25000"/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1850479" y="2317865"/>
            <a:ext cx="8675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/>
              <a:t>Band </a:t>
            </a:r>
            <a:r>
              <a:rPr kumimoji="0" lang="sv-SE" altLang="ja-JP" sz="1600" b="1" dirty="0" smtClean="0"/>
              <a:t>5</a:t>
            </a:r>
            <a:endParaRPr kumimoji="0" lang="en-US" altLang="ja-JP" sz="1600" b="1" dirty="0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281836" y="2715742"/>
            <a:ext cx="952500" cy="215900"/>
          </a:xfrm>
          <a:prstGeom prst="rect">
            <a:avLst/>
          </a:prstGeom>
          <a:solidFill>
            <a:srgbClr val="00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rot="10800000">
            <a:off x="5767611" y="2731617"/>
            <a:ext cx="1588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1155640" y="2654415"/>
            <a:ext cx="981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/>
              <a:t>Band </a:t>
            </a:r>
            <a:r>
              <a:rPr kumimoji="0" lang="sv-SE" altLang="ja-JP" sz="1600" b="1" dirty="0" smtClean="0"/>
              <a:t>18</a:t>
            </a:r>
            <a:endParaRPr kumimoji="0" lang="en-US" altLang="ja-JP" sz="1600" b="1" dirty="0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151286" y="2715742"/>
            <a:ext cx="952500" cy="215900"/>
          </a:xfrm>
          <a:prstGeom prst="rect">
            <a:avLst/>
          </a:prstGeom>
          <a:solidFill>
            <a:srgbClr val="00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2635474" y="2731617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2873599" y="3615854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/>
              <a:t> </a:t>
            </a:r>
            <a:r>
              <a:rPr kumimoji="0" lang="sv-SE" altLang="ja-JP" sz="1200" b="1"/>
              <a:t>830</a:t>
            </a:r>
            <a:endParaRPr kumimoji="0" lang="en-US" altLang="ja-JP" sz="1200" b="1" baseline="-25000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805086" y="3615854"/>
            <a:ext cx="7204075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2146524" y="2804642"/>
            <a:ext cx="4762" cy="81041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b="1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4062636" y="3093567"/>
            <a:ext cx="1588" cy="5222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 flipH="1">
            <a:off x="4309224" y="2471266"/>
            <a:ext cx="1062" cy="11445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5277074" y="2835806"/>
            <a:ext cx="4762" cy="78004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7196360" y="3093567"/>
            <a:ext cx="3175" cy="52149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H="1">
            <a:off x="7420198" y="2471266"/>
            <a:ext cx="16091" cy="1143794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7986936" y="3414242"/>
            <a:ext cx="71278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2000" i="1"/>
              <a:t>MHz</a:t>
            </a:r>
            <a:endParaRPr kumimoji="0" lang="en-US" altLang="ja-JP" sz="2000" i="1"/>
          </a:p>
        </p:txBody>
      </p:sp>
      <p:sp>
        <p:nvSpPr>
          <p:cNvPr id="38" name="Rectangle 22"/>
          <p:cNvSpPr>
            <a:spLocks noChangeArrowheads="1"/>
          </p:cNvSpPr>
          <p:nvPr/>
        </p:nvSpPr>
        <p:spPr bwMode="auto">
          <a:xfrm>
            <a:off x="6247036" y="3026892"/>
            <a:ext cx="952500" cy="215900"/>
          </a:xfrm>
          <a:prstGeom prst="rect">
            <a:avLst/>
          </a:prstGeom>
          <a:solidFill>
            <a:srgbClr val="CC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9" name="Line 23"/>
          <p:cNvSpPr>
            <a:spLocks noChangeShapeType="1"/>
          </p:cNvSpPr>
          <p:nvPr/>
        </p:nvSpPr>
        <p:spPr bwMode="auto">
          <a:xfrm rot="10800000">
            <a:off x="6732811" y="3042767"/>
            <a:ext cx="1588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40" name="Text Box 24"/>
          <p:cNvSpPr txBox="1">
            <a:spLocks noChangeArrowheads="1"/>
          </p:cNvSpPr>
          <p:nvPr/>
        </p:nvSpPr>
        <p:spPr bwMode="auto">
          <a:xfrm>
            <a:off x="1155640" y="2970327"/>
            <a:ext cx="981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sv-SE" altLang="ja-JP" sz="1600" b="1" dirty="0"/>
              <a:t>Band 1</a:t>
            </a:r>
            <a:r>
              <a:rPr kumimoji="0" lang="en-US" altLang="ja-JP" sz="1600" b="1" dirty="0" smtClean="0"/>
              <a:t>9</a:t>
            </a:r>
            <a:endParaRPr kumimoji="0" lang="en-US" altLang="ja-JP" sz="1600" b="1" dirty="0"/>
          </a:p>
        </p:txBody>
      </p:sp>
      <p:sp>
        <p:nvSpPr>
          <p:cNvPr id="41" name="Rectangle 25"/>
          <p:cNvSpPr>
            <a:spLocks noChangeArrowheads="1"/>
          </p:cNvSpPr>
          <p:nvPr/>
        </p:nvSpPr>
        <p:spPr bwMode="auto">
          <a:xfrm>
            <a:off x="3111724" y="3031654"/>
            <a:ext cx="952500" cy="215900"/>
          </a:xfrm>
          <a:prstGeom prst="rect">
            <a:avLst/>
          </a:prstGeom>
          <a:solidFill>
            <a:srgbClr val="CC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kumimoji="0" lang="en-US" altLang="ja-JP" sz="1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2" name="Line 26"/>
          <p:cNvSpPr>
            <a:spLocks noChangeShapeType="1"/>
          </p:cNvSpPr>
          <p:nvPr/>
        </p:nvSpPr>
        <p:spPr bwMode="auto">
          <a:xfrm>
            <a:off x="3600674" y="3042767"/>
            <a:ext cx="1587" cy="184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stealth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6434" tIns="48217" rIns="96434" bIns="48217" anchor="ctr">
            <a:spAutoFit/>
          </a:bodyPr>
          <a:lstStyle/>
          <a:p>
            <a:endParaRPr lang="ja-JP" altLang="en-US"/>
          </a:p>
        </p:txBody>
      </p:sp>
      <p:sp>
        <p:nvSpPr>
          <p:cNvPr id="43" name="Line 5"/>
          <p:cNvSpPr>
            <a:spLocks noChangeShapeType="1"/>
          </p:cNvSpPr>
          <p:nvPr/>
        </p:nvSpPr>
        <p:spPr bwMode="auto">
          <a:xfrm flipH="1">
            <a:off x="3103786" y="2804642"/>
            <a:ext cx="7938" cy="81041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4" name="Text Box 27"/>
          <p:cNvSpPr txBox="1">
            <a:spLocks noChangeArrowheads="1"/>
          </p:cNvSpPr>
          <p:nvPr/>
        </p:nvSpPr>
        <p:spPr bwMode="auto">
          <a:xfrm>
            <a:off x="3735611" y="3615854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/>
              <a:t> </a:t>
            </a:r>
            <a:r>
              <a:rPr kumimoji="0" lang="sv-SE" altLang="ja-JP" sz="1200" b="1"/>
              <a:t>8</a:t>
            </a:r>
            <a:r>
              <a:rPr kumimoji="0" lang="en-US" altLang="ja-JP" sz="1200" b="1"/>
              <a:t>45</a:t>
            </a:r>
            <a:endParaRPr kumimoji="0" lang="en-US" altLang="ja-JP" sz="1200" b="1" baseline="-25000"/>
          </a:p>
        </p:txBody>
      </p:sp>
      <p:sp>
        <p:nvSpPr>
          <p:cNvPr id="45" name="Text Box 27"/>
          <p:cNvSpPr txBox="1">
            <a:spLocks noChangeArrowheads="1"/>
          </p:cNvSpPr>
          <p:nvPr/>
        </p:nvSpPr>
        <p:spPr bwMode="auto">
          <a:xfrm>
            <a:off x="6042249" y="3615854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/>
              <a:t> </a:t>
            </a:r>
            <a:r>
              <a:rPr kumimoji="0" lang="sv-SE" altLang="ja-JP" sz="1200" b="1"/>
              <a:t>8</a:t>
            </a:r>
            <a:r>
              <a:rPr kumimoji="0" lang="en-US" altLang="ja-JP" sz="1200" b="1"/>
              <a:t>6</a:t>
            </a:r>
            <a:r>
              <a:rPr kumimoji="0" lang="sv-SE" altLang="ja-JP" sz="1200" b="1"/>
              <a:t>0</a:t>
            </a:r>
            <a:endParaRPr kumimoji="0" lang="en-US" altLang="ja-JP" sz="1200" b="1" baseline="-25000"/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6904261" y="3615854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ja-JP" altLang="sv-SE" sz="1200" b="1" dirty="0"/>
              <a:t> </a:t>
            </a:r>
            <a:r>
              <a:rPr kumimoji="0" lang="sv-SE" altLang="ja-JP" sz="1200" b="1" dirty="0"/>
              <a:t>8</a:t>
            </a:r>
            <a:r>
              <a:rPr kumimoji="0" lang="en-US" altLang="ja-JP" sz="1200" b="1" dirty="0"/>
              <a:t>90</a:t>
            </a:r>
            <a:endParaRPr kumimoji="0" lang="en-US" altLang="ja-JP" sz="1200" b="1" baseline="-25000" dirty="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259485" y="4145061"/>
            <a:ext cx="19368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kumimoji="0" lang="en-US" altLang="ja-JP" sz="1400" b="1" dirty="0" smtClean="0">
                <a:solidFill>
                  <a:srgbClr val="0000CC"/>
                </a:solidFill>
              </a:rPr>
              <a:t>Japanese requirement applies in this range</a:t>
            </a:r>
            <a:endParaRPr kumimoji="0" lang="en-US" altLang="ja-JP" sz="1400" b="1" dirty="0">
              <a:solidFill>
                <a:srgbClr val="0000CC"/>
              </a:solidFill>
            </a:endParaRPr>
          </a:p>
        </p:txBody>
      </p:sp>
      <p:sp>
        <p:nvSpPr>
          <p:cNvPr id="51" name="四角形吹き出し 50"/>
          <p:cNvSpPr/>
          <p:nvPr/>
        </p:nvSpPr>
        <p:spPr>
          <a:xfrm>
            <a:off x="2836049" y="1309035"/>
            <a:ext cx="3423196" cy="895149"/>
          </a:xfrm>
          <a:prstGeom prst="wedgeRectCallout">
            <a:avLst>
              <a:gd name="adj1" fmla="val 7638"/>
              <a:gd name="adj2" fmla="val 88844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</a:rPr>
              <a:t>As indicated in previous slides, </a:t>
            </a:r>
            <a:br>
              <a:rPr kumimoji="1" lang="en-US" altLang="ja-JP" sz="1600" b="1" dirty="0" smtClean="0">
                <a:solidFill>
                  <a:schemeClr val="tx1"/>
                </a:solidFill>
              </a:rPr>
            </a:br>
            <a:r>
              <a:rPr kumimoji="1" lang="en-US" altLang="ja-JP" sz="1600" b="1" dirty="0" smtClean="0">
                <a:solidFill>
                  <a:srgbClr val="0000FF"/>
                </a:solidFill>
              </a:rPr>
              <a:t>B5 Cat.M2 UE can protect B18/B19 DL </a:t>
            </a:r>
            <a:br>
              <a:rPr kumimoji="1" lang="en-US" altLang="ja-JP" sz="1600" b="1" dirty="0" smtClean="0">
                <a:solidFill>
                  <a:srgbClr val="0000FF"/>
                </a:solidFill>
              </a:rPr>
            </a:br>
            <a:r>
              <a:rPr kumimoji="1" lang="en-US" altLang="ja-JP" sz="1600" b="1" dirty="0" smtClean="0">
                <a:solidFill>
                  <a:srgbClr val="0000FF"/>
                </a:solidFill>
              </a:rPr>
              <a:t>below -40dBm/MHz up to N</a:t>
            </a:r>
            <a:r>
              <a:rPr kumimoji="1" lang="en-US" altLang="ja-JP" sz="1600" b="1" baseline="-25000" dirty="0" smtClean="0">
                <a:solidFill>
                  <a:srgbClr val="0000FF"/>
                </a:solidFill>
              </a:rPr>
              <a:t>RB</a:t>
            </a:r>
            <a:r>
              <a:rPr kumimoji="1" lang="en-US" altLang="ja-JP" sz="1600" b="1" dirty="0" smtClean="0">
                <a:solidFill>
                  <a:srgbClr val="0000FF"/>
                </a:solidFill>
              </a:rPr>
              <a:t> = 44</a:t>
            </a:r>
            <a:endParaRPr kumimoji="1" lang="ja-JP" altLang="en-US" sz="1600" b="1" dirty="0">
              <a:solidFill>
                <a:srgbClr val="0000FF"/>
              </a:solidFill>
            </a:endParaRPr>
          </a:p>
        </p:txBody>
      </p:sp>
      <p:sp>
        <p:nvSpPr>
          <p:cNvPr id="61" name="フリーフォーム 60"/>
          <p:cNvSpPr/>
          <p:nvPr/>
        </p:nvSpPr>
        <p:spPr>
          <a:xfrm>
            <a:off x="4081463" y="2558939"/>
            <a:ext cx="1185862" cy="489061"/>
          </a:xfrm>
          <a:custGeom>
            <a:avLst/>
            <a:gdLst>
              <a:gd name="connsiteX0" fmla="*/ 0 w 1185862"/>
              <a:gd name="connsiteY0" fmla="*/ 291764 h 491789"/>
              <a:gd name="connsiteX1" fmla="*/ 45243 w 1185862"/>
              <a:gd name="connsiteY1" fmla="*/ 225089 h 491789"/>
              <a:gd name="connsiteX2" fmla="*/ 226218 w 1185862"/>
              <a:gd name="connsiteY2" fmla="*/ 120314 h 491789"/>
              <a:gd name="connsiteX3" fmla="*/ 352425 w 1185862"/>
              <a:gd name="connsiteY3" fmla="*/ 60783 h 491789"/>
              <a:gd name="connsiteX4" fmla="*/ 483393 w 1185862"/>
              <a:gd name="connsiteY4" fmla="*/ 17920 h 491789"/>
              <a:gd name="connsiteX5" fmla="*/ 661987 w 1185862"/>
              <a:gd name="connsiteY5" fmla="*/ 3633 h 491789"/>
              <a:gd name="connsiteX6" fmla="*/ 826293 w 1185862"/>
              <a:gd name="connsiteY6" fmla="*/ 82214 h 491789"/>
              <a:gd name="connsiteX7" fmla="*/ 1038225 w 1185862"/>
              <a:gd name="connsiteY7" fmla="*/ 246520 h 491789"/>
              <a:gd name="connsiteX8" fmla="*/ 1185862 w 1185862"/>
              <a:gd name="connsiteY8" fmla="*/ 491789 h 491789"/>
              <a:gd name="connsiteX0" fmla="*/ 0 w 1185862"/>
              <a:gd name="connsiteY0" fmla="*/ 291764 h 491789"/>
              <a:gd name="connsiteX1" fmla="*/ 54768 w 1185862"/>
              <a:gd name="connsiteY1" fmla="*/ 227470 h 491789"/>
              <a:gd name="connsiteX2" fmla="*/ 226218 w 1185862"/>
              <a:gd name="connsiteY2" fmla="*/ 120314 h 491789"/>
              <a:gd name="connsiteX3" fmla="*/ 352425 w 1185862"/>
              <a:gd name="connsiteY3" fmla="*/ 60783 h 491789"/>
              <a:gd name="connsiteX4" fmla="*/ 483393 w 1185862"/>
              <a:gd name="connsiteY4" fmla="*/ 17920 h 491789"/>
              <a:gd name="connsiteX5" fmla="*/ 661987 w 1185862"/>
              <a:gd name="connsiteY5" fmla="*/ 3633 h 491789"/>
              <a:gd name="connsiteX6" fmla="*/ 826293 w 1185862"/>
              <a:gd name="connsiteY6" fmla="*/ 82214 h 491789"/>
              <a:gd name="connsiteX7" fmla="*/ 1038225 w 1185862"/>
              <a:gd name="connsiteY7" fmla="*/ 246520 h 491789"/>
              <a:gd name="connsiteX8" fmla="*/ 1185862 w 1185862"/>
              <a:gd name="connsiteY8" fmla="*/ 491789 h 491789"/>
              <a:gd name="connsiteX0" fmla="*/ 0 w 1185862"/>
              <a:gd name="connsiteY0" fmla="*/ 291764 h 491789"/>
              <a:gd name="connsiteX1" fmla="*/ 54768 w 1185862"/>
              <a:gd name="connsiteY1" fmla="*/ 227470 h 491789"/>
              <a:gd name="connsiteX2" fmla="*/ 233362 w 1185862"/>
              <a:gd name="connsiteY2" fmla="*/ 120314 h 491789"/>
              <a:gd name="connsiteX3" fmla="*/ 352425 w 1185862"/>
              <a:gd name="connsiteY3" fmla="*/ 60783 h 491789"/>
              <a:gd name="connsiteX4" fmla="*/ 483393 w 1185862"/>
              <a:gd name="connsiteY4" fmla="*/ 17920 h 491789"/>
              <a:gd name="connsiteX5" fmla="*/ 661987 w 1185862"/>
              <a:gd name="connsiteY5" fmla="*/ 3633 h 491789"/>
              <a:gd name="connsiteX6" fmla="*/ 826293 w 1185862"/>
              <a:gd name="connsiteY6" fmla="*/ 82214 h 491789"/>
              <a:gd name="connsiteX7" fmla="*/ 1038225 w 1185862"/>
              <a:gd name="connsiteY7" fmla="*/ 246520 h 491789"/>
              <a:gd name="connsiteX8" fmla="*/ 1185862 w 1185862"/>
              <a:gd name="connsiteY8" fmla="*/ 491789 h 491789"/>
              <a:gd name="connsiteX0" fmla="*/ 0 w 1185862"/>
              <a:gd name="connsiteY0" fmla="*/ 291764 h 491789"/>
              <a:gd name="connsiteX1" fmla="*/ 61912 w 1185862"/>
              <a:gd name="connsiteY1" fmla="*/ 196513 h 491789"/>
              <a:gd name="connsiteX2" fmla="*/ 233362 w 1185862"/>
              <a:gd name="connsiteY2" fmla="*/ 120314 h 491789"/>
              <a:gd name="connsiteX3" fmla="*/ 352425 w 1185862"/>
              <a:gd name="connsiteY3" fmla="*/ 60783 h 491789"/>
              <a:gd name="connsiteX4" fmla="*/ 483393 w 1185862"/>
              <a:gd name="connsiteY4" fmla="*/ 17920 h 491789"/>
              <a:gd name="connsiteX5" fmla="*/ 661987 w 1185862"/>
              <a:gd name="connsiteY5" fmla="*/ 3633 h 491789"/>
              <a:gd name="connsiteX6" fmla="*/ 826293 w 1185862"/>
              <a:gd name="connsiteY6" fmla="*/ 82214 h 491789"/>
              <a:gd name="connsiteX7" fmla="*/ 1038225 w 1185862"/>
              <a:gd name="connsiteY7" fmla="*/ 246520 h 491789"/>
              <a:gd name="connsiteX8" fmla="*/ 1185862 w 1185862"/>
              <a:gd name="connsiteY8" fmla="*/ 491789 h 491789"/>
              <a:gd name="connsiteX0" fmla="*/ 0 w 1185862"/>
              <a:gd name="connsiteY0" fmla="*/ 291764 h 491789"/>
              <a:gd name="connsiteX1" fmla="*/ 61912 w 1185862"/>
              <a:gd name="connsiteY1" fmla="*/ 196513 h 491789"/>
              <a:gd name="connsiteX2" fmla="*/ 233362 w 1185862"/>
              <a:gd name="connsiteY2" fmla="*/ 120314 h 491789"/>
              <a:gd name="connsiteX3" fmla="*/ 352425 w 1185862"/>
              <a:gd name="connsiteY3" fmla="*/ 60783 h 491789"/>
              <a:gd name="connsiteX4" fmla="*/ 483393 w 1185862"/>
              <a:gd name="connsiteY4" fmla="*/ 17920 h 491789"/>
              <a:gd name="connsiteX5" fmla="*/ 661987 w 1185862"/>
              <a:gd name="connsiteY5" fmla="*/ 3633 h 491789"/>
              <a:gd name="connsiteX6" fmla="*/ 826293 w 1185862"/>
              <a:gd name="connsiteY6" fmla="*/ 82214 h 491789"/>
              <a:gd name="connsiteX7" fmla="*/ 1038225 w 1185862"/>
              <a:gd name="connsiteY7" fmla="*/ 246520 h 491789"/>
              <a:gd name="connsiteX8" fmla="*/ 1185862 w 1185862"/>
              <a:gd name="connsiteY8" fmla="*/ 491789 h 491789"/>
              <a:gd name="connsiteX0" fmla="*/ 0 w 1185862"/>
              <a:gd name="connsiteY0" fmla="*/ 291764 h 491789"/>
              <a:gd name="connsiteX1" fmla="*/ 61912 w 1185862"/>
              <a:gd name="connsiteY1" fmla="*/ 196513 h 491789"/>
              <a:gd name="connsiteX2" fmla="*/ 228600 w 1185862"/>
              <a:gd name="connsiteY2" fmla="*/ 96502 h 491789"/>
              <a:gd name="connsiteX3" fmla="*/ 352425 w 1185862"/>
              <a:gd name="connsiteY3" fmla="*/ 60783 h 491789"/>
              <a:gd name="connsiteX4" fmla="*/ 483393 w 1185862"/>
              <a:gd name="connsiteY4" fmla="*/ 17920 h 491789"/>
              <a:gd name="connsiteX5" fmla="*/ 661987 w 1185862"/>
              <a:gd name="connsiteY5" fmla="*/ 3633 h 491789"/>
              <a:gd name="connsiteX6" fmla="*/ 826293 w 1185862"/>
              <a:gd name="connsiteY6" fmla="*/ 82214 h 491789"/>
              <a:gd name="connsiteX7" fmla="*/ 1038225 w 1185862"/>
              <a:gd name="connsiteY7" fmla="*/ 246520 h 491789"/>
              <a:gd name="connsiteX8" fmla="*/ 1185862 w 1185862"/>
              <a:gd name="connsiteY8" fmla="*/ 491789 h 491789"/>
              <a:gd name="connsiteX0" fmla="*/ 0 w 1185862"/>
              <a:gd name="connsiteY0" fmla="*/ 291342 h 491367"/>
              <a:gd name="connsiteX1" fmla="*/ 61912 w 1185862"/>
              <a:gd name="connsiteY1" fmla="*/ 196091 h 491367"/>
              <a:gd name="connsiteX2" fmla="*/ 228600 w 1185862"/>
              <a:gd name="connsiteY2" fmla="*/ 96080 h 491367"/>
              <a:gd name="connsiteX3" fmla="*/ 354806 w 1185862"/>
              <a:gd name="connsiteY3" fmla="*/ 38930 h 491367"/>
              <a:gd name="connsiteX4" fmla="*/ 483393 w 1185862"/>
              <a:gd name="connsiteY4" fmla="*/ 17498 h 491367"/>
              <a:gd name="connsiteX5" fmla="*/ 661987 w 1185862"/>
              <a:gd name="connsiteY5" fmla="*/ 3211 h 491367"/>
              <a:gd name="connsiteX6" fmla="*/ 826293 w 1185862"/>
              <a:gd name="connsiteY6" fmla="*/ 81792 h 491367"/>
              <a:gd name="connsiteX7" fmla="*/ 1038225 w 1185862"/>
              <a:gd name="connsiteY7" fmla="*/ 246098 h 491367"/>
              <a:gd name="connsiteX8" fmla="*/ 1185862 w 1185862"/>
              <a:gd name="connsiteY8" fmla="*/ 491367 h 491367"/>
              <a:gd name="connsiteX0" fmla="*/ 0 w 1185862"/>
              <a:gd name="connsiteY0" fmla="*/ 291342 h 491367"/>
              <a:gd name="connsiteX1" fmla="*/ 61912 w 1185862"/>
              <a:gd name="connsiteY1" fmla="*/ 196091 h 491367"/>
              <a:gd name="connsiteX2" fmla="*/ 228600 w 1185862"/>
              <a:gd name="connsiteY2" fmla="*/ 96080 h 491367"/>
              <a:gd name="connsiteX3" fmla="*/ 354806 w 1185862"/>
              <a:gd name="connsiteY3" fmla="*/ 38930 h 491367"/>
              <a:gd name="connsiteX4" fmla="*/ 483393 w 1185862"/>
              <a:gd name="connsiteY4" fmla="*/ 17498 h 491367"/>
              <a:gd name="connsiteX5" fmla="*/ 661987 w 1185862"/>
              <a:gd name="connsiteY5" fmla="*/ 3211 h 491367"/>
              <a:gd name="connsiteX6" fmla="*/ 826293 w 1185862"/>
              <a:gd name="connsiteY6" fmla="*/ 81792 h 491367"/>
              <a:gd name="connsiteX7" fmla="*/ 1038225 w 1185862"/>
              <a:gd name="connsiteY7" fmla="*/ 246098 h 491367"/>
              <a:gd name="connsiteX8" fmla="*/ 1185862 w 1185862"/>
              <a:gd name="connsiteY8" fmla="*/ 491367 h 491367"/>
              <a:gd name="connsiteX0" fmla="*/ 0 w 1185862"/>
              <a:gd name="connsiteY0" fmla="*/ 291342 h 491367"/>
              <a:gd name="connsiteX1" fmla="*/ 61912 w 1185862"/>
              <a:gd name="connsiteY1" fmla="*/ 196091 h 491367"/>
              <a:gd name="connsiteX2" fmla="*/ 202406 w 1185862"/>
              <a:gd name="connsiteY2" fmla="*/ 96080 h 491367"/>
              <a:gd name="connsiteX3" fmla="*/ 354806 w 1185862"/>
              <a:gd name="connsiteY3" fmla="*/ 38930 h 491367"/>
              <a:gd name="connsiteX4" fmla="*/ 483393 w 1185862"/>
              <a:gd name="connsiteY4" fmla="*/ 17498 h 491367"/>
              <a:gd name="connsiteX5" fmla="*/ 661987 w 1185862"/>
              <a:gd name="connsiteY5" fmla="*/ 3211 h 491367"/>
              <a:gd name="connsiteX6" fmla="*/ 826293 w 1185862"/>
              <a:gd name="connsiteY6" fmla="*/ 81792 h 491367"/>
              <a:gd name="connsiteX7" fmla="*/ 1038225 w 1185862"/>
              <a:gd name="connsiteY7" fmla="*/ 246098 h 491367"/>
              <a:gd name="connsiteX8" fmla="*/ 1185862 w 1185862"/>
              <a:gd name="connsiteY8" fmla="*/ 491367 h 491367"/>
              <a:gd name="connsiteX0" fmla="*/ 0 w 1185862"/>
              <a:gd name="connsiteY0" fmla="*/ 292965 h 492990"/>
              <a:gd name="connsiteX1" fmla="*/ 61912 w 1185862"/>
              <a:gd name="connsiteY1" fmla="*/ 197714 h 492990"/>
              <a:gd name="connsiteX2" fmla="*/ 202406 w 1185862"/>
              <a:gd name="connsiteY2" fmla="*/ 97703 h 492990"/>
              <a:gd name="connsiteX3" fmla="*/ 354806 w 1185862"/>
              <a:gd name="connsiteY3" fmla="*/ 40553 h 492990"/>
              <a:gd name="connsiteX4" fmla="*/ 490537 w 1185862"/>
              <a:gd name="connsiteY4" fmla="*/ 11977 h 492990"/>
              <a:gd name="connsiteX5" fmla="*/ 661987 w 1185862"/>
              <a:gd name="connsiteY5" fmla="*/ 4834 h 492990"/>
              <a:gd name="connsiteX6" fmla="*/ 826293 w 1185862"/>
              <a:gd name="connsiteY6" fmla="*/ 83415 h 492990"/>
              <a:gd name="connsiteX7" fmla="*/ 1038225 w 1185862"/>
              <a:gd name="connsiteY7" fmla="*/ 247721 h 492990"/>
              <a:gd name="connsiteX8" fmla="*/ 1185862 w 1185862"/>
              <a:gd name="connsiteY8" fmla="*/ 492990 h 492990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26293 w 1185862"/>
              <a:gd name="connsiteY7" fmla="*/ 79486 h 489061"/>
              <a:gd name="connsiteX8" fmla="*/ 1038225 w 1185862"/>
              <a:gd name="connsiteY8" fmla="*/ 243792 h 489061"/>
              <a:gd name="connsiteX9" fmla="*/ 1185862 w 1185862"/>
              <a:gd name="connsiteY9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26293 w 1185862"/>
              <a:gd name="connsiteY7" fmla="*/ 79486 h 489061"/>
              <a:gd name="connsiteX8" fmla="*/ 971550 w 1185862"/>
              <a:gd name="connsiteY8" fmla="*/ 217598 h 489061"/>
              <a:gd name="connsiteX9" fmla="*/ 1185862 w 1185862"/>
              <a:gd name="connsiteY9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26293 w 1185862"/>
              <a:gd name="connsiteY7" fmla="*/ 79486 h 489061"/>
              <a:gd name="connsiteX8" fmla="*/ 971550 w 1185862"/>
              <a:gd name="connsiteY8" fmla="*/ 217598 h 489061"/>
              <a:gd name="connsiteX9" fmla="*/ 1185862 w 1185862"/>
              <a:gd name="connsiteY9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26293 w 1185862"/>
              <a:gd name="connsiteY7" fmla="*/ 79486 h 489061"/>
              <a:gd name="connsiteX8" fmla="*/ 971550 w 1185862"/>
              <a:gd name="connsiteY8" fmla="*/ 217598 h 489061"/>
              <a:gd name="connsiteX9" fmla="*/ 1088231 w 1185862"/>
              <a:gd name="connsiteY9" fmla="*/ 350949 h 489061"/>
              <a:gd name="connsiteX10" fmla="*/ 1185862 w 1185862"/>
              <a:gd name="connsiteY10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26293 w 1185862"/>
              <a:gd name="connsiteY7" fmla="*/ 79486 h 489061"/>
              <a:gd name="connsiteX8" fmla="*/ 926306 w 1185862"/>
              <a:gd name="connsiteY8" fmla="*/ 169974 h 489061"/>
              <a:gd name="connsiteX9" fmla="*/ 971550 w 1185862"/>
              <a:gd name="connsiteY9" fmla="*/ 217598 h 489061"/>
              <a:gd name="connsiteX10" fmla="*/ 1088231 w 1185862"/>
              <a:gd name="connsiteY10" fmla="*/ 350949 h 489061"/>
              <a:gd name="connsiteX11" fmla="*/ 1185862 w 1185862"/>
              <a:gd name="connsiteY11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62012 w 1185862"/>
              <a:gd name="connsiteY7" fmla="*/ 86630 h 489061"/>
              <a:gd name="connsiteX8" fmla="*/ 926306 w 1185862"/>
              <a:gd name="connsiteY8" fmla="*/ 169974 h 489061"/>
              <a:gd name="connsiteX9" fmla="*/ 971550 w 1185862"/>
              <a:gd name="connsiteY9" fmla="*/ 217598 h 489061"/>
              <a:gd name="connsiteX10" fmla="*/ 1088231 w 1185862"/>
              <a:gd name="connsiteY10" fmla="*/ 350949 h 489061"/>
              <a:gd name="connsiteX11" fmla="*/ 1185862 w 1185862"/>
              <a:gd name="connsiteY11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62012 w 1185862"/>
              <a:gd name="connsiteY7" fmla="*/ 86630 h 489061"/>
              <a:gd name="connsiteX8" fmla="*/ 959644 w 1185862"/>
              <a:gd name="connsiteY8" fmla="*/ 172355 h 489061"/>
              <a:gd name="connsiteX9" fmla="*/ 971550 w 1185862"/>
              <a:gd name="connsiteY9" fmla="*/ 217598 h 489061"/>
              <a:gd name="connsiteX10" fmla="*/ 1088231 w 1185862"/>
              <a:gd name="connsiteY10" fmla="*/ 350949 h 489061"/>
              <a:gd name="connsiteX11" fmla="*/ 1185862 w 1185862"/>
              <a:gd name="connsiteY11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62012 w 1185862"/>
              <a:gd name="connsiteY7" fmla="*/ 86630 h 489061"/>
              <a:gd name="connsiteX8" fmla="*/ 959644 w 1185862"/>
              <a:gd name="connsiteY8" fmla="*/ 172355 h 489061"/>
              <a:gd name="connsiteX9" fmla="*/ 1016794 w 1185862"/>
              <a:gd name="connsiteY9" fmla="*/ 241410 h 489061"/>
              <a:gd name="connsiteX10" fmla="*/ 1088231 w 1185862"/>
              <a:gd name="connsiteY10" fmla="*/ 350949 h 489061"/>
              <a:gd name="connsiteX11" fmla="*/ 1185862 w 1185862"/>
              <a:gd name="connsiteY11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62012 w 1185862"/>
              <a:gd name="connsiteY7" fmla="*/ 86630 h 489061"/>
              <a:gd name="connsiteX8" fmla="*/ 959644 w 1185862"/>
              <a:gd name="connsiteY8" fmla="*/ 172355 h 489061"/>
              <a:gd name="connsiteX9" fmla="*/ 1016794 w 1185862"/>
              <a:gd name="connsiteY9" fmla="*/ 241410 h 489061"/>
              <a:gd name="connsiteX10" fmla="*/ 1088231 w 1185862"/>
              <a:gd name="connsiteY10" fmla="*/ 350949 h 489061"/>
              <a:gd name="connsiteX11" fmla="*/ 1185862 w 1185862"/>
              <a:gd name="connsiteY11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62012 w 1185862"/>
              <a:gd name="connsiteY7" fmla="*/ 86630 h 489061"/>
              <a:gd name="connsiteX8" fmla="*/ 959644 w 1185862"/>
              <a:gd name="connsiteY8" fmla="*/ 172355 h 489061"/>
              <a:gd name="connsiteX9" fmla="*/ 1016794 w 1185862"/>
              <a:gd name="connsiteY9" fmla="*/ 241410 h 489061"/>
              <a:gd name="connsiteX10" fmla="*/ 1088231 w 1185862"/>
              <a:gd name="connsiteY10" fmla="*/ 350949 h 489061"/>
              <a:gd name="connsiteX11" fmla="*/ 1185862 w 1185862"/>
              <a:gd name="connsiteY11" fmla="*/ 489061 h 489061"/>
              <a:gd name="connsiteX0" fmla="*/ 0 w 1185862"/>
              <a:gd name="connsiteY0" fmla="*/ 289036 h 489061"/>
              <a:gd name="connsiteX1" fmla="*/ 61912 w 1185862"/>
              <a:gd name="connsiteY1" fmla="*/ 193785 h 489061"/>
              <a:gd name="connsiteX2" fmla="*/ 202406 w 1185862"/>
              <a:gd name="connsiteY2" fmla="*/ 93774 h 489061"/>
              <a:gd name="connsiteX3" fmla="*/ 354806 w 1185862"/>
              <a:gd name="connsiteY3" fmla="*/ 36624 h 489061"/>
              <a:gd name="connsiteX4" fmla="*/ 490537 w 1185862"/>
              <a:gd name="connsiteY4" fmla="*/ 8048 h 489061"/>
              <a:gd name="connsiteX5" fmla="*/ 661987 w 1185862"/>
              <a:gd name="connsiteY5" fmla="*/ 905 h 489061"/>
              <a:gd name="connsiteX6" fmla="*/ 752475 w 1185862"/>
              <a:gd name="connsiteY6" fmla="*/ 24717 h 489061"/>
              <a:gd name="connsiteX7" fmla="*/ 862012 w 1185862"/>
              <a:gd name="connsiteY7" fmla="*/ 86630 h 489061"/>
              <a:gd name="connsiteX8" fmla="*/ 959644 w 1185862"/>
              <a:gd name="connsiteY8" fmla="*/ 172355 h 489061"/>
              <a:gd name="connsiteX9" fmla="*/ 1016794 w 1185862"/>
              <a:gd name="connsiteY9" fmla="*/ 241410 h 489061"/>
              <a:gd name="connsiteX10" fmla="*/ 1104899 w 1185862"/>
              <a:gd name="connsiteY10" fmla="*/ 362855 h 489061"/>
              <a:gd name="connsiteX11" fmla="*/ 1185862 w 1185862"/>
              <a:gd name="connsiteY11" fmla="*/ 489061 h 48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5862" h="489061">
                <a:moveTo>
                  <a:pt x="0" y="289036"/>
                </a:moveTo>
                <a:cubicBezTo>
                  <a:pt x="3770" y="269986"/>
                  <a:pt x="28178" y="226329"/>
                  <a:pt x="61912" y="193785"/>
                </a:cubicBezTo>
                <a:cubicBezTo>
                  <a:pt x="95646" y="161241"/>
                  <a:pt x="153590" y="119968"/>
                  <a:pt x="202406" y="93774"/>
                </a:cubicBezTo>
                <a:cubicBezTo>
                  <a:pt x="251222" y="67581"/>
                  <a:pt x="306784" y="50912"/>
                  <a:pt x="354806" y="36624"/>
                </a:cubicBezTo>
                <a:cubicBezTo>
                  <a:pt x="402828" y="22336"/>
                  <a:pt x="439340" y="14001"/>
                  <a:pt x="490537" y="8048"/>
                </a:cubicBezTo>
                <a:cubicBezTo>
                  <a:pt x="541734" y="2095"/>
                  <a:pt x="618331" y="-1873"/>
                  <a:pt x="661987" y="905"/>
                </a:cubicBezTo>
                <a:cubicBezTo>
                  <a:pt x="705643" y="3683"/>
                  <a:pt x="725091" y="11620"/>
                  <a:pt x="752475" y="24717"/>
                </a:cubicBezTo>
                <a:cubicBezTo>
                  <a:pt x="779859" y="37814"/>
                  <a:pt x="827484" y="62024"/>
                  <a:pt x="862012" y="86630"/>
                </a:cubicBezTo>
                <a:cubicBezTo>
                  <a:pt x="896540" y="111236"/>
                  <a:pt x="935435" y="149336"/>
                  <a:pt x="959644" y="172355"/>
                </a:cubicBezTo>
                <a:cubicBezTo>
                  <a:pt x="983853" y="195374"/>
                  <a:pt x="992585" y="209660"/>
                  <a:pt x="1016794" y="241410"/>
                </a:cubicBezTo>
                <a:cubicBezTo>
                  <a:pt x="1041003" y="273160"/>
                  <a:pt x="1083467" y="317611"/>
                  <a:pt x="1104899" y="362855"/>
                </a:cubicBezTo>
                <a:cubicBezTo>
                  <a:pt x="1140618" y="408099"/>
                  <a:pt x="1169590" y="466042"/>
                  <a:pt x="1185862" y="489061"/>
                </a:cubicBezTo>
              </a:path>
            </a:pathLst>
          </a:custGeom>
          <a:noFill/>
          <a:ln w="3175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正方形/長方形 61"/>
          <p:cNvSpPr/>
          <p:nvPr/>
        </p:nvSpPr>
        <p:spPr>
          <a:xfrm>
            <a:off x="2579223" y="4149381"/>
            <a:ext cx="1617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 hangingPunct="0">
              <a:spcAft>
                <a:spcPts val="0"/>
              </a:spcAft>
            </a:pPr>
            <a:r>
              <a:rPr lang="en-US" altLang="ja-JP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Aggressor range</a:t>
            </a:r>
            <a:r>
              <a:rPr lang="en-US" altLang="ja-JP" sz="1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en-US" altLang="ja-JP" sz="1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r>
              <a:rPr lang="en-US" altLang="ja-JP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of B5 UL</a:t>
            </a:r>
          </a:p>
        </p:txBody>
      </p:sp>
    </p:spTree>
    <p:extLst>
      <p:ext uri="{BB962C8B-B14F-4D97-AF65-F5344CB8AC3E}">
        <p14:creationId xmlns:p14="http://schemas.microsoft.com/office/powerpoint/2010/main" val="364517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rm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Proposal: For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Band 5 UE (cat.M2), requirements for Band 5 operation in Japan should also apply.</a:t>
            </a:r>
          </a:p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How to introduce this proposal is shown below as an example. 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57641"/>
              </p:ext>
            </p:extLst>
          </p:nvPr>
        </p:nvGraphicFramePr>
        <p:xfrm>
          <a:off x="766290" y="2669451"/>
          <a:ext cx="7351412" cy="2148840"/>
        </p:xfrm>
        <a:graphic>
          <a:graphicData uri="http://schemas.openxmlformats.org/drawingml/2006/table">
            <a:tbl>
              <a:tblPr firstRow="1" firstCol="1" bandRow="1"/>
              <a:tblGrid>
                <a:gridCol w="1080120"/>
                <a:gridCol w="2417658"/>
                <a:gridCol w="856297"/>
                <a:gridCol w="262572"/>
                <a:gridCol w="859473"/>
                <a:gridCol w="536352"/>
                <a:gridCol w="665225"/>
                <a:gridCol w="673715"/>
              </a:tblGrid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E-UTRA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Protected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Frequency Range</a:t>
                      </a:r>
                      <a:r>
                        <a:rPr lang="ja-JP" altLang="en-US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(MHz)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Level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MBW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NOTE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</a:tr>
              <a:tr h="142875">
                <a:tc rowSpan="6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ＭＳ Ｐゴシック"/>
                        </a:rPr>
                        <a:t>5</a:t>
                      </a:r>
                      <a:endParaRPr lang="ja-JP" sz="14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1, 2, 3, 4, 5, 7, 8, 10, 12, 13, 14, 17, 23, 24, 25, 28, 29, 30, 31, 34, 38, 40, 42, 43, 45, 65, 66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0"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26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859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869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-27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0"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41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2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0" lang="en-US" altLang="ja-JP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Band 18, 19</a:t>
                      </a:r>
                      <a:endParaRPr lang="ja-JP" sz="2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-40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38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Frequency range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1884.5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1915.7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-41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0.3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8, 38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Frequency range</a:t>
                      </a:r>
                      <a:endParaRPr lang="ja-JP" altLang="ja-JP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38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gridSpan="8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altLang="ja-JP" sz="11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NOTE38: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  Applicable only </a:t>
                      </a:r>
                      <a:r>
                        <a:rPr lang="en-GB" altLang="ja-JP" sz="1800" b="1" kern="120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when the assigned E-UTRA carrier is confined within 824 MHz and 845 MHz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 for UE category M1, NB1</a:t>
                      </a:r>
                      <a:r>
                        <a:rPr lang="en-US" altLang="ja-JP" sz="1800" b="1" baseline="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ＭＳ Ｐゴシック"/>
                        </a:rPr>
                        <a:t>, M2</a:t>
                      </a:r>
                      <a:r>
                        <a:rPr lang="en-US" altLang="ja-JP" sz="1100" b="0" baseline="0" dirty="0" smtClean="0">
                          <a:solidFill>
                            <a:srgbClr val="0000CC"/>
                          </a:solidFill>
                          <a:effectLst/>
                          <a:latin typeface="+mn-lt"/>
                          <a:ea typeface="ＭＳ Ｐゴシック"/>
                        </a:rPr>
                        <a:t> 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and NB2.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直線コネクタ 6"/>
          <p:cNvCxnSpPr/>
          <p:nvPr/>
        </p:nvCxnSpPr>
        <p:spPr>
          <a:xfrm>
            <a:off x="413886" y="4263988"/>
            <a:ext cx="0" cy="5389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50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5129</TotalTime>
  <Words>627</Words>
  <Application>Microsoft Office PowerPoint</Application>
  <PresentationFormat>画面に合わせる (16:9)</PresentationFormat>
  <Paragraphs>192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Theme</vt:lpstr>
      <vt:lpstr>PowerPoint プレゼンテーション</vt:lpstr>
      <vt:lpstr>Proposal</vt:lpstr>
      <vt:lpstr>How to introduce our proposal</vt:lpstr>
      <vt:lpstr>Technical Justification (1/2)</vt:lpstr>
      <vt:lpstr>Technical Justification (2/2)</vt:lpstr>
      <vt:lpstr>Summary</vt:lpstr>
      <vt:lpstr>Conclusion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56</cp:revision>
  <cp:lastPrinted>2015-11-02T18:42:05Z</cp:lastPrinted>
  <dcterms:created xsi:type="dcterms:W3CDTF">2015-10-30T15:37:37Z</dcterms:created>
  <dcterms:modified xsi:type="dcterms:W3CDTF">2017-03-24T10:23:02Z</dcterms:modified>
</cp:coreProperties>
</file>