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0" r:id="rId2"/>
    <p:sldId id="271" r:id="rId3"/>
    <p:sldId id="276" r:id="rId4"/>
    <p:sldId id="272" r:id="rId5"/>
    <p:sldId id="277" r:id="rId6"/>
    <p:sldId id="278" r:id="rId7"/>
    <p:sldId id="273" r:id="rId8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99"/>
    <a:srgbClr val="FF3399"/>
    <a:srgbClr val="FFCCFF"/>
    <a:srgbClr val="FF66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7" autoAdjust="0"/>
    <p:restoredTop sz="83039" autoAdjust="0"/>
  </p:normalViewPr>
  <p:slideViewPr>
    <p:cSldViewPr>
      <p:cViewPr varScale="1">
        <p:scale>
          <a:sx n="74" d="100"/>
          <a:sy n="74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4E48EC6-06F6-490C-94F0-764F18D371F4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C181864-6C13-4A52-9CFC-2C0E194A36B2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91048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F8A770-065A-4457-A346-DEE449B8697B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7D4B27-34D1-43D6-B0F8-A57AC7506B46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6F082B-0982-41F8-96BE-A127833EE1C8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7E4B51-8B0A-4669-B74B-15B9EBBCFEB0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7D7162-A2B9-4FA4-A307-C85406ACDCB2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7A41B-96F6-43B8-91A7-E1FE7CA77980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643ACA-D2B5-49A0-9392-71C91E431334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65FEE-AF96-44D4-9136-A18D95B256EE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CAB929-B46F-4126-A052-D810D8EE60B0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843277-4340-4D7E-86AA-8A3B12899D6A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52677A-1175-4547-A354-1CCA9103B6F8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38BD42-5D1C-46F4-B214-013BAED8844C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092B4F-146F-44FA-9E15-43D8D8D29F6B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1490F-A173-4E74-B77F-E5A8A113F8D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F52E73-D049-4034-96F5-65150F984F28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C8C222-DA34-4F31-A1FC-2210D2129D28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989C19-5D1C-4B7E-BAC0-01A99FD4A109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1EE71-B5F5-4E6F-870A-55656111D52D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D77D81-FC9B-47A0-AE53-91AACA722C59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AE47F-D9B8-4433-AFF9-B4F3DE3E7956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B4E068-B61B-466A-B0F7-B799FAE71959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8BE6F8-0CE7-4EF0-9FEB-8408BED60F4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CBB0C470-E151-40DE-BD09-0FC4F9E20999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1290689D-6F17-4850-A84F-C168ADF291B9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b="1" dirty="0" smtClean="0"/>
              <a:t>WF: UE ON/OFF mask for sTTI</a:t>
            </a:r>
            <a:endParaRPr lang="ja-JP" altLang="en-US" sz="4000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723900" y="4292600"/>
            <a:ext cx="7735888" cy="1346200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Qualcomm, Ericsson</a:t>
            </a:r>
            <a:r>
              <a:rPr lang="en-US" altLang="ja-JP" smtClean="0">
                <a:solidFill>
                  <a:schemeClr val="tx1"/>
                </a:solidFill>
              </a:rPr>
              <a:t>, </a:t>
            </a:r>
            <a:r>
              <a:rPr lang="en-US" altLang="ja-JP" smtClean="0">
                <a:solidFill>
                  <a:schemeClr val="tx1"/>
                </a:solidFill>
              </a:rPr>
              <a:t>ZTE, </a:t>
            </a:r>
            <a:r>
              <a:rPr lang="en-US" altLang="ja-JP" dirty="0" smtClean="0">
                <a:solidFill>
                  <a:schemeClr val="tx1"/>
                </a:solidFill>
              </a:rPr>
              <a:t>Nokia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76256" y="87313"/>
            <a:ext cx="184537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/>
              <a:t>R4-17002405</a:t>
            </a: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76213" y="149225"/>
            <a:ext cx="502567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ja-JP" sz="2400" b="1" dirty="0">
                <a:cs typeface="Arial" pitchFamily="34" charset="0"/>
              </a:rPr>
              <a:t>3GPP TSG-RAN WG4 Meeting </a:t>
            </a:r>
            <a:r>
              <a:rPr lang="en-GB" altLang="ja-JP" sz="2400" b="1" dirty="0" smtClean="0">
                <a:cs typeface="Arial" pitchFamily="34" charset="0"/>
              </a:rPr>
              <a:t>#82</a:t>
            </a:r>
            <a:endParaRPr lang="en-GB" altLang="ja-JP" sz="2400" b="1" dirty="0">
              <a:cs typeface="Arial" pitchFamily="34" charset="0"/>
            </a:endParaRPr>
          </a:p>
          <a:p>
            <a:r>
              <a:rPr lang="en-US" altLang="ja-JP" sz="2400" b="1" dirty="0" smtClean="0">
                <a:cs typeface="Arial" pitchFamily="34" charset="0"/>
              </a:rPr>
              <a:t>Athens</a:t>
            </a:r>
            <a:r>
              <a:rPr lang="en-GB" altLang="ja-JP" sz="2400" b="1" dirty="0" smtClean="0">
                <a:cs typeface="Arial" pitchFamily="34" charset="0"/>
              </a:rPr>
              <a:t>, Greece, 13-17 February, 2017</a:t>
            </a:r>
            <a:r>
              <a:rPr lang="en-US" altLang="ja-JP" sz="2400" b="1" dirty="0" smtClean="0">
                <a:cs typeface="Arial" pitchFamily="34" charset="0"/>
              </a:rPr>
              <a:t> </a:t>
            </a:r>
            <a:endParaRPr lang="ja-JP" altLang="ja-JP" sz="2400" dirty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92088"/>
          </a:xfrm>
        </p:spPr>
        <p:txBody>
          <a:bodyPr/>
          <a:lstStyle/>
          <a:p>
            <a:r>
              <a:rPr lang="en-US" altLang="ja-JP" dirty="0" smtClean="0"/>
              <a:t>Background 1</a:t>
            </a:r>
            <a:endParaRPr lang="ja-JP" altLang="en-US" dirty="0" smtClean="0"/>
          </a:p>
        </p:txBody>
      </p:sp>
      <p:sp>
        <p:nvSpPr>
          <p:cNvPr id="3075" name="スライド番号プレースホルダー 5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4EF9FEE-A977-4179-AADB-310A5AEACFFA}" type="slidenum">
              <a:rPr lang="ja-JP" altLang="en-US">
                <a:cs typeface="Arial" pitchFamily="34" charset="0"/>
              </a:rPr>
              <a:pPr/>
              <a:t>2</a:t>
            </a:fld>
            <a:endParaRPr lang="ja-JP" altLang="en-US">
              <a:cs typeface="Arial" pitchFamily="34" charset="0"/>
            </a:endParaRPr>
          </a:p>
        </p:txBody>
      </p:sp>
      <p:sp>
        <p:nvSpPr>
          <p:cNvPr id="307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532812" cy="5760640"/>
          </a:xfrm>
        </p:spPr>
        <p:txBody>
          <a:bodyPr/>
          <a:lstStyle/>
          <a:p>
            <a:r>
              <a:rPr lang="en-US" altLang="ja-JP" sz="2400" dirty="0" smtClean="0"/>
              <a:t>Mask for single sTTI</a:t>
            </a:r>
          </a:p>
          <a:p>
            <a:pPr lvl="1"/>
            <a:r>
              <a:rPr lang="en-US" altLang="ja-JP" sz="2000" dirty="0" smtClean="0"/>
              <a:t>ON to OFF mask is outside the sTTI duration</a:t>
            </a:r>
          </a:p>
          <a:p>
            <a:pPr lvl="1"/>
            <a:r>
              <a:rPr lang="en-US" altLang="ja-JP" sz="2000" dirty="0" smtClean="0"/>
              <a:t>OFF to ON mask is outside the sTTI duration</a:t>
            </a:r>
          </a:p>
          <a:p>
            <a:pPr lvl="2"/>
            <a:endParaRPr lang="en-US" altLang="ja-JP" sz="1600" dirty="0" smtClean="0"/>
          </a:p>
        </p:txBody>
      </p:sp>
      <p:grpSp>
        <p:nvGrpSpPr>
          <p:cNvPr id="59" name="Group 58"/>
          <p:cNvGrpSpPr/>
          <p:nvPr/>
        </p:nvGrpSpPr>
        <p:grpSpPr>
          <a:xfrm>
            <a:off x="971600" y="3140968"/>
            <a:ext cx="3139248" cy="2293921"/>
            <a:chOff x="1239569" y="2897746"/>
            <a:chExt cx="3139248" cy="2293921"/>
          </a:xfrm>
        </p:grpSpPr>
        <p:grpSp>
          <p:nvGrpSpPr>
            <p:cNvPr id="60" name="Group 59"/>
            <p:cNvGrpSpPr/>
            <p:nvPr/>
          </p:nvGrpSpPr>
          <p:grpSpPr>
            <a:xfrm>
              <a:off x="1305247" y="2897746"/>
              <a:ext cx="3073570" cy="1880315"/>
              <a:chOff x="885371" y="1640795"/>
              <a:chExt cx="3073570" cy="1880315"/>
            </a:xfrm>
          </p:grpSpPr>
          <p:grpSp>
            <p:nvGrpSpPr>
              <p:cNvPr id="69" name="Group 68"/>
              <p:cNvGrpSpPr/>
              <p:nvPr/>
            </p:nvGrpSpPr>
            <p:grpSpPr>
              <a:xfrm>
                <a:off x="885371" y="1640795"/>
                <a:ext cx="3073570" cy="1880315"/>
                <a:chOff x="885371" y="4558166"/>
                <a:chExt cx="3073570" cy="1880315"/>
              </a:xfrm>
            </p:grpSpPr>
            <p:cxnSp>
              <p:nvCxnSpPr>
                <p:cNvPr id="73" name="Straight Connector 72"/>
                <p:cNvCxnSpPr/>
                <p:nvPr/>
              </p:nvCxnSpPr>
              <p:spPr>
                <a:xfrm>
                  <a:off x="885371" y="5631543"/>
                  <a:ext cx="307357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74" name="Straight Connector 73"/>
                <p:cNvCxnSpPr/>
                <p:nvPr/>
              </p:nvCxnSpPr>
              <p:spPr>
                <a:xfrm flipV="1">
                  <a:off x="1001483" y="5268686"/>
                  <a:ext cx="411104" cy="362857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75" name="Straight Connector 74"/>
                <p:cNvCxnSpPr/>
                <p:nvPr/>
              </p:nvCxnSpPr>
              <p:spPr>
                <a:xfrm>
                  <a:off x="1412587" y="4809473"/>
                  <a:ext cx="0" cy="1538515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76" name="Straight Connector 75"/>
                <p:cNvCxnSpPr/>
                <p:nvPr/>
              </p:nvCxnSpPr>
              <p:spPr>
                <a:xfrm>
                  <a:off x="3151032" y="4558166"/>
                  <a:ext cx="0" cy="1880315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  <p:grpSp>
            <p:nvGrpSpPr>
              <p:cNvPr id="70" name="Group 69"/>
              <p:cNvGrpSpPr/>
              <p:nvPr/>
            </p:nvGrpSpPr>
            <p:grpSpPr>
              <a:xfrm>
                <a:off x="1412587" y="2351316"/>
                <a:ext cx="2160789" cy="370112"/>
                <a:chOff x="-740232" y="5261431"/>
                <a:chExt cx="2160789" cy="370112"/>
              </a:xfrm>
            </p:grpSpPr>
            <p:cxnSp>
              <p:nvCxnSpPr>
                <p:cNvPr id="71" name="Straight Connector 70"/>
                <p:cNvCxnSpPr/>
                <p:nvPr/>
              </p:nvCxnSpPr>
              <p:spPr>
                <a:xfrm>
                  <a:off x="-740232" y="5261431"/>
                  <a:ext cx="1738445" cy="1633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72" name="Straight Connector 71"/>
                <p:cNvCxnSpPr/>
                <p:nvPr/>
              </p:nvCxnSpPr>
              <p:spPr>
                <a:xfrm>
                  <a:off x="985129" y="5268686"/>
                  <a:ext cx="435428" cy="362857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</p:grpSp>
        <p:cxnSp>
          <p:nvCxnSpPr>
            <p:cNvPr id="61" name="Straight Arrow Connector 60"/>
            <p:cNvCxnSpPr/>
            <p:nvPr/>
          </p:nvCxnSpPr>
          <p:spPr>
            <a:xfrm>
              <a:off x="1832463" y="4105735"/>
              <a:ext cx="1738445" cy="0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62" name="TextBox 61"/>
            <p:cNvSpPr txBox="1"/>
            <p:nvPr/>
          </p:nvSpPr>
          <p:spPr>
            <a:xfrm>
              <a:off x="2005149" y="4144680"/>
              <a:ext cx="1393074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sTTI duration</a:t>
              </a:r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1421359" y="3068645"/>
              <a:ext cx="0" cy="1538515"/>
            </a:xfrm>
            <a:prstGeom prst="line">
              <a:avLst/>
            </a:prstGeom>
            <a:noFill/>
            <a:ln w="28575" cap="flat" cmpd="sng" algn="ctr">
              <a:solidFill>
                <a:srgbClr val="F15B35"/>
              </a:solidFill>
              <a:prstDash val="dashDot"/>
              <a:miter lim="800000"/>
            </a:ln>
            <a:effectLst/>
          </p:spPr>
        </p:cxnSp>
        <p:cxnSp>
          <p:nvCxnSpPr>
            <p:cNvPr id="64" name="Straight Connector 63"/>
            <p:cNvCxnSpPr/>
            <p:nvPr/>
          </p:nvCxnSpPr>
          <p:spPr>
            <a:xfrm>
              <a:off x="4006133" y="3068645"/>
              <a:ext cx="0" cy="1538515"/>
            </a:xfrm>
            <a:prstGeom prst="line">
              <a:avLst/>
            </a:prstGeom>
            <a:noFill/>
            <a:ln w="28575" cap="flat" cmpd="sng" algn="ctr">
              <a:solidFill>
                <a:srgbClr val="F15B35"/>
              </a:solidFill>
              <a:prstDash val="dashDot"/>
              <a:miter lim="800000"/>
            </a:ln>
            <a:effectLst/>
          </p:spPr>
        </p:cxnSp>
        <p:cxnSp>
          <p:nvCxnSpPr>
            <p:cNvPr id="65" name="Straight Arrow Connector 64"/>
            <p:cNvCxnSpPr/>
            <p:nvPr/>
          </p:nvCxnSpPr>
          <p:spPr>
            <a:xfrm>
              <a:off x="1404977" y="4455866"/>
              <a:ext cx="409219" cy="10849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66" name="Straight Arrow Connector 65"/>
            <p:cNvCxnSpPr/>
            <p:nvPr/>
          </p:nvCxnSpPr>
          <p:spPr>
            <a:xfrm>
              <a:off x="3579849" y="4527694"/>
              <a:ext cx="409219" cy="10849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67" name="TextBox 66"/>
            <p:cNvSpPr txBox="1"/>
            <p:nvPr/>
          </p:nvSpPr>
          <p:spPr>
            <a:xfrm>
              <a:off x="1239569" y="4813543"/>
              <a:ext cx="800219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Office Regular"/>
                  <a:ea typeface="+mn-ea"/>
                </a:rPr>
                <a:t>t1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 usec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498801" y="4822335"/>
              <a:ext cx="800219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Office Regular"/>
                  <a:ea typeface="+mn-ea"/>
                </a:rPr>
                <a:t>t1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 usec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50106"/>
          </a:xfrm>
        </p:spPr>
        <p:txBody>
          <a:bodyPr/>
          <a:lstStyle/>
          <a:p>
            <a:r>
              <a:rPr lang="en-US" dirty="0" smtClean="0"/>
              <a:t>Background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44616"/>
          </a:xfrm>
        </p:spPr>
        <p:txBody>
          <a:bodyPr/>
          <a:lstStyle/>
          <a:p>
            <a:r>
              <a:rPr lang="en-US" altLang="ja-JP" sz="2400" dirty="0" smtClean="0"/>
              <a:t>ON/OFF mask for two consecutive </a:t>
            </a:r>
            <a:r>
              <a:rPr lang="en-US" altLang="ja-JP" sz="2400" dirty="0" err="1" smtClean="0"/>
              <a:t>sTTIs</a:t>
            </a:r>
            <a:endParaRPr lang="en-US" altLang="ja-JP" sz="2400" dirty="0" smtClean="0"/>
          </a:p>
          <a:p>
            <a:pPr lvl="1"/>
            <a:r>
              <a:rPr lang="en-US" altLang="ja-JP" sz="2000" dirty="0" smtClean="0"/>
              <a:t>OFF to ON mask is outside the sTTI duration</a:t>
            </a:r>
          </a:p>
          <a:p>
            <a:pPr lvl="1"/>
            <a:r>
              <a:rPr lang="en-US" altLang="ja-JP" sz="2000" dirty="0" smtClean="0"/>
              <a:t>ON to OFF mask is outside the sTTI duration</a:t>
            </a:r>
          </a:p>
        </p:txBody>
      </p:sp>
      <p:grpSp>
        <p:nvGrpSpPr>
          <p:cNvPr id="92" name="Group 91"/>
          <p:cNvGrpSpPr/>
          <p:nvPr/>
        </p:nvGrpSpPr>
        <p:grpSpPr>
          <a:xfrm>
            <a:off x="755576" y="3645024"/>
            <a:ext cx="4743207" cy="2502388"/>
            <a:chOff x="8219059" y="1013544"/>
            <a:chExt cx="4743207" cy="2502388"/>
          </a:xfrm>
        </p:grpSpPr>
        <p:grpSp>
          <p:nvGrpSpPr>
            <p:cNvPr id="93" name="Group 92"/>
            <p:cNvGrpSpPr/>
            <p:nvPr/>
          </p:nvGrpSpPr>
          <p:grpSpPr>
            <a:xfrm>
              <a:off x="8298475" y="1635617"/>
              <a:ext cx="4663791" cy="1880315"/>
              <a:chOff x="885371" y="1640795"/>
              <a:chExt cx="4663791" cy="1880315"/>
            </a:xfrm>
          </p:grpSpPr>
          <p:grpSp>
            <p:nvGrpSpPr>
              <p:cNvPr id="111" name="Group 110"/>
              <p:cNvGrpSpPr/>
              <p:nvPr/>
            </p:nvGrpSpPr>
            <p:grpSpPr>
              <a:xfrm>
                <a:off x="885371" y="1640795"/>
                <a:ext cx="2510972" cy="1880315"/>
                <a:chOff x="885371" y="4558166"/>
                <a:chExt cx="2510972" cy="1880315"/>
              </a:xfrm>
            </p:grpSpPr>
            <p:cxnSp>
              <p:nvCxnSpPr>
                <p:cNvPr id="117" name="Straight Connector 116"/>
                <p:cNvCxnSpPr/>
                <p:nvPr/>
              </p:nvCxnSpPr>
              <p:spPr>
                <a:xfrm>
                  <a:off x="885371" y="5631543"/>
                  <a:ext cx="2510972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118" name="Straight Connector 117"/>
                <p:cNvCxnSpPr/>
                <p:nvPr/>
              </p:nvCxnSpPr>
              <p:spPr>
                <a:xfrm flipV="1">
                  <a:off x="1001483" y="5268686"/>
                  <a:ext cx="411104" cy="362857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119" name="Straight Connector 118"/>
                <p:cNvCxnSpPr/>
                <p:nvPr/>
              </p:nvCxnSpPr>
              <p:spPr>
                <a:xfrm>
                  <a:off x="1412587" y="4809473"/>
                  <a:ext cx="0" cy="1538515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120" name="Straight Connector 119"/>
                <p:cNvCxnSpPr/>
                <p:nvPr/>
              </p:nvCxnSpPr>
              <p:spPr>
                <a:xfrm>
                  <a:off x="3151032" y="4558166"/>
                  <a:ext cx="0" cy="1880315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  <p:grpSp>
            <p:nvGrpSpPr>
              <p:cNvPr id="112" name="Group 111"/>
              <p:cNvGrpSpPr/>
              <p:nvPr/>
            </p:nvGrpSpPr>
            <p:grpSpPr>
              <a:xfrm>
                <a:off x="1412587" y="1777998"/>
                <a:ext cx="4136575" cy="1538515"/>
                <a:chOff x="-740232" y="4688113"/>
                <a:chExt cx="4136575" cy="1538515"/>
              </a:xfrm>
            </p:grpSpPr>
            <p:cxnSp>
              <p:nvCxnSpPr>
                <p:cNvPr id="113" name="Straight Connector 112"/>
                <p:cNvCxnSpPr/>
                <p:nvPr/>
              </p:nvCxnSpPr>
              <p:spPr>
                <a:xfrm>
                  <a:off x="885371" y="5618664"/>
                  <a:ext cx="2510972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114" name="Straight Connector 113"/>
                <p:cNvCxnSpPr/>
                <p:nvPr/>
              </p:nvCxnSpPr>
              <p:spPr>
                <a:xfrm flipV="1">
                  <a:off x="-740232" y="5255807"/>
                  <a:ext cx="3425375" cy="5623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115" name="Straight Connector 114"/>
                <p:cNvCxnSpPr/>
                <p:nvPr/>
              </p:nvCxnSpPr>
              <p:spPr>
                <a:xfrm>
                  <a:off x="2685143" y="5268686"/>
                  <a:ext cx="435428" cy="362857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116" name="Straight Connector 115"/>
                <p:cNvCxnSpPr/>
                <p:nvPr/>
              </p:nvCxnSpPr>
              <p:spPr>
                <a:xfrm>
                  <a:off x="2685143" y="4688113"/>
                  <a:ext cx="0" cy="1538515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</p:grpSp>
        <p:cxnSp>
          <p:nvCxnSpPr>
            <p:cNvPr id="94" name="Straight Connector 93"/>
            <p:cNvCxnSpPr/>
            <p:nvPr/>
          </p:nvCxnSpPr>
          <p:spPr>
            <a:xfrm>
              <a:off x="10254883" y="1758307"/>
              <a:ext cx="0" cy="1538515"/>
            </a:xfrm>
            <a:prstGeom prst="line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95" name="Straight Connector 94"/>
            <p:cNvCxnSpPr/>
            <p:nvPr/>
          </p:nvCxnSpPr>
          <p:spPr>
            <a:xfrm>
              <a:off x="10858127" y="1758306"/>
              <a:ext cx="0" cy="1538515"/>
            </a:xfrm>
            <a:prstGeom prst="line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96" name="Straight Arrow Connector 95"/>
            <p:cNvCxnSpPr/>
            <p:nvPr/>
          </p:nvCxnSpPr>
          <p:spPr>
            <a:xfrm>
              <a:off x="8825691" y="2843606"/>
              <a:ext cx="1738445" cy="0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97" name="TextBox 96"/>
            <p:cNvSpPr txBox="1"/>
            <p:nvPr/>
          </p:nvSpPr>
          <p:spPr>
            <a:xfrm>
              <a:off x="8983410" y="2887567"/>
              <a:ext cx="1393074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sTTI duration</a:t>
              </a:r>
            </a:p>
          </p:txBody>
        </p:sp>
        <p:cxnSp>
          <p:nvCxnSpPr>
            <p:cNvPr id="98" name="Straight Arrow Connector 97"/>
            <p:cNvCxnSpPr/>
            <p:nvPr/>
          </p:nvCxnSpPr>
          <p:spPr>
            <a:xfrm>
              <a:off x="10233923" y="2090174"/>
              <a:ext cx="344931" cy="10468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99" name="Straight Arrow Connector 98"/>
            <p:cNvCxnSpPr/>
            <p:nvPr/>
          </p:nvCxnSpPr>
          <p:spPr>
            <a:xfrm>
              <a:off x="10538378" y="2089359"/>
              <a:ext cx="344931" cy="10468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100" name="TextBox 99"/>
            <p:cNvSpPr txBox="1"/>
            <p:nvPr/>
          </p:nvSpPr>
          <p:spPr>
            <a:xfrm>
              <a:off x="9142485" y="1013544"/>
              <a:ext cx="2692504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Transient period of 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‘x’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 usec</a:t>
              </a:r>
            </a:p>
          </p:txBody>
        </p:sp>
        <p:cxnSp>
          <p:nvCxnSpPr>
            <p:cNvPr id="101" name="Straight Arrow Connector 100"/>
            <p:cNvCxnSpPr/>
            <p:nvPr/>
          </p:nvCxnSpPr>
          <p:spPr>
            <a:xfrm flipH="1">
              <a:off x="10391451" y="1394963"/>
              <a:ext cx="194573" cy="491961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02" name="Straight Arrow Connector 101"/>
            <p:cNvCxnSpPr/>
            <p:nvPr/>
          </p:nvCxnSpPr>
          <p:spPr>
            <a:xfrm>
              <a:off x="10587852" y="1379441"/>
              <a:ext cx="122991" cy="502875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03" name="Straight Connector 102"/>
            <p:cNvCxnSpPr/>
            <p:nvPr/>
          </p:nvCxnSpPr>
          <p:spPr>
            <a:xfrm>
              <a:off x="8414587" y="1806516"/>
              <a:ext cx="0" cy="1538515"/>
            </a:xfrm>
            <a:prstGeom prst="line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04" name="Straight Connector 103"/>
            <p:cNvCxnSpPr/>
            <p:nvPr/>
          </p:nvCxnSpPr>
          <p:spPr>
            <a:xfrm>
              <a:off x="12686494" y="1806516"/>
              <a:ext cx="0" cy="1538515"/>
            </a:xfrm>
            <a:prstGeom prst="line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05" name="Straight Arrow Connector 104"/>
            <p:cNvCxnSpPr/>
            <p:nvPr/>
          </p:nvCxnSpPr>
          <p:spPr>
            <a:xfrm>
              <a:off x="8410073" y="2145190"/>
              <a:ext cx="409219" cy="10849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106" name="Straight Arrow Connector 105"/>
            <p:cNvCxnSpPr/>
            <p:nvPr/>
          </p:nvCxnSpPr>
          <p:spPr>
            <a:xfrm>
              <a:off x="12272866" y="2145190"/>
              <a:ext cx="409219" cy="10849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107" name="Straight Arrow Connector 106"/>
            <p:cNvCxnSpPr/>
            <p:nvPr/>
          </p:nvCxnSpPr>
          <p:spPr>
            <a:xfrm>
              <a:off x="10558726" y="2841125"/>
              <a:ext cx="1738445" cy="0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108" name="TextBox 107"/>
            <p:cNvSpPr txBox="1"/>
            <p:nvPr/>
          </p:nvSpPr>
          <p:spPr>
            <a:xfrm>
              <a:off x="10731412" y="2880070"/>
              <a:ext cx="1393074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sTTI duration</a:t>
              </a: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8219059" y="1497085"/>
              <a:ext cx="800219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kern="0" dirty="0" smtClean="0">
                  <a:solidFill>
                    <a:srgbClr val="FF0000"/>
                  </a:solidFill>
                  <a:latin typeface="Qualcomm Office Regular"/>
                  <a:ea typeface="+mn-ea"/>
                </a:rPr>
                <a:t>t1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 usec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12031391" y="1365320"/>
              <a:ext cx="800219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kern="0" dirty="0" smtClean="0">
                  <a:solidFill>
                    <a:srgbClr val="FF0000"/>
                  </a:solidFill>
                  <a:latin typeface="Qualcomm Office Regular"/>
                  <a:ea typeface="+mn-ea"/>
                </a:rPr>
                <a:t>t1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 usec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>
          <a:xfrm>
            <a:off x="450850" y="222250"/>
            <a:ext cx="8229600" cy="576263"/>
          </a:xfrm>
        </p:spPr>
        <p:txBody>
          <a:bodyPr/>
          <a:lstStyle/>
          <a:p>
            <a:r>
              <a:rPr lang="en-US" altLang="ja-JP" dirty="0" smtClean="0"/>
              <a:t>Way forward 1</a:t>
            </a:r>
            <a:endParaRPr lang="ja-JP" altLang="en-US" dirty="0" smtClean="0"/>
          </a:p>
        </p:txBody>
      </p:sp>
      <p:sp>
        <p:nvSpPr>
          <p:cNvPr id="4099" name="スライド番号プレースホルダー 5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7EE6896-538A-4382-BB9C-BEAB0B0B26E6}" type="slidenum">
              <a:rPr lang="ja-JP" altLang="en-US">
                <a:cs typeface="Arial" pitchFamily="34" charset="0"/>
              </a:rPr>
              <a:pPr/>
              <a:t>4</a:t>
            </a:fld>
            <a:endParaRPr lang="ja-JP" altLang="en-US">
              <a:cs typeface="Arial" pitchFamily="34" charset="0"/>
            </a:endParaRPr>
          </a:p>
        </p:txBody>
      </p:sp>
      <p:sp>
        <p:nvSpPr>
          <p:cNvPr id="4100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1520" y="980728"/>
            <a:ext cx="8523288" cy="5472460"/>
          </a:xfrm>
        </p:spPr>
        <p:txBody>
          <a:bodyPr/>
          <a:lstStyle/>
          <a:p>
            <a:pPr>
              <a:spcBef>
                <a:spcPts val="700"/>
              </a:spcBef>
            </a:pPr>
            <a:r>
              <a:rPr lang="en-US" altLang="ja-JP" sz="2000" dirty="0" smtClean="0"/>
              <a:t>Transient time (</a:t>
            </a:r>
            <a:r>
              <a:rPr lang="en-US" altLang="ja-JP" sz="2000" dirty="0" smtClean="0">
                <a:solidFill>
                  <a:srgbClr val="FF0000"/>
                </a:solidFill>
              </a:rPr>
              <a:t>‘x’</a:t>
            </a:r>
            <a:r>
              <a:rPr lang="en-US" altLang="ja-JP" sz="2000" dirty="0" smtClean="0"/>
              <a:t>) for middle section</a:t>
            </a:r>
          </a:p>
          <a:p>
            <a:pPr lvl="1">
              <a:spcBef>
                <a:spcPts val="700"/>
              </a:spcBef>
            </a:pPr>
            <a:r>
              <a:rPr lang="en-US" altLang="ja-JP" sz="1800" dirty="0" smtClean="0"/>
              <a:t>Need to study the effect on </a:t>
            </a:r>
            <a:r>
              <a:rPr lang="en-US" altLang="ja-JP" sz="1800" dirty="0" err="1" smtClean="0"/>
              <a:t>demod</a:t>
            </a:r>
            <a:r>
              <a:rPr lang="en-US" altLang="ja-JP" sz="1800" dirty="0" smtClean="0"/>
              <a:t> if x=20 usec on either side of the sTTI boundary </a:t>
            </a:r>
            <a:r>
              <a:rPr lang="en-GB" sz="1800" dirty="0"/>
              <a:t>when different transient time is considered in TTO boundary</a:t>
            </a:r>
            <a:endParaRPr lang="en-US" altLang="ja-JP" sz="1800" dirty="0"/>
          </a:p>
          <a:p>
            <a:pPr lvl="1">
              <a:spcBef>
                <a:spcPts val="700"/>
              </a:spcBef>
            </a:pPr>
            <a:r>
              <a:rPr lang="en-US" altLang="ja-JP" sz="1800" dirty="0" smtClean="0"/>
              <a:t>If no frequency hopping or power change ‘x’=0</a:t>
            </a:r>
          </a:p>
          <a:p>
            <a:pPr>
              <a:spcBef>
                <a:spcPts val="700"/>
              </a:spcBef>
            </a:pPr>
            <a:r>
              <a:rPr lang="en-US" altLang="ja-JP" sz="2200" dirty="0" smtClean="0">
                <a:solidFill>
                  <a:srgbClr val="FF0000"/>
                </a:solidFill>
              </a:rPr>
              <a:t>‘t1’ </a:t>
            </a:r>
            <a:r>
              <a:rPr lang="en-US" altLang="ja-JP" sz="2200" dirty="0" smtClean="0"/>
              <a:t>=[20] usec (legacy value)</a:t>
            </a:r>
          </a:p>
          <a:p>
            <a:pPr lvl="1">
              <a:spcBef>
                <a:spcPts val="700"/>
              </a:spcBef>
            </a:pPr>
            <a:r>
              <a:rPr lang="en-US" altLang="ja-JP" sz="1800" dirty="0" smtClean="0"/>
              <a:t>Other values will be investigated if there is proper justification</a:t>
            </a:r>
          </a:p>
          <a:p>
            <a:pPr lvl="1">
              <a:spcBef>
                <a:spcPts val="700"/>
              </a:spcBef>
            </a:pPr>
            <a:endParaRPr lang="en-US" altLang="ja-JP" sz="2000" dirty="0" smtClean="0"/>
          </a:p>
        </p:txBody>
      </p:sp>
      <p:grpSp>
        <p:nvGrpSpPr>
          <p:cNvPr id="5" name="Group 4"/>
          <p:cNvGrpSpPr/>
          <p:nvPr/>
        </p:nvGrpSpPr>
        <p:grpSpPr>
          <a:xfrm>
            <a:off x="755576" y="3645024"/>
            <a:ext cx="4743207" cy="2502388"/>
            <a:chOff x="8219059" y="1013544"/>
            <a:chExt cx="4743207" cy="2502388"/>
          </a:xfrm>
        </p:grpSpPr>
        <p:grpSp>
          <p:nvGrpSpPr>
            <p:cNvPr id="6" name="Group 5"/>
            <p:cNvGrpSpPr/>
            <p:nvPr/>
          </p:nvGrpSpPr>
          <p:grpSpPr>
            <a:xfrm>
              <a:off x="8298475" y="1635617"/>
              <a:ext cx="4663791" cy="1880315"/>
              <a:chOff x="885371" y="1640795"/>
              <a:chExt cx="4663791" cy="1880315"/>
            </a:xfrm>
          </p:grpSpPr>
          <p:grpSp>
            <p:nvGrpSpPr>
              <p:cNvPr id="24" name="Group 23"/>
              <p:cNvGrpSpPr/>
              <p:nvPr/>
            </p:nvGrpSpPr>
            <p:grpSpPr>
              <a:xfrm>
                <a:off x="885371" y="1640795"/>
                <a:ext cx="2510972" cy="1880315"/>
                <a:chOff x="885371" y="4558166"/>
                <a:chExt cx="2510972" cy="1880315"/>
              </a:xfrm>
            </p:grpSpPr>
            <p:cxnSp>
              <p:nvCxnSpPr>
                <p:cNvPr id="30" name="Straight Connector 29"/>
                <p:cNvCxnSpPr/>
                <p:nvPr/>
              </p:nvCxnSpPr>
              <p:spPr>
                <a:xfrm>
                  <a:off x="885371" y="5631543"/>
                  <a:ext cx="2510972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31" name="Straight Connector 30"/>
                <p:cNvCxnSpPr/>
                <p:nvPr/>
              </p:nvCxnSpPr>
              <p:spPr>
                <a:xfrm flipV="1">
                  <a:off x="1001483" y="5268686"/>
                  <a:ext cx="411104" cy="362857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32" name="Straight Connector 31"/>
                <p:cNvCxnSpPr/>
                <p:nvPr/>
              </p:nvCxnSpPr>
              <p:spPr>
                <a:xfrm>
                  <a:off x="1412587" y="4809473"/>
                  <a:ext cx="0" cy="1538515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33" name="Straight Connector 32"/>
                <p:cNvCxnSpPr/>
                <p:nvPr/>
              </p:nvCxnSpPr>
              <p:spPr>
                <a:xfrm>
                  <a:off x="3151032" y="4558166"/>
                  <a:ext cx="0" cy="1880315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  <p:grpSp>
            <p:nvGrpSpPr>
              <p:cNvPr id="25" name="Group 24"/>
              <p:cNvGrpSpPr/>
              <p:nvPr/>
            </p:nvGrpSpPr>
            <p:grpSpPr>
              <a:xfrm>
                <a:off x="1412587" y="1777998"/>
                <a:ext cx="4136575" cy="1538515"/>
                <a:chOff x="-740232" y="4688113"/>
                <a:chExt cx="4136575" cy="1538515"/>
              </a:xfrm>
            </p:grpSpPr>
            <p:cxnSp>
              <p:nvCxnSpPr>
                <p:cNvPr id="26" name="Straight Connector 25"/>
                <p:cNvCxnSpPr/>
                <p:nvPr/>
              </p:nvCxnSpPr>
              <p:spPr>
                <a:xfrm>
                  <a:off x="885371" y="5618664"/>
                  <a:ext cx="2510972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27" name="Straight Connector 26"/>
                <p:cNvCxnSpPr/>
                <p:nvPr/>
              </p:nvCxnSpPr>
              <p:spPr>
                <a:xfrm flipV="1">
                  <a:off x="-740232" y="5255807"/>
                  <a:ext cx="3425375" cy="5623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28" name="Straight Connector 27"/>
                <p:cNvCxnSpPr/>
                <p:nvPr/>
              </p:nvCxnSpPr>
              <p:spPr>
                <a:xfrm>
                  <a:off x="2685143" y="5268686"/>
                  <a:ext cx="435428" cy="362857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29" name="Straight Connector 28"/>
                <p:cNvCxnSpPr/>
                <p:nvPr/>
              </p:nvCxnSpPr>
              <p:spPr>
                <a:xfrm>
                  <a:off x="2685143" y="4688113"/>
                  <a:ext cx="0" cy="1538515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153C66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</p:grpSp>
        <p:cxnSp>
          <p:nvCxnSpPr>
            <p:cNvPr id="7" name="Straight Connector 6"/>
            <p:cNvCxnSpPr/>
            <p:nvPr/>
          </p:nvCxnSpPr>
          <p:spPr>
            <a:xfrm>
              <a:off x="10254883" y="1758307"/>
              <a:ext cx="0" cy="1538515"/>
            </a:xfrm>
            <a:prstGeom prst="line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8" name="Straight Connector 7"/>
            <p:cNvCxnSpPr/>
            <p:nvPr/>
          </p:nvCxnSpPr>
          <p:spPr>
            <a:xfrm>
              <a:off x="10858127" y="1758306"/>
              <a:ext cx="0" cy="1538515"/>
            </a:xfrm>
            <a:prstGeom prst="line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9" name="Straight Arrow Connector 8"/>
            <p:cNvCxnSpPr/>
            <p:nvPr/>
          </p:nvCxnSpPr>
          <p:spPr>
            <a:xfrm>
              <a:off x="8825691" y="2843606"/>
              <a:ext cx="1738445" cy="0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10" name="TextBox 9"/>
            <p:cNvSpPr txBox="1"/>
            <p:nvPr/>
          </p:nvSpPr>
          <p:spPr>
            <a:xfrm>
              <a:off x="8983410" y="2887567"/>
              <a:ext cx="1393074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sTTI duration</a:t>
              </a:r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>
              <a:off x="10233923" y="2090174"/>
              <a:ext cx="344931" cy="10468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12" name="Straight Arrow Connector 11"/>
            <p:cNvCxnSpPr/>
            <p:nvPr/>
          </p:nvCxnSpPr>
          <p:spPr>
            <a:xfrm>
              <a:off x="10538378" y="2089359"/>
              <a:ext cx="344931" cy="10468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13" name="TextBox 12"/>
            <p:cNvSpPr txBox="1"/>
            <p:nvPr/>
          </p:nvSpPr>
          <p:spPr>
            <a:xfrm>
              <a:off x="9142485" y="1013544"/>
              <a:ext cx="2692504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Transient period of 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‘x’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 usec</a:t>
              </a: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 flipH="1">
              <a:off x="10391451" y="1394963"/>
              <a:ext cx="194573" cy="491961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5" name="Straight Arrow Connector 14"/>
            <p:cNvCxnSpPr/>
            <p:nvPr/>
          </p:nvCxnSpPr>
          <p:spPr>
            <a:xfrm>
              <a:off x="10587852" y="1379441"/>
              <a:ext cx="122991" cy="502875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6" name="Straight Connector 15"/>
            <p:cNvCxnSpPr/>
            <p:nvPr/>
          </p:nvCxnSpPr>
          <p:spPr>
            <a:xfrm>
              <a:off x="8414587" y="1806516"/>
              <a:ext cx="0" cy="1538515"/>
            </a:xfrm>
            <a:prstGeom prst="line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7" name="Straight Connector 16"/>
            <p:cNvCxnSpPr/>
            <p:nvPr/>
          </p:nvCxnSpPr>
          <p:spPr>
            <a:xfrm>
              <a:off x="12686494" y="1806516"/>
              <a:ext cx="0" cy="1538515"/>
            </a:xfrm>
            <a:prstGeom prst="line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dashDot"/>
              <a:miter lim="800000"/>
            </a:ln>
            <a:effectLst/>
          </p:spPr>
        </p:cxnSp>
        <p:cxnSp>
          <p:nvCxnSpPr>
            <p:cNvPr id="18" name="Straight Arrow Connector 17"/>
            <p:cNvCxnSpPr/>
            <p:nvPr/>
          </p:nvCxnSpPr>
          <p:spPr>
            <a:xfrm>
              <a:off x="8410073" y="2145190"/>
              <a:ext cx="409219" cy="10849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19" name="Straight Arrow Connector 18"/>
            <p:cNvCxnSpPr/>
            <p:nvPr/>
          </p:nvCxnSpPr>
          <p:spPr>
            <a:xfrm>
              <a:off x="12272866" y="2145190"/>
              <a:ext cx="409219" cy="10849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20" name="Straight Arrow Connector 19"/>
            <p:cNvCxnSpPr/>
            <p:nvPr/>
          </p:nvCxnSpPr>
          <p:spPr>
            <a:xfrm>
              <a:off x="10558726" y="2841125"/>
              <a:ext cx="1738445" cy="0"/>
            </a:xfrm>
            <a:prstGeom prst="straightConnector1">
              <a:avLst/>
            </a:prstGeom>
            <a:noFill/>
            <a:ln w="28575" cap="flat" cmpd="sng" algn="ctr">
              <a:solidFill>
                <a:srgbClr val="153C66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21" name="TextBox 20"/>
            <p:cNvSpPr txBox="1"/>
            <p:nvPr/>
          </p:nvSpPr>
          <p:spPr>
            <a:xfrm>
              <a:off x="10731412" y="2880070"/>
              <a:ext cx="1393074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sTTI duration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219059" y="1497085"/>
              <a:ext cx="800219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t1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 usec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2127532" y="1444679"/>
              <a:ext cx="800219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t1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Qualcomm Office Regular"/>
                  <a:ea typeface="+mn-ea"/>
                </a:rPr>
                <a:t> usec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>
          <a:xfrm>
            <a:off x="450850" y="222250"/>
            <a:ext cx="8229600" cy="576263"/>
          </a:xfrm>
        </p:spPr>
        <p:txBody>
          <a:bodyPr/>
          <a:lstStyle/>
          <a:p>
            <a:r>
              <a:rPr lang="en-US" altLang="ja-JP" dirty="0" smtClean="0"/>
              <a:t>Way forward 2</a:t>
            </a:r>
            <a:endParaRPr lang="ja-JP" altLang="en-US" dirty="0" smtClean="0"/>
          </a:p>
        </p:txBody>
      </p:sp>
      <p:sp>
        <p:nvSpPr>
          <p:cNvPr id="4099" name="スライド番号プレースホルダー 5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7EE6896-538A-4382-BB9C-BEAB0B0B26E6}" type="slidenum">
              <a:rPr lang="ja-JP" altLang="en-US">
                <a:cs typeface="Arial" pitchFamily="34" charset="0"/>
              </a:rPr>
              <a:pPr/>
              <a:t>5</a:t>
            </a:fld>
            <a:endParaRPr lang="ja-JP" altLang="en-US">
              <a:cs typeface="Arial" pitchFamily="34" charset="0"/>
            </a:endParaRPr>
          </a:p>
        </p:txBody>
      </p:sp>
      <p:sp>
        <p:nvSpPr>
          <p:cNvPr id="4100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1520" y="980728"/>
            <a:ext cx="8523288" cy="5472460"/>
          </a:xfrm>
        </p:spPr>
        <p:txBody>
          <a:bodyPr/>
          <a:lstStyle/>
          <a:p>
            <a:pPr>
              <a:spcBef>
                <a:spcPts val="700"/>
              </a:spcBef>
            </a:pPr>
            <a:r>
              <a:rPr lang="en-US" altLang="ja-JP" sz="2400" dirty="0" smtClean="0"/>
              <a:t>This is a case no power change or frequency hopping between SRS and sTTI. </a:t>
            </a:r>
          </a:p>
          <a:p>
            <a:pPr>
              <a:spcBef>
                <a:spcPts val="700"/>
              </a:spcBef>
            </a:pPr>
            <a:endParaRPr lang="en-US" altLang="ja-JP" sz="2400" dirty="0" smtClean="0"/>
          </a:p>
          <a:p>
            <a:pPr>
              <a:spcBef>
                <a:spcPts val="700"/>
              </a:spcBef>
            </a:pPr>
            <a:r>
              <a:rPr lang="en-US" altLang="ja-JP" sz="2400" dirty="0" smtClean="0"/>
              <a:t>‘t1’ and ‘t2’ should correspond to the transient times of the corresponding times for sTTI and SRS respectively?</a:t>
            </a:r>
          </a:p>
          <a:p>
            <a:pPr>
              <a:spcBef>
                <a:spcPts val="700"/>
              </a:spcBef>
            </a:pPr>
            <a:r>
              <a:rPr lang="en-US" altLang="ja-JP" sz="2400" dirty="0" smtClean="0"/>
              <a:t>t1=t2=[20]usec for example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97198" y="46704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573198"/>
              </p:ext>
            </p:extLst>
          </p:nvPr>
        </p:nvGraphicFramePr>
        <p:xfrm>
          <a:off x="197198" y="4670425"/>
          <a:ext cx="6410325" cy="168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Visio" r:id="rId3" imgW="4810076" imgH="1266798" progId="Visio.DrawingConvertable.15">
                  <p:embed/>
                </p:oleObj>
              </mc:Choice>
              <mc:Fallback>
                <p:oleObj name="Visio" r:id="rId3" imgW="4810076" imgH="1266798" progId="Visio.DrawingConvertable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198" y="4670425"/>
                        <a:ext cx="6410325" cy="1685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258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>
          <a:xfrm>
            <a:off x="450850" y="222250"/>
            <a:ext cx="8229600" cy="576263"/>
          </a:xfrm>
        </p:spPr>
        <p:txBody>
          <a:bodyPr/>
          <a:lstStyle/>
          <a:p>
            <a:r>
              <a:rPr lang="en-US" altLang="ja-JP" dirty="0" smtClean="0"/>
              <a:t>Way forward 3</a:t>
            </a:r>
            <a:endParaRPr lang="ja-JP" altLang="en-US" dirty="0" smtClean="0"/>
          </a:p>
        </p:txBody>
      </p:sp>
      <p:sp>
        <p:nvSpPr>
          <p:cNvPr id="4099" name="スライド番号プレースホルダー 5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7EE6896-538A-4382-BB9C-BEAB0B0B26E6}" type="slidenum">
              <a:rPr lang="ja-JP" altLang="en-US">
                <a:cs typeface="Arial" pitchFamily="34" charset="0"/>
              </a:rPr>
              <a:pPr/>
              <a:t>6</a:t>
            </a:fld>
            <a:endParaRPr lang="ja-JP" altLang="en-US">
              <a:cs typeface="Arial" pitchFamily="34" charset="0"/>
            </a:endParaRPr>
          </a:p>
        </p:txBody>
      </p:sp>
      <p:sp>
        <p:nvSpPr>
          <p:cNvPr id="4100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1520" y="980728"/>
            <a:ext cx="8523288" cy="5472460"/>
          </a:xfrm>
        </p:spPr>
        <p:txBody>
          <a:bodyPr/>
          <a:lstStyle/>
          <a:p>
            <a:pPr>
              <a:spcBef>
                <a:spcPts val="700"/>
              </a:spcBef>
            </a:pPr>
            <a:r>
              <a:rPr lang="en-US" altLang="ja-JP" sz="2400" dirty="0" smtClean="0"/>
              <a:t>In case of the middle transient ( in case of power change or freq hopping between SRS and sTTI)</a:t>
            </a:r>
          </a:p>
          <a:p>
            <a:pPr lvl="1">
              <a:spcBef>
                <a:spcPts val="700"/>
              </a:spcBef>
            </a:pPr>
            <a:r>
              <a:rPr lang="en-US" altLang="ja-JP" sz="2000" dirty="0" smtClean="0"/>
              <a:t>To study the following options:</a:t>
            </a:r>
          </a:p>
          <a:p>
            <a:pPr marL="1257300" lvl="2" indent="-342900">
              <a:spcBef>
                <a:spcPts val="700"/>
              </a:spcBef>
              <a:buFont typeface="+mj-lt"/>
              <a:buAutoNum type="arabicPeriod"/>
            </a:pPr>
            <a:r>
              <a:rPr lang="en-US" altLang="ja-JP" sz="1800" dirty="0" smtClean="0"/>
              <a:t>The transient time should be shared between SRS and DMRS or</a:t>
            </a:r>
          </a:p>
          <a:p>
            <a:pPr marL="1257300" lvl="2" indent="-342900">
              <a:spcBef>
                <a:spcPts val="700"/>
              </a:spcBef>
              <a:buFont typeface="+mj-lt"/>
              <a:buAutoNum type="arabicPeriod"/>
            </a:pPr>
            <a:r>
              <a:rPr lang="en-US" altLang="ja-JP" sz="1800" dirty="0" smtClean="0"/>
              <a:t>The transient time should be completely in DMRS and protect SRS  as shown below. </a:t>
            </a:r>
          </a:p>
          <a:p>
            <a:pPr lvl="3">
              <a:spcBef>
                <a:spcPts val="700"/>
              </a:spcBef>
            </a:pPr>
            <a:r>
              <a:rPr lang="en-US" altLang="ja-JP" sz="1400" dirty="0" smtClean="0"/>
              <a:t>Will this affect the </a:t>
            </a:r>
            <a:r>
              <a:rPr lang="en-US" altLang="ja-JP" sz="1400" dirty="0" err="1" smtClean="0"/>
              <a:t>demod</a:t>
            </a:r>
            <a:r>
              <a:rPr lang="en-US" altLang="ja-JP" sz="1400" dirty="0" smtClean="0"/>
              <a:t> performance of DMRS while SRS is protected. </a:t>
            </a:r>
          </a:p>
          <a:p>
            <a:pPr marL="1257300" lvl="2" indent="-342900">
              <a:spcBef>
                <a:spcPts val="700"/>
              </a:spcBef>
              <a:buFont typeface="+mj-lt"/>
              <a:buAutoNum type="arabicPeriod"/>
            </a:pPr>
            <a:r>
              <a:rPr lang="en-US" altLang="ja-JP" sz="1600" dirty="0" smtClean="0"/>
              <a:t>Or if the transient time to be in SRS ONLY and protect DMRS.</a:t>
            </a:r>
          </a:p>
          <a:p>
            <a:pPr lvl="1">
              <a:spcBef>
                <a:spcPts val="700"/>
              </a:spcBef>
            </a:pPr>
            <a:r>
              <a:rPr lang="en-US" altLang="ja-JP" sz="2000" dirty="0"/>
              <a:t>What should be the value of the transient time between SRS and sTTI?</a:t>
            </a:r>
          </a:p>
          <a:p>
            <a:pPr marL="457200" lvl="1" indent="0">
              <a:spcBef>
                <a:spcPts val="700"/>
              </a:spcBef>
              <a:buNone/>
            </a:pPr>
            <a:endParaRPr lang="en-US" altLang="ja-JP" sz="2000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97198" y="46704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50850" y="471884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4334814"/>
              </p:ext>
            </p:extLst>
          </p:nvPr>
        </p:nvGraphicFramePr>
        <p:xfrm>
          <a:off x="450850" y="4718844"/>
          <a:ext cx="6143625" cy="168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Visio" r:id="rId3" imgW="4610050" imgH="1266798" progId="Visio.DrawingConvertable.15">
                  <p:embed/>
                </p:oleObj>
              </mc:Choice>
              <mc:Fallback>
                <p:oleObj name="Visio" r:id="rId3" imgW="4610050" imgH="1266798" progId="Visio.DrawingConvertable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850" y="4718844"/>
                        <a:ext cx="6143625" cy="1685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585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Reference</a:t>
            </a:r>
            <a:endParaRPr lang="ja-JP" altLang="en-US" smtClean="0"/>
          </a:p>
        </p:txBody>
      </p:sp>
      <p:sp>
        <p:nvSpPr>
          <p:cNvPr id="512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 hangingPunct="1"/>
            <a:r>
              <a:rPr lang="en-US" altLang="ja-JP" sz="2400" dirty="0"/>
              <a:t>R4-1701629, Further discussions on implication of ON/OFF mask on sTTI operations, </a:t>
            </a:r>
            <a:r>
              <a:rPr lang="en-US" altLang="ja-JP" sz="2400" dirty="0" smtClean="0"/>
              <a:t>Ericsson, </a:t>
            </a:r>
            <a:r>
              <a:rPr lang="en-GB" sz="2400" dirty="0"/>
              <a:t>3GPP TSG-RAN WG4 Meeting #</a:t>
            </a:r>
            <a:r>
              <a:rPr lang="en-GB" sz="2400" dirty="0" smtClean="0"/>
              <a:t>82</a:t>
            </a:r>
          </a:p>
          <a:p>
            <a:pPr fontAlgn="auto" hangingPunct="1"/>
            <a:endParaRPr lang="en-GB" altLang="ja-JP" sz="2400" dirty="0"/>
          </a:p>
          <a:p>
            <a:pPr fontAlgn="auto" hangingPunct="1"/>
            <a:r>
              <a:rPr lang="en-US" altLang="ja-JP" sz="2400" dirty="0"/>
              <a:t>R4-1700449, On-OFF time mask for </a:t>
            </a:r>
            <a:r>
              <a:rPr lang="en-US" altLang="ja-JP" sz="2400" dirty="0" smtClean="0"/>
              <a:t>sTTI, </a:t>
            </a:r>
            <a:r>
              <a:rPr lang="en-GB" sz="2400" dirty="0"/>
              <a:t>3GPP TSG-WG RAN4 Meeting #82</a:t>
            </a:r>
            <a:r>
              <a:rPr lang="en-GB" sz="2400" i="1" dirty="0"/>
              <a:t> </a:t>
            </a:r>
            <a:endParaRPr lang="en-GB" sz="2400" i="1" dirty="0" smtClean="0"/>
          </a:p>
          <a:p>
            <a:pPr fontAlgn="auto" hangingPunct="1"/>
            <a:endParaRPr lang="en-GB" altLang="ja-JP" sz="2400" b="1" i="1" dirty="0"/>
          </a:p>
          <a:p>
            <a:pPr fontAlgn="auto" hangingPunct="1"/>
            <a:r>
              <a:rPr lang="en-GB" sz="2400" dirty="0" smtClean="0"/>
              <a:t>R4-1701257, </a:t>
            </a:r>
            <a:r>
              <a:rPr lang="en-US" sz="2400" dirty="0"/>
              <a:t>Further discussion on UL ON/OFF time </a:t>
            </a:r>
            <a:r>
              <a:rPr lang="en-US" sz="2400" dirty="0" smtClean="0"/>
              <a:t>mask, </a:t>
            </a:r>
            <a:r>
              <a:rPr lang="en-GB" sz="2400" dirty="0"/>
              <a:t>3GPP TSG-RAN WG4 Meeting #82</a:t>
            </a:r>
            <a:endParaRPr lang="ja-JP" altLang="ja-JP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8007</TotalTime>
  <Words>382</Words>
  <Application>Microsoft Office PowerPoint</Application>
  <PresentationFormat>On-screen Show (4:3)</PresentationFormat>
  <Paragraphs>55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MS PGothic</vt:lpstr>
      <vt:lpstr>MS PGothic</vt:lpstr>
      <vt:lpstr>Arial</vt:lpstr>
      <vt:lpstr>Calibri</vt:lpstr>
      <vt:lpstr>Qualcomm Office Regular</vt:lpstr>
      <vt:lpstr>Office ​​テーマ</vt:lpstr>
      <vt:lpstr>Visio</vt:lpstr>
      <vt:lpstr>WF: UE ON/OFF mask for sTTI</vt:lpstr>
      <vt:lpstr>Background 1</vt:lpstr>
      <vt:lpstr>Background 2</vt:lpstr>
      <vt:lpstr>Way forward 1</vt:lpstr>
      <vt:lpstr>Way forward 2</vt:lpstr>
      <vt:lpstr>Way forward 3</vt:lpstr>
      <vt:lpstr>Reference</vt:lpstr>
    </vt:vector>
  </TitlesOfParts>
  <Company>株式会社エヌ・ティ・ティ・ドコモ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supplemental downlink for TD-LTE in Rel.12</dc:title>
  <dc:creator>Fred TAKEDA</dc:creator>
  <cp:lastModifiedBy>Prashanth Akula</cp:lastModifiedBy>
  <cp:revision>397</cp:revision>
  <dcterms:created xsi:type="dcterms:W3CDTF">2014-03-04T23:28:02Z</dcterms:created>
  <dcterms:modified xsi:type="dcterms:W3CDTF">2017-02-17T09:20:37Z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(3)decnuAjGEL17NYS/Wm9+7OJOMLsPk7l/klat9rlogqNKm/SQLVL/d7jl4LWbYWPVVlkAhwH4_x000d_
M+GGdAvPPAYlqguo3g+wWH3N09kKzxSjrKwagmuIKnvdKbs399FYBOpxJ/zuhrQftsdqS/I4_x000d_
IwIsVciwXXa9jbmiJo7pBhKMMB67/eV/VmbCJUmfwCltW+dw+qmgtTysDZoxM7ydSL1Jhoux_x000d_
xSltc0JCv3esE3XyeX</vt:lpwstr>
  </property>
  <property fmtid="{D5CDD505-2E9C-101B-9397-08002B2CF9AE}" pid="3" name="_new_ms_pID_72543_00">
    <vt:lpwstr>_</vt:lpwstr>
  </property>
  <property fmtid="{D5CDD505-2E9C-101B-9397-08002B2CF9AE}" pid="4" name="_new_ms_pID_725431">
    <vt:lpwstr>rSNaf+SfDCVIikakN77xfmjOFBhdzwMwjJp+QQefaov8NXZnSUAo9a_x000d_
q08/E6ZJ6nryMAJ7LM8C8J3URlTCz3SvteTAILvzu2DZ223th4xWzrs9D+9qxXgviCf+GMsM_x000d_
1AGh4oaVpeiMg2i9XLq5eYfhWmYbfk/01ktPNylQ5U0FDX3gstogVotm2GLNoBlmOUTbDAqT_x000d_
aar+XbjtYr/ZonMK1N7eDKutvoYRxDXMVEvd</vt:lpwstr>
  </property>
  <property fmtid="{D5CDD505-2E9C-101B-9397-08002B2CF9AE}" pid="5" name="_new_ms_pID_725431_00">
    <vt:lpwstr>_</vt:lpwstr>
  </property>
  <property fmtid="{D5CDD505-2E9C-101B-9397-08002B2CF9AE}" pid="6" name="_new_ms_pID_725432">
    <vt:lpwstr>n9Vjnh+sv9HevYklrvk26g0Cbfdw0+R9K+aJ_x000d_
vT4aR+vQQH5SBOGyeoa4Zs6LULtr0o28GljdNb5KroTNzM+oVVUgiPOM8oTaNP5JRA0PHJZ5_x000d_
</vt:lpwstr>
  </property>
  <property fmtid="{D5CDD505-2E9C-101B-9397-08002B2CF9AE}" pid="7" name="_new_ms_pID_725432_00">
    <vt:lpwstr>_</vt:lpwstr>
  </property>
  <property fmtid="{D5CDD505-2E9C-101B-9397-08002B2CF9AE}" pid="8" name="_2015_ms_pID_725343">
    <vt:lpwstr>(3)MMWb5oCkpRDRHs4YVqBYBM4qh9C1+D1vYpcwzJ/tdeQi0m+UhntUkAwr1R2DGgCMow1hgrpI
vREBqfsLMK09Jk+QufJDyrtmtJG3nbtX/C0c4k0EIesFH2vUbbZeaAYcbajFuff1FhjSaAfg
PPIAVJGmCnbOnZ+vUCxt/mAoKj6kpntUuL+UFmbcxf3IGtt/tiLqdiRbxacwTqrpWOzgb1PN
XDAcp7mz6AnlHjNVM7</vt:lpwstr>
  </property>
  <property fmtid="{D5CDD505-2E9C-101B-9397-08002B2CF9AE}" pid="9" name="_2015_ms_pID_7253431">
    <vt:lpwstr>qfFg8jtXJd/HBhR93Obg37Ww6r/uygcd8Kr08qYLQ0G0ZkUuoCL/al
Hoa9VN+HOWPF2ouYuZx7+Lpn1Kn61iN5ioETcIuqwca6bLZSlOs2nSja5ZhynqQEF6FV0To9
ct5TJG4K50alSCmHg1Oa/QffjRw904MVOGXlVqPqnhH2Rl9rC8/RYU5tvtn/VGFsBQzfVjV1
EfjmeoRYkpFsbKDz7E7Ri4j4y7XKv0sD6qa+</vt:lpwstr>
  </property>
  <property fmtid="{D5CDD505-2E9C-101B-9397-08002B2CF9AE}" pid="10" name="_2015_ms_pID_7253432">
    <vt:lpwstr>+Z5BFKezeFy0h5/5gcQ2cTpc0Fb1WKGhkXu2
dniG+zUgn9YFhWpPajyAkjLQs12U8w==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1464255262</vt:lpwstr>
  </property>
</Properties>
</file>