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6582" autoAdjust="0"/>
    <p:restoredTop sz="94660"/>
  </p:normalViewPr>
  <p:slideViewPr>
    <p:cSldViewPr snapToGrid="0">
      <p:cViewPr>
        <p:scale>
          <a:sx n="75" d="100"/>
          <a:sy n="75" d="100"/>
        </p:scale>
        <p:origin x="-1140" y="-1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2/14/2016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364391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2/14/2016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225304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2/14/2016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8161067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2/14/2016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8281836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2/14/2016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965332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2/14/2016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2781064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2/14/2016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604183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2/14/2016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67847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2/14/2016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099431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2/14/2016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776605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2/14/2016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8624886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6A4731-9EB5-40B4-82E7-5C5942FC3692}" type="datetimeFigureOut">
              <a:rPr lang="en-US" smtClean="0"/>
              <a:pPr/>
              <a:t>2/14/2016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8542528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Way forward on how to apply ACLR and ACS on coexistence study for standalone case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547286"/>
            <a:ext cx="9144000" cy="710514"/>
          </a:xfrm>
        </p:spPr>
        <p:txBody>
          <a:bodyPr/>
          <a:lstStyle/>
          <a:p>
            <a:r>
              <a:rPr lang="en-US" dirty="0" smtClean="0"/>
              <a:t>Intel, Ericsson, Huawei, Nokia, Qualcomm, ZTE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84201" y="272142"/>
            <a:ext cx="113955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3GPP TSG-RAN WG4 Meeting #78</a:t>
            </a:r>
            <a:r>
              <a:rPr lang="de-DE" dirty="0" smtClean="0"/>
              <a:t>                                                                                                     </a:t>
            </a:r>
            <a:r>
              <a:rPr lang="en-GB" b="1" dirty="0" smtClean="0"/>
              <a:t>R4-161153</a:t>
            </a:r>
            <a:r>
              <a:rPr lang="de-DE" b="1" dirty="0" smtClean="0"/>
              <a:t/>
            </a:r>
            <a:br>
              <a:rPr lang="de-DE" b="1" dirty="0" smtClean="0"/>
            </a:br>
            <a:r>
              <a:rPr lang="en-GB" b="1" dirty="0" smtClean="0"/>
              <a:t>St. Julian’s, Malta, February 15 – 19, 2016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9179168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740275"/>
          </a:xfrm>
        </p:spPr>
        <p:txBody>
          <a:bodyPr>
            <a:normAutofit/>
          </a:bodyPr>
          <a:lstStyle/>
          <a:p>
            <a:r>
              <a:rPr lang="en-US" dirty="0" smtClean="0"/>
              <a:t>This was discussed and endorsed in the Budapest </a:t>
            </a:r>
            <a:r>
              <a:rPr lang="en-US" dirty="0" smtClean="0"/>
              <a:t>Ad-hoc meeting (</a:t>
            </a:r>
            <a:r>
              <a:rPr lang="en-US" dirty="0" smtClean="0"/>
              <a:t>R4-77AH-IoT-0153).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 smtClean="0"/>
              <a:t>difference of NB-</a:t>
            </a:r>
            <a:r>
              <a:rPr lang="en-US" dirty="0" err="1" smtClean="0"/>
              <a:t>IoT</a:t>
            </a:r>
            <a:r>
              <a:rPr lang="en-US" dirty="0" smtClean="0"/>
              <a:t> BW and LTE BW is large</a:t>
            </a:r>
          </a:p>
          <a:p>
            <a:r>
              <a:rPr lang="en-US" dirty="0" smtClean="0"/>
              <a:t>Different companies used different methods to apply the ACLR and ACS in the interference calculations</a:t>
            </a:r>
          </a:p>
        </p:txBody>
      </p:sp>
    </p:spTree>
    <p:extLst>
      <p:ext uri="{BB962C8B-B14F-4D97-AF65-F5344CB8AC3E}">
        <p14:creationId xmlns="" xmlns:p14="http://schemas.microsoft.com/office/powerpoint/2010/main" val="41132910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Way forward on how to apply ACLR and ACS on coexistence study for standalone case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740275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Definition and assumption</a:t>
            </a:r>
          </a:p>
          <a:p>
            <a:pPr lvl="1"/>
            <a:r>
              <a:rPr lang="en-US" dirty="0" smtClean="0"/>
              <a:t>LTE ACLR and ACS are defined for its own bandwidth size</a:t>
            </a:r>
          </a:p>
          <a:p>
            <a:pPr lvl="1"/>
            <a:r>
              <a:rPr lang="en-US" dirty="0" smtClean="0"/>
              <a:t>NB-</a:t>
            </a:r>
            <a:r>
              <a:rPr lang="en-US" dirty="0" err="1" smtClean="0"/>
              <a:t>IoT</a:t>
            </a:r>
            <a:r>
              <a:rPr lang="en-US" dirty="0" smtClean="0"/>
              <a:t> ACLR and ACS are defined for its own bandwidth size</a:t>
            </a:r>
          </a:p>
          <a:p>
            <a:pPr lvl="1"/>
            <a:r>
              <a:rPr lang="en-US" dirty="0" smtClean="0"/>
              <a:t>Attenuations are flat in the adjacent 10 MHz</a:t>
            </a:r>
          </a:p>
          <a:p>
            <a:pPr lvl="1"/>
            <a:r>
              <a:rPr lang="en-US" dirty="0" smtClean="0"/>
              <a:t>ACLR and ACS are the inputs to the simulations</a:t>
            </a:r>
          </a:p>
          <a:p>
            <a:pPr lvl="1"/>
            <a:r>
              <a:rPr lang="en-US" dirty="0" err="1" smtClean="0"/>
              <a:t>ACLR_e</a:t>
            </a:r>
            <a:r>
              <a:rPr lang="en-US" dirty="0" smtClean="0"/>
              <a:t> is the effective ACLR in the interference calculation</a:t>
            </a:r>
          </a:p>
          <a:p>
            <a:pPr lvl="1"/>
            <a:r>
              <a:rPr lang="en-US" dirty="0" err="1" smtClean="0"/>
              <a:t>ACS_e</a:t>
            </a:r>
            <a:r>
              <a:rPr lang="en-US" dirty="0" smtClean="0"/>
              <a:t> is the effective ACS in the interference calculation</a:t>
            </a:r>
          </a:p>
          <a:p>
            <a:r>
              <a:rPr lang="en-US" dirty="0" smtClean="0"/>
              <a:t>Interference from LTE to NB-</a:t>
            </a:r>
            <a:r>
              <a:rPr lang="en-US" dirty="0" err="1" smtClean="0"/>
              <a:t>IoT</a:t>
            </a:r>
            <a:endParaRPr lang="en-US" dirty="0" smtClean="0"/>
          </a:p>
          <a:p>
            <a:pPr lvl="1"/>
            <a:r>
              <a:rPr lang="en-US" dirty="0" err="1" smtClean="0"/>
              <a:t>ACLR_e</a:t>
            </a:r>
            <a:r>
              <a:rPr lang="en-US" dirty="0" smtClean="0"/>
              <a:t> = ACLR – 10*log10((180kHz/(# of </a:t>
            </a:r>
            <a:r>
              <a:rPr lang="en-US" dirty="0" err="1" smtClean="0"/>
              <a:t>IoT</a:t>
            </a:r>
            <a:r>
              <a:rPr lang="en-US" dirty="0" smtClean="0"/>
              <a:t> users))/9MHz)</a:t>
            </a:r>
          </a:p>
          <a:p>
            <a:pPr lvl="1"/>
            <a:r>
              <a:rPr lang="en-US" dirty="0" err="1" smtClean="0"/>
              <a:t>ACS_e</a:t>
            </a:r>
            <a:r>
              <a:rPr lang="en-US" dirty="0" smtClean="0"/>
              <a:t> = ACS [pessimistic assumption]</a:t>
            </a:r>
          </a:p>
          <a:p>
            <a:r>
              <a:rPr lang="en-US" dirty="0" smtClean="0"/>
              <a:t>Interference from NB-</a:t>
            </a:r>
            <a:r>
              <a:rPr lang="en-US" dirty="0" err="1" smtClean="0"/>
              <a:t>IoT</a:t>
            </a:r>
            <a:r>
              <a:rPr lang="en-US" dirty="0" smtClean="0"/>
              <a:t> to LTE</a:t>
            </a:r>
          </a:p>
          <a:p>
            <a:pPr lvl="1"/>
            <a:r>
              <a:rPr lang="en-US" dirty="0" err="1" smtClean="0"/>
              <a:t>ACLR_e</a:t>
            </a:r>
            <a:r>
              <a:rPr lang="en-US" dirty="0" smtClean="0"/>
              <a:t> = ACLR – 10*log10((9MHz/(# of LTE users))/180kHz) [pessimistic assumption]</a:t>
            </a:r>
          </a:p>
          <a:p>
            <a:pPr lvl="1"/>
            <a:r>
              <a:rPr lang="en-US" dirty="0" err="1" smtClean="0"/>
              <a:t>ACS_e</a:t>
            </a:r>
            <a:r>
              <a:rPr lang="en-US" dirty="0" smtClean="0"/>
              <a:t> = ACS</a:t>
            </a:r>
          </a:p>
          <a:p>
            <a:r>
              <a:rPr lang="en-US" dirty="0" smtClean="0"/>
              <a:t>The effective ACLR (</a:t>
            </a:r>
            <a:r>
              <a:rPr lang="en-US" dirty="0" err="1" smtClean="0"/>
              <a:t>ACLR_e</a:t>
            </a:r>
            <a:r>
              <a:rPr lang="en-US" dirty="0" smtClean="0"/>
              <a:t>) and effective ACS (</a:t>
            </a:r>
            <a:r>
              <a:rPr lang="en-US" dirty="0" err="1" smtClean="0"/>
              <a:t>ACS_e</a:t>
            </a:r>
            <a:r>
              <a:rPr lang="en-US" dirty="0" smtClean="0"/>
              <a:t>) shall be applied in the coexistence simulation for the calculation of victim system interference</a:t>
            </a:r>
          </a:p>
        </p:txBody>
      </p:sp>
    </p:spTree>
    <p:extLst>
      <p:ext uri="{BB962C8B-B14F-4D97-AF65-F5344CB8AC3E}">
        <p14:creationId xmlns="" xmlns:p14="http://schemas.microsoft.com/office/powerpoint/2010/main" val="41132910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04875"/>
          </a:xfrm>
        </p:spPr>
        <p:txBody>
          <a:bodyPr>
            <a:normAutofit/>
          </a:bodyPr>
          <a:lstStyle/>
          <a:p>
            <a:r>
              <a:rPr lang="en-US" sz="4000" dirty="0" smtClean="0"/>
              <a:t>Illustration of flat assumption of ACLR and ACS</a:t>
            </a:r>
            <a:endParaRPr lang="en-US" sz="4000" dirty="0"/>
          </a:p>
        </p:txBody>
      </p:sp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1409674" y="1308098"/>
          <a:ext cx="9563125" cy="5308601"/>
        </p:xfrm>
        <a:graphic>
          <a:graphicData uri="http://schemas.openxmlformats.org/drawingml/2006/table">
            <a:tbl>
              <a:tblPr/>
              <a:tblGrid>
                <a:gridCol w="124804"/>
                <a:gridCol w="234008"/>
                <a:gridCol w="234008"/>
                <a:gridCol w="234008"/>
                <a:gridCol w="234008"/>
                <a:gridCol w="234008"/>
                <a:gridCol w="234008"/>
                <a:gridCol w="234008"/>
                <a:gridCol w="234008"/>
                <a:gridCol w="234008"/>
                <a:gridCol w="234008"/>
                <a:gridCol w="234008"/>
                <a:gridCol w="234008"/>
                <a:gridCol w="234008"/>
                <a:gridCol w="234008"/>
                <a:gridCol w="234008"/>
                <a:gridCol w="234008"/>
                <a:gridCol w="234008"/>
                <a:gridCol w="234008"/>
                <a:gridCol w="234008"/>
                <a:gridCol w="234008"/>
                <a:gridCol w="37441"/>
                <a:gridCol w="37441"/>
                <a:gridCol w="37441"/>
                <a:gridCol w="37441"/>
                <a:gridCol w="37441"/>
                <a:gridCol w="234008"/>
                <a:gridCol w="234008"/>
                <a:gridCol w="234008"/>
                <a:gridCol w="234008"/>
                <a:gridCol w="234008"/>
                <a:gridCol w="234008"/>
                <a:gridCol w="234008"/>
                <a:gridCol w="234008"/>
                <a:gridCol w="234008"/>
                <a:gridCol w="234008"/>
                <a:gridCol w="234008"/>
                <a:gridCol w="234008"/>
                <a:gridCol w="234008"/>
                <a:gridCol w="234008"/>
                <a:gridCol w="234008"/>
                <a:gridCol w="234008"/>
                <a:gridCol w="234008"/>
                <a:gridCol w="234008"/>
                <a:gridCol w="234008"/>
                <a:gridCol w="124804"/>
              </a:tblGrid>
              <a:tr h="124601"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8050"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dash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dash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10MHz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dash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dash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10MHz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dash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dash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7093"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dash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dash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dash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dash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dash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dash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3897"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5481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5481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5481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8050"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LTE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5481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5481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5481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4"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NB-IoT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7093"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481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481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481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3897"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3897"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3897"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3897"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3897"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8050"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 gridSpan="7"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NB-IoT ACS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LTE ACLR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3897"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3897"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3897"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2970"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7">
                  <a:txBody>
                    <a:bodyPr/>
                    <a:lstStyle/>
                    <a:p>
                      <a:pPr algn="l" fontAlgn="b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LTE interfering NB-IoT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04791"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3897"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3897"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dash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dash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dash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dash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dash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dash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2970"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dash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dash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10MHz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dash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dash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10MHz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dash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dash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7093"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dash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dash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dash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dash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dash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dash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3897"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5481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5481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5481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2970"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LTE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5481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5481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5481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4"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NB-IoT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7093"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481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481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481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3897"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3897"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3897"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3897"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3897"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2970"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 gridSpan="7"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NB-IoT ACLR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LTE ACS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3897"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3897"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3897"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2970"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7">
                  <a:txBody>
                    <a:bodyPr/>
                    <a:lstStyle/>
                    <a:p>
                      <a:pPr algn="l" fontAlgn="b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NB-IoT interfering LTE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3897"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41132910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1652</TotalTime>
  <Words>255</Words>
  <Application>Microsoft Office PowerPoint</Application>
  <PresentationFormat>Custom</PresentationFormat>
  <Paragraphs>700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Way forward on how to apply ACLR and ACS on coexistence study for standalone case</vt:lpstr>
      <vt:lpstr>Background</vt:lpstr>
      <vt:lpstr>Way forward on how to apply ACLR and ACS on coexistence study for standalone case</vt:lpstr>
      <vt:lpstr>Illustration of flat assumption of ACLR and ACS</vt:lpstr>
    </vt:vector>
  </TitlesOfParts>
  <Company>Qualcomm Incorporated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coexistence evaluation methodology for NB-IOT in-band and guard band operation</dc:title>
  <dc:creator>Papaleo, Marco</dc:creator>
  <cp:lastModifiedBy>xwang23</cp:lastModifiedBy>
  <cp:revision>58</cp:revision>
  <dcterms:created xsi:type="dcterms:W3CDTF">2015-11-18T19:50:45Z</dcterms:created>
  <dcterms:modified xsi:type="dcterms:W3CDTF">2016-02-15T03:27:41Z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