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582" autoAdjust="0"/>
    <p:restoredTop sz="94660"/>
  </p:normalViewPr>
  <p:slideViewPr>
    <p:cSldViewPr snapToGrid="0">
      <p:cViewPr>
        <p:scale>
          <a:sx n="75" d="100"/>
          <a:sy n="75" d="100"/>
        </p:scale>
        <p:origin x="-1770" y="-3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439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530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106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183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533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106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418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84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43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660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488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A4731-9EB5-40B4-82E7-5C5942FC3692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252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700" y="1536699"/>
            <a:ext cx="10363200" cy="1846263"/>
          </a:xfrm>
        </p:spPr>
        <p:txBody>
          <a:bodyPr>
            <a:normAutofit/>
          </a:bodyPr>
          <a:lstStyle/>
          <a:p>
            <a:r>
              <a:rPr lang="en-US" dirty="0" smtClean="0"/>
              <a:t>Way forward for DRX, </a:t>
            </a:r>
            <a:r>
              <a:rPr lang="en-US" dirty="0" err="1" smtClean="0"/>
              <a:t>eDRX</a:t>
            </a:r>
            <a:r>
              <a:rPr lang="en-US" dirty="0" smtClean="0"/>
              <a:t> and PTW value ranges for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7286"/>
            <a:ext cx="9144000" cy="710514"/>
          </a:xfrm>
        </p:spPr>
        <p:txBody>
          <a:bodyPr>
            <a:normAutofit/>
          </a:bodyPr>
          <a:lstStyle/>
          <a:p>
            <a:r>
              <a:rPr lang="en-US" dirty="0" smtClean="0"/>
              <a:t>Ericsson, Vodafone, ZTE, </a:t>
            </a:r>
            <a:r>
              <a:rPr lang="en-US" dirty="0" err="1" smtClean="0"/>
              <a:t>Docomo</a:t>
            </a:r>
            <a:r>
              <a:rPr lang="en-US" smtClean="0"/>
              <a:t>, </a:t>
            </a:r>
            <a:r>
              <a:rPr lang="en-US" smtClean="0"/>
              <a:t>Huawei, …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84201" y="272142"/>
            <a:ext cx="11395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WG2 Meeting #93bis</a:t>
            </a:r>
            <a:r>
              <a:rPr lang="de-DE" b="1" dirty="0" smtClean="0"/>
              <a:t>                                                                                                             </a:t>
            </a:r>
            <a:r>
              <a:rPr lang="en-GB" b="1" dirty="0" smtClean="0"/>
              <a:t>R2-163053</a:t>
            </a:r>
            <a:r>
              <a:rPr lang="de-DE" b="1" dirty="0" smtClean="0"/>
              <a:t/>
            </a:r>
            <a:br>
              <a:rPr lang="de-DE" b="1" dirty="0" smtClean="0"/>
            </a:br>
            <a:r>
              <a:rPr lang="sv-SE" b="1" dirty="0"/>
              <a:t>Dubrovnik, Malta, 11 – 15 April 2016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917916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40275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sv-SE" sz="2400" dirty="0" smtClean="0"/>
              <a:t>NB-IoT has similar framework for paging as eMTC (DRX, eDRX and PTW), except:</a:t>
            </a:r>
          </a:p>
          <a:p>
            <a:pPr lvl="1">
              <a:lnSpc>
                <a:spcPct val="150000"/>
              </a:lnSpc>
            </a:pPr>
            <a:r>
              <a:rPr lang="sv-SE" sz="2000" dirty="0" smtClean="0"/>
              <a:t>Maximum eDRX cycle is 3 hours</a:t>
            </a:r>
          </a:p>
          <a:p>
            <a:pPr lvl="1">
              <a:lnSpc>
                <a:spcPct val="150000"/>
              </a:lnSpc>
            </a:pPr>
            <a:r>
              <a:rPr lang="sv-SE" sz="2000" dirty="0" smtClean="0"/>
              <a:t>Maximum number of L1 repetitions for paging is 2048</a:t>
            </a:r>
          </a:p>
          <a:p>
            <a:pPr lvl="1">
              <a:lnSpc>
                <a:spcPct val="150000"/>
              </a:lnSpc>
            </a:pPr>
            <a:r>
              <a:rPr lang="sv-SE" sz="2000" dirty="0" smtClean="0"/>
              <a:t>UE specific DRX is not supported</a:t>
            </a:r>
          </a:p>
          <a:p>
            <a:pPr>
              <a:lnSpc>
                <a:spcPct val="150000"/>
              </a:lnSpc>
            </a:pPr>
            <a:r>
              <a:rPr lang="sv-SE" sz="2400" dirty="0" smtClean="0"/>
              <a:t>RAN2 intended to specify a single DRX cycle value: </a:t>
            </a:r>
          </a:p>
          <a:p>
            <a:pPr lvl="1">
              <a:lnSpc>
                <a:spcPct val="150000"/>
              </a:lnSpc>
            </a:pPr>
            <a:r>
              <a:rPr lang="sv-SE" sz="2000" dirty="0" smtClean="0"/>
              <a:t>For simplicity</a:t>
            </a:r>
          </a:p>
          <a:p>
            <a:pPr lvl="1">
              <a:lnSpc>
                <a:spcPct val="150000"/>
              </a:lnSpc>
            </a:pPr>
            <a:r>
              <a:rPr lang="sv-SE" sz="2000" dirty="0" smtClean="0"/>
              <a:t>However difficult to agree on a single value</a:t>
            </a:r>
          </a:p>
          <a:p>
            <a:pPr lvl="1">
              <a:lnSpc>
                <a:spcPct val="150000"/>
              </a:lnSpc>
            </a:pPr>
            <a:r>
              <a:rPr lang="sv-SE" sz="2000" dirty="0" smtClean="0"/>
              <a:t>Different NW deployments may support different coverage enhancement levels and require different DRX cycle values</a:t>
            </a:r>
          </a:p>
        </p:txBody>
      </p:sp>
    </p:spTree>
    <p:extLst>
      <p:ext uri="{BB962C8B-B14F-4D97-AF65-F5344CB8AC3E}">
        <p14:creationId xmlns:p14="http://schemas.microsoft.com/office/powerpoint/2010/main" val="4113291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70024"/>
            <a:ext cx="10896600" cy="498157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sv-SE" sz="2400" dirty="0" smtClean="0"/>
              <a:t>The following DRX, eDRX and PTW value ranges are supported in NB-IoT:</a:t>
            </a:r>
          </a:p>
          <a:p>
            <a:pPr lvl="1">
              <a:lnSpc>
                <a:spcPct val="150000"/>
              </a:lnSpc>
            </a:pPr>
            <a:r>
              <a:rPr lang="en-US" sz="2000" b="1" dirty="0" smtClean="0"/>
              <a:t>Issue 1 DRX:</a:t>
            </a:r>
          </a:p>
          <a:p>
            <a:pPr lvl="2">
              <a:lnSpc>
                <a:spcPct val="150000"/>
              </a:lnSpc>
            </a:pPr>
            <a:r>
              <a:rPr lang="en-US" sz="1600" b="1" dirty="0" smtClean="0"/>
              <a:t>NB-</a:t>
            </a:r>
            <a:r>
              <a:rPr lang="en-US" sz="1600" b="1" dirty="0" err="1" smtClean="0"/>
              <a:t>IoT</a:t>
            </a:r>
            <a:r>
              <a:rPr lang="en-US" sz="1600" b="1" dirty="0" smtClean="0"/>
              <a:t> supports </a:t>
            </a:r>
            <a:r>
              <a:rPr lang="en-GB" sz="1600" b="1" dirty="0" smtClean="0"/>
              <a:t>{1.28</a:t>
            </a:r>
            <a:r>
              <a:rPr lang="en-GB" sz="1600" b="1" dirty="0"/>
              <a:t>, 2.56, 5.12, 10.24} sec</a:t>
            </a:r>
            <a:endParaRPr lang="sv-SE" sz="1600" dirty="0"/>
          </a:p>
          <a:p>
            <a:pPr lvl="1">
              <a:lnSpc>
                <a:spcPct val="150000"/>
              </a:lnSpc>
            </a:pPr>
            <a:r>
              <a:rPr lang="en-US" sz="2000" b="1" dirty="0" smtClean="0"/>
              <a:t>Issue 2 </a:t>
            </a:r>
            <a:r>
              <a:rPr lang="en-US" sz="2000" b="1" dirty="0" err="1" smtClean="0"/>
              <a:t>eDRX</a:t>
            </a:r>
            <a:r>
              <a:rPr lang="en-US" sz="2000" b="1" dirty="0"/>
              <a:t>: </a:t>
            </a:r>
            <a:endParaRPr lang="en-US" sz="2000" b="1" dirty="0" smtClean="0"/>
          </a:p>
          <a:p>
            <a:pPr lvl="2">
              <a:lnSpc>
                <a:spcPct val="150000"/>
              </a:lnSpc>
            </a:pPr>
            <a:r>
              <a:rPr lang="en-US" sz="1600" b="1" dirty="0" smtClean="0"/>
              <a:t>NB-</a:t>
            </a:r>
            <a:r>
              <a:rPr lang="en-US" sz="1600" b="1" dirty="0" err="1" smtClean="0"/>
              <a:t>IoT</a:t>
            </a:r>
            <a:r>
              <a:rPr lang="en-US" sz="1600" b="1" dirty="0" smtClean="0"/>
              <a:t> supports {20.48</a:t>
            </a:r>
            <a:r>
              <a:rPr lang="en-US" sz="1600" b="1" dirty="0"/>
              <a:t>, 40.96, 81.92, 163.84, 327.68, 655.36, 1310.72, 2621.44, 5242.88, 10485.76} sec.</a:t>
            </a:r>
            <a:endParaRPr lang="sv-SE" sz="1600" dirty="0"/>
          </a:p>
          <a:p>
            <a:pPr lvl="1">
              <a:lnSpc>
                <a:spcPct val="150000"/>
              </a:lnSpc>
            </a:pPr>
            <a:r>
              <a:rPr lang="en-US" sz="2000" b="1" dirty="0" smtClean="0"/>
              <a:t>Issue 3 PTW</a:t>
            </a:r>
            <a:r>
              <a:rPr lang="en-US" sz="2000" b="1" dirty="0"/>
              <a:t>:  </a:t>
            </a:r>
            <a:endParaRPr lang="en-US" sz="2000" b="1" dirty="0" smtClean="0"/>
          </a:p>
          <a:p>
            <a:pPr lvl="2">
              <a:lnSpc>
                <a:spcPct val="150000"/>
              </a:lnSpc>
            </a:pPr>
            <a:r>
              <a:rPr lang="en-US" sz="1600" b="1" dirty="0" smtClean="0"/>
              <a:t>Working assumption: </a:t>
            </a:r>
            <a:r>
              <a:rPr lang="en-GB" sz="1600" b="1" dirty="0" smtClean="0"/>
              <a:t>{0</a:t>
            </a:r>
            <a:r>
              <a:rPr lang="en-GB" sz="1600" b="1" dirty="0"/>
              <a:t>, 5, 7.5, 10, 12.5, 15, 17.5, 20, 22.5, 25, 27.5, 30, 32.5, 35, 37.5, 40} sec</a:t>
            </a:r>
            <a:r>
              <a:rPr lang="en-GB" sz="1600" b="1" dirty="0" smtClean="0"/>
              <a:t>.</a:t>
            </a:r>
          </a:p>
          <a:p>
            <a:pPr lvl="2">
              <a:lnSpc>
                <a:spcPct val="150000"/>
              </a:lnSpc>
            </a:pPr>
            <a:r>
              <a:rPr lang="en-US" sz="1600" b="1" dirty="0" smtClean="0"/>
              <a:t>NOTE: </a:t>
            </a:r>
            <a:r>
              <a:rPr lang="en-US" sz="1600" b="1" dirty="0"/>
              <a:t>The WA can be re-visit according to the outcome of email discussion  [93#xx][LTE/</a:t>
            </a:r>
            <a:r>
              <a:rPr lang="en-US" sz="1600" b="1" dirty="0" err="1"/>
              <a:t>eDRX</a:t>
            </a:r>
            <a:r>
              <a:rPr lang="en-US" sz="1600" b="1" dirty="0"/>
              <a:t>] </a:t>
            </a:r>
            <a:r>
              <a:rPr lang="en-US" sz="1600" b="1" dirty="0" err="1"/>
              <a:t>eDRX</a:t>
            </a:r>
            <a:r>
              <a:rPr lang="en-US" sz="1600" b="1" dirty="0"/>
              <a:t> paging </a:t>
            </a:r>
            <a:r>
              <a:rPr lang="en-US" sz="1600" b="1" dirty="0" smtClean="0"/>
              <a:t>solution</a:t>
            </a:r>
            <a:endParaRPr lang="en-GB" sz="1600" b="1" dirty="0" smtClean="0"/>
          </a:p>
        </p:txBody>
      </p:sp>
    </p:spTree>
    <p:extLst>
      <p:ext uri="{BB962C8B-B14F-4D97-AF65-F5344CB8AC3E}">
        <p14:creationId xmlns:p14="http://schemas.microsoft.com/office/powerpoint/2010/main" val="4113291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4198</TotalTime>
  <Words>168</Words>
  <Application>Microsoft Office PowerPoint</Application>
  <PresentationFormat>Custom</PresentationFormat>
  <Paragraphs>21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for DRX, eDRX and PTW value ranges for NB-IoT</vt:lpstr>
      <vt:lpstr>Background</vt:lpstr>
      <vt:lpstr>Proposal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coexistence evaluation methodology for NB-IOT in-band and guard band operation</dc:title>
  <dc:creator>Papaleo, Marco</dc:creator>
  <cp:lastModifiedBy>Ericsson</cp:lastModifiedBy>
  <cp:revision>296</cp:revision>
  <dcterms:created xsi:type="dcterms:W3CDTF">2015-11-18T19:50:45Z</dcterms:created>
  <dcterms:modified xsi:type="dcterms:W3CDTF">2016-04-14T16:53:26Z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(3)3fsISv/bv4wq9/BjonNoS4Un09n4usax/EGqwcNVlTBO2rRNxc+Ak/Q/V+sT2jLxRg5fYb1P
y5epe4APTAutoSneulx+un5Cx8syRPuNMgmZIwKPEixVVmoLVrORAFQcSkzMgOJQcc4P+x+P
Es4oyOerXabIZR4hfjm0CUhZYrex/CKRZAtd3DrPjPL5Jv+aepRuoPSZ3eHd2c21BoZihRSX
xTMQcz7lq/Hb+pAnl9</vt:lpwstr>
  </property>
  <property fmtid="{D5CDD505-2E9C-101B-9397-08002B2CF9AE}" pid="4" name="_2015_ms_pID_7253431">
    <vt:lpwstr>dtAw1ATfEJSrZ5NRiW9M/JKyB9Q18M23TR52f4w55XVSd3yCIwomqm
btVUXl98DQORnzCkCJt8q+59AHwyHpSv+bs+Xp2lObrRiT+GFGFUFpSWwILO8GkUveyX2TC7
RWfNb9uwAfKBbQxn2gNS9faq1f7cdn2o2QYCrMAZPblbzu7v6s6SLhw7ZEQAyXDXZ1hnibJr
6fECa5agwJ9H2O8i0r1G2i++hfgTByMnqXPv</vt:lpwstr>
  </property>
  <property fmtid="{D5CDD505-2E9C-101B-9397-08002B2CF9AE}" pid="5" name="_2015_ms_pID_7253432">
    <vt:lpwstr>O6x4lqYdvbMOE0X3DrZtBVUNexCNv9PmTWnw
c3MJ50i3CLn0gHBUhslxivEoegqcgNQFEq19AkevCb4nM7mKg3dKNhuYfw1kogDPqv4ByreG
Wt9PveOusrw7zgGqUHv4sg==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1460420878</vt:lpwstr>
  </property>
</Properties>
</file>