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4" r:id="rId4"/>
    <p:sldId id="266" r:id="rId5"/>
    <p:sldId id="272" r:id="rId6"/>
    <p:sldId id="267" r:id="rId7"/>
    <p:sldId id="270" r:id="rId8"/>
    <p:sldId id="271" r:id="rId9"/>
    <p:sldId id="268" r:id="rId10"/>
    <p:sldId id="269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1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  <p:cmAuthor id="3" name="Haitong Sun" initials="HS" lastIdx="3" clrIdx="2">
    <p:extLst>
      <p:ext uri="{19B8F6BF-5375-455C-9EA6-DF929625EA0E}">
        <p15:presenceInfo xmlns:p15="http://schemas.microsoft.com/office/powerpoint/2012/main" userId="906afd790f22ef2c" providerId="Windows Live"/>
      </p:ext>
    </p:extLst>
  </p:cmAuthor>
  <p:cmAuthor id="4" name="Apple" initials="Apple" lastIdx="3" clrIdx="3">
    <p:extLst>
      <p:ext uri="{19B8F6BF-5375-455C-9EA6-DF929625EA0E}">
        <p15:presenceInfo xmlns:p15="http://schemas.microsoft.com/office/powerpoint/2012/main" userId="App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15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9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932" y="1620873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Offline Discussions on Single Tx Enhancement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WG1 Ad-Hoc 1901 		                         R</a:t>
            </a:r>
            <a:r>
              <a:rPr lang="en-US" altLang="zh-CN" sz="2400" b="1" dirty="0"/>
              <a:t>1-1901424</a:t>
            </a:r>
            <a:r>
              <a:rPr lang="en-GB" altLang="zh-CN" sz="2400" b="1" dirty="0"/>
              <a:t> Taipei, Taiwan, 21</a:t>
            </a:r>
            <a:r>
              <a:rPr lang="en-GB" altLang="zh-CN" sz="2400" b="1" baseline="30000" dirty="0"/>
              <a:t>st</a:t>
            </a:r>
            <a:r>
              <a:rPr lang="en-GB" altLang="zh-CN" sz="2400" b="1" dirty="0"/>
              <a:t> – 25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January, 2019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40F66-0C15-9B4D-838E-F197A66B6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NR SRS config (</a:t>
            </a:r>
            <a:r>
              <a:rPr lang="en-US" dirty="0">
                <a:solidFill>
                  <a:srgbClr val="FF0000"/>
                </a:solidFill>
              </a:rPr>
              <a:t>Not discussed</a:t>
            </a:r>
            <a:r>
              <a:rPr lang="en-US" dirty="0"/>
              <a:t>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D3C59-2C1E-5441-ADBE-4B8998B3C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Allow EN-DC UE to transmit NR SRS overlapping in time with the last symbol of a LTE uplink subframe designated by subframeAssignment-r15</a:t>
            </a:r>
            <a:endParaRPr lang="en-US" dirty="0"/>
          </a:p>
          <a:p>
            <a:pPr lvl="1"/>
            <a:r>
              <a:rPr lang="en-US" i="1" dirty="0"/>
              <a:t>The last LTE symbol thereof is reserved and not transmitted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3273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1255-393B-B748-B99E-DA92AB3C4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LTE UL-CA (</a:t>
            </a:r>
            <a:r>
              <a:rPr lang="en-US" dirty="0">
                <a:solidFill>
                  <a:srgbClr val="FF0000"/>
                </a:solidFill>
              </a:rPr>
              <a:t>Not discussed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D8D7F-624B-CC4C-BFE9-55B82084F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i="1" dirty="0"/>
              <a:t>Support LTE UL-CA for EN-DC with DL-reference UL-DL configuration on LTE serving cell.</a:t>
            </a:r>
            <a:endParaRPr lang="en-US" dirty="0"/>
          </a:p>
          <a:p>
            <a:pPr lvl="1"/>
            <a:r>
              <a:rPr lang="en-GB" i="1" dirty="0"/>
              <a:t>The subframes available for UL transmission can be common across LTE serving cells.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851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EFBE4-4187-BF4F-9371-111E0E946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RAN4 Decision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17D3659-79E1-6D45-B428-95B9A271D1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5648260"/>
              </p:ext>
            </p:extLst>
          </p:nvPr>
        </p:nvGraphicFramePr>
        <p:xfrm>
          <a:off x="741054" y="2952967"/>
          <a:ext cx="7551504" cy="3194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1348">
                  <a:extLst>
                    <a:ext uri="{9D8B030D-6E8A-4147-A177-3AD203B41FA5}">
                      <a16:colId xmlns:a16="http://schemas.microsoft.com/office/drawing/2014/main" val="1018882035"/>
                    </a:ext>
                  </a:extLst>
                </a:gridCol>
                <a:gridCol w="2821021">
                  <a:extLst>
                    <a:ext uri="{9D8B030D-6E8A-4147-A177-3AD203B41FA5}">
                      <a16:colId xmlns:a16="http://schemas.microsoft.com/office/drawing/2014/main" val="2213254390"/>
                    </a:ext>
                  </a:extLst>
                </a:gridCol>
                <a:gridCol w="2509135">
                  <a:extLst>
                    <a:ext uri="{9D8B030D-6E8A-4147-A177-3AD203B41FA5}">
                      <a16:colId xmlns:a16="http://schemas.microsoft.com/office/drawing/2014/main" val="2568402718"/>
                    </a:ext>
                  </a:extLst>
                </a:gridCol>
              </a:tblGrid>
              <a:tr h="208026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Rel-15 Operation – Static, Based on UE SUO capability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03165"/>
                  </a:ext>
                </a:extLst>
              </a:tr>
              <a:tr h="482087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138783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Single Uplink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UE would signal SUO support for the EN-DC band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combination.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UE expects RAN to schedule Single Tx.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optionally signal SUO support, and would be scheduled for Single Tx.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996181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Simultaneous Dual 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potentially not signal SUO support, but would be required to operate with A-MPR defined for 2PA.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dirty="0"/>
                        <a:t> to be defined for this case.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37610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28355DC-E07D-A44E-8547-74BB1936E191}"/>
              </a:ext>
            </a:extLst>
          </p:cNvPr>
          <p:cNvSpPr txBox="1"/>
          <p:nvPr/>
        </p:nvSpPr>
        <p:spPr>
          <a:xfrm>
            <a:off x="516245" y="1783416"/>
            <a:ext cx="77763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In RAN4 #86bis, following receiver architecture (R4-1805774) has been agreed EN-DC operation in B41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097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838DB6-E160-C045-BD7A-D505AD93B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Plenary Decision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03D7C3-F2A6-034F-A057-564C474F40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 #81, following was agreed in the “R16 MR-DC and CA enhancement” WID(RP-182076)</a:t>
            </a:r>
          </a:p>
          <a:p>
            <a:pPr lvl="1" fontAlgn="base" hangingPunct="0"/>
            <a:r>
              <a:rPr lang="en-US" dirty="0"/>
              <a:t>Study and, if found beneficial over the existing single Tx switched uplink solution, specify enhancements to single Tx switched uplink solution for EN-DC, such as allowing all DL and UL subframes for data transmission for both NR and LTE. [RAN1].</a:t>
            </a:r>
          </a:p>
          <a:p>
            <a:pPr lvl="1" fontAlgn="base" hangingPunct="0"/>
            <a:endParaRPr lang="en-US" sz="3200" dirty="0"/>
          </a:p>
          <a:p>
            <a:pPr lvl="1"/>
            <a:r>
              <a:rPr lang="en-US" dirty="0"/>
              <a:t>Note: UE in single Tx switched uplink mode is not expected to be scheduled simultaneous transmission on MCG and SCG </a:t>
            </a:r>
          </a:p>
        </p:txBody>
      </p:sp>
    </p:spTree>
    <p:extLst>
      <p:ext uri="{BB962C8B-B14F-4D97-AF65-F5344CB8AC3E}">
        <p14:creationId xmlns:p14="http://schemas.microsoft.com/office/powerpoint/2010/main" val="246803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F7B82-7A38-CA45-A3DE-6A3BBC0DE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Background: Existing single Tx solution for TDD intra-band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82307-033A-AF47-B22F-4D633DD2D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534803"/>
          </a:xfrm>
        </p:spPr>
        <p:txBody>
          <a:bodyPr/>
          <a:lstStyle/>
          <a:p>
            <a:r>
              <a:rPr lang="en-US" dirty="0"/>
              <a:t>Example assuming LTE TDD Pattern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441C21-D0D4-C54A-B425-2809F207F4B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29857" y="2744603"/>
            <a:ext cx="4864100" cy="33464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2505B0-0535-F647-B9C1-60A3C0A0347B}"/>
              </a:ext>
            </a:extLst>
          </p:cNvPr>
          <p:cNvSpPr txBox="1"/>
          <p:nvPr/>
        </p:nvSpPr>
        <p:spPr>
          <a:xfrm>
            <a:off x="6229350" y="3956163"/>
            <a:ext cx="291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>
                <a:solidFill>
                  <a:srgbClr val="FF0000"/>
                </a:solidFill>
              </a:rPr>
              <a:t>Existing solution</a:t>
            </a:r>
            <a:r>
              <a:rPr lang="en-US" sz="1200" dirty="0">
                <a:solidFill>
                  <a:srgbClr val="FF0000"/>
                </a:solidFill>
              </a:rPr>
              <a:t>: Loss of 1 LTE UL subframe leads to loss of 4 LTE DL subframes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D8CD67-46FC-8A49-8547-31EC612682EC}"/>
              </a:ext>
            </a:extLst>
          </p:cNvPr>
          <p:cNvSpPr txBox="1"/>
          <p:nvPr/>
        </p:nvSpPr>
        <p:spPr>
          <a:xfrm>
            <a:off x="6229350" y="5256879"/>
            <a:ext cx="26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>
                <a:solidFill>
                  <a:srgbClr val="FF0000"/>
                </a:solidFill>
              </a:rPr>
              <a:t>Proposal</a:t>
            </a:r>
            <a:r>
              <a:rPr lang="en-US" sz="1200" dirty="0">
                <a:solidFill>
                  <a:srgbClr val="FF0000"/>
                </a:solidFill>
              </a:rPr>
              <a:t>: Still use all LTE DL subframes even with Loss of 1 LTE UL subframe</a:t>
            </a:r>
          </a:p>
        </p:txBody>
      </p:sp>
    </p:spTree>
    <p:extLst>
      <p:ext uri="{BB962C8B-B14F-4D97-AF65-F5344CB8AC3E}">
        <p14:creationId xmlns:p14="http://schemas.microsoft.com/office/powerpoint/2010/main" val="1841023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10A3F-94ED-D845-87A2-A6BDB3D18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conclusion from Offline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E96B3-CB79-9A4C-98B1-5645CA4AA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Compared to the existing UE-transparent single-Tx operation agreed in R15 (i.e. case 2 HARQ timing) for EN-DC with LTE TDD </a:t>
            </a:r>
            <a:r>
              <a:rPr lang="en-US" dirty="0" err="1">
                <a:solidFill>
                  <a:srgbClr val="FF0000"/>
                </a:solidFill>
              </a:rPr>
              <a:t>Pcell</a:t>
            </a:r>
            <a:r>
              <a:rPr lang="en-US" dirty="0">
                <a:solidFill>
                  <a:srgbClr val="FF0000"/>
                </a:solidFill>
              </a:rPr>
              <a:t>, there is benefit in terms of allowing all DL subframes for LTE data transmission by configuring the UE with DL-reference UL/DL configuration and apply the associated DL HARQ timing (i.e. case 1 HARQ timing).</a:t>
            </a:r>
          </a:p>
        </p:txBody>
      </p:sp>
    </p:spTree>
    <p:extLst>
      <p:ext uri="{BB962C8B-B14F-4D97-AF65-F5344CB8AC3E}">
        <p14:creationId xmlns:p14="http://schemas.microsoft.com/office/powerpoint/2010/main" val="3230474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29B46-0A3F-4F4D-96AF-D8B849986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enhancement to TDD </a:t>
            </a:r>
            <a:r>
              <a:rPr lang="en-US" dirty="0" err="1"/>
              <a:t>Pcell</a:t>
            </a:r>
            <a:r>
              <a:rPr lang="en-US" dirty="0"/>
              <a:t>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5D4DE-164D-1543-A4A1-365C5C0CD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fontAlgn="base" hangingPunct="0">
              <a:buNone/>
            </a:pPr>
            <a:r>
              <a:rPr lang="en-US" dirty="0"/>
              <a:t>For single UL operation in EN-DC with LTE TDD </a:t>
            </a:r>
            <a:r>
              <a:rPr lang="en-US" dirty="0" err="1"/>
              <a:t>PCell</a:t>
            </a:r>
            <a:r>
              <a:rPr lang="en-US" dirty="0"/>
              <a:t>, where UE operates on only one carrier at a time</a:t>
            </a:r>
            <a:endParaRPr lang="en-US" sz="3200" dirty="0"/>
          </a:p>
          <a:p>
            <a:pPr lvl="0" fontAlgn="base" hangingPunct="0"/>
            <a:r>
              <a:rPr lang="en-US" dirty="0"/>
              <a:t>for LTE carrier, UE can be configured with DL-reference UL/DL configuration indicated by RRC signaling “tdm-PatternConfig-r15” </a:t>
            </a:r>
            <a:endParaRPr lang="en-US" sz="2800" dirty="0"/>
          </a:p>
          <a:p>
            <a:pPr lvl="1" fontAlgn="base" hangingPunct="0"/>
            <a:r>
              <a:rPr lang="en-US" dirty="0"/>
              <a:t>For DL HARQ timing, the DL-reference UL/DL configuration, i.e. associated with “tdm-PatternConfig-r15”, is applied</a:t>
            </a:r>
            <a:endParaRPr lang="en-US" sz="2800" dirty="0"/>
          </a:p>
          <a:p>
            <a:pPr lvl="1" fontAlgn="base" hangingPunct="0"/>
            <a:r>
              <a:rPr lang="en-US" dirty="0"/>
              <a:t>For UL HARQ timing, the </a:t>
            </a:r>
            <a:r>
              <a:rPr lang="en-US" dirty="0" err="1"/>
              <a:t>PCell’s</a:t>
            </a:r>
            <a:r>
              <a:rPr lang="en-US" dirty="0"/>
              <a:t> UL/DL configuration, i.e. associated “</a:t>
            </a:r>
            <a:r>
              <a:rPr lang="en-US" dirty="0" err="1"/>
              <a:t>subframeAssignment</a:t>
            </a:r>
            <a:r>
              <a:rPr lang="en-US" dirty="0"/>
              <a:t>”, is applied</a:t>
            </a:r>
          </a:p>
          <a:p>
            <a:pPr lvl="1" fontAlgn="base" hangingPunct="0"/>
            <a:r>
              <a:rPr lang="en-US" dirty="0"/>
              <a:t>For UE capable of dynamic power sharing, LTE UL transmission can be scheduled in all UL subframes and </a:t>
            </a:r>
            <a:r>
              <a:rPr lang="en-US" dirty="0" err="1"/>
              <a:t>UpPTS</a:t>
            </a:r>
            <a:r>
              <a:rPr lang="en-US" dirty="0"/>
              <a:t> configured by “</a:t>
            </a:r>
            <a:r>
              <a:rPr lang="en-US" dirty="0" err="1"/>
              <a:t>subframeAssignment</a:t>
            </a:r>
            <a:r>
              <a:rPr lang="en-US" dirty="0"/>
              <a:t>”</a:t>
            </a:r>
            <a:endParaRPr lang="en-US" sz="2800" dirty="0"/>
          </a:p>
          <a:p>
            <a:pPr lvl="2" fontAlgn="base" hangingPunct="0"/>
            <a:r>
              <a:rPr lang="en-US" dirty="0"/>
              <a:t>UE is not expected to transmit on the MCG and SCG simultaneously</a:t>
            </a:r>
          </a:p>
          <a:p>
            <a:pPr lvl="1" fontAlgn="base" hangingPunct="0"/>
            <a:r>
              <a:rPr lang="en-US" dirty="0">
                <a:solidFill>
                  <a:srgbClr val="FF0000"/>
                </a:solidFill>
              </a:rPr>
              <a:t>For UE not capable of dynamic power sharing, LTE UL transmission is only expected to be scheduled in UL subframes and </a:t>
            </a:r>
            <a:r>
              <a:rPr lang="en-US" dirty="0" err="1">
                <a:solidFill>
                  <a:srgbClr val="FF0000"/>
                </a:solidFill>
              </a:rPr>
              <a:t>UpPTS</a:t>
            </a:r>
            <a:r>
              <a:rPr lang="en-US" dirty="0">
                <a:solidFill>
                  <a:srgbClr val="FF0000"/>
                </a:solidFill>
              </a:rPr>
              <a:t> allowed according to the DL-reference UL/DL configuration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44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01FE9-BA0B-8D4B-A3A5-164343AB6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enhancements to FDD </a:t>
            </a:r>
            <a:r>
              <a:rPr lang="en-US" dirty="0" err="1"/>
              <a:t>Pcell</a:t>
            </a:r>
            <a:r>
              <a:rPr lang="en-US" dirty="0"/>
              <a:t> case (</a:t>
            </a:r>
            <a:r>
              <a:rPr lang="en-US" dirty="0">
                <a:solidFill>
                  <a:srgbClr val="FF0000"/>
                </a:solidFill>
              </a:rPr>
              <a:t>Not discussed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21643-CD52-E64A-9724-2E964A39BA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 hangingPunct="0">
              <a:buNone/>
            </a:pPr>
            <a:r>
              <a:rPr lang="en-US" dirty="0"/>
              <a:t>For single UL operation in EN-DC with LTE FDD </a:t>
            </a:r>
            <a:r>
              <a:rPr lang="en-US" dirty="0" err="1"/>
              <a:t>Pcell</a:t>
            </a:r>
            <a:r>
              <a:rPr lang="en-US" dirty="0"/>
              <a:t> configured with case 1 HARQ timing</a:t>
            </a:r>
            <a:endParaRPr lang="en-US" sz="3200" dirty="0"/>
          </a:p>
          <a:p>
            <a:pPr fontAlgn="base" hangingPunct="0"/>
            <a:r>
              <a:rPr lang="en-US" dirty="0"/>
              <a:t>For UE capable of dynamic power sharing, LTE UL transmission can be scheduled in all UL subframes.</a:t>
            </a:r>
          </a:p>
        </p:txBody>
      </p:sp>
    </p:spTree>
    <p:extLst>
      <p:ext uri="{BB962C8B-B14F-4D97-AF65-F5344CB8AC3E}">
        <p14:creationId xmlns:p14="http://schemas.microsoft.com/office/powerpoint/2010/main" val="3705095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5478C-F8F5-984B-B7AB-0393090D4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PRACH config (</a:t>
            </a:r>
            <a:r>
              <a:rPr lang="en-US" dirty="0">
                <a:solidFill>
                  <a:srgbClr val="FF0000"/>
                </a:solidFill>
              </a:rPr>
              <a:t>Not discussed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AEFB0-55CB-9542-9B71-5C6E85EEC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 UE is configured with Case1 HARQ timing, UE’s PRACH transmissions are not limited to the UL subframes given by </a:t>
            </a:r>
            <a:r>
              <a:rPr lang="en-US" i="1" dirty="0"/>
              <a:t>subframe-Assignment-r15</a:t>
            </a:r>
            <a:r>
              <a:rPr lang="en-US" dirty="0"/>
              <a:t> (i.e., for FDD, UE can transmit PRACH in any UL subframe).</a:t>
            </a:r>
          </a:p>
          <a:p>
            <a:pPr lvl="1"/>
            <a:r>
              <a:rPr lang="en-US" dirty="0"/>
              <a:t>If the UE’s LTE PRACH transmission collides with an NR UL transmission, PRACH transmission is prioritized </a:t>
            </a:r>
          </a:p>
        </p:txBody>
      </p:sp>
    </p:spTree>
    <p:extLst>
      <p:ext uri="{BB962C8B-B14F-4D97-AF65-F5344CB8AC3E}">
        <p14:creationId xmlns:p14="http://schemas.microsoft.com/office/powerpoint/2010/main" val="721235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5BAD1-F139-1047-B77B-0D6A17EA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PUCCH formats (</a:t>
            </a:r>
            <a:r>
              <a:rPr lang="en-US" dirty="0">
                <a:solidFill>
                  <a:srgbClr val="FF0000"/>
                </a:solidFill>
              </a:rPr>
              <a:t>Not discussed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978E0-F4C6-9C47-B315-B023CC60D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(Nokia R1-1900697): </a:t>
            </a:r>
            <a:r>
              <a:rPr lang="en-GB" dirty="0"/>
              <a:t>If case 1 HARQ timing is introduced for TDD EN-DC, the PUCCH </a:t>
            </a:r>
            <a:r>
              <a:rPr lang="en-GB" dirty="0" err="1"/>
              <a:t>fallback</a:t>
            </a:r>
            <a:r>
              <a:rPr lang="en-GB" dirty="0"/>
              <a:t> operation is not supported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8796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5789</TotalTime>
  <Words>711</Words>
  <Application>Microsoft Macintosh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Calibri Light</vt:lpstr>
      <vt:lpstr>Office Theme</vt:lpstr>
      <vt:lpstr>Summary of Offline Discussions on Single Tx Enhancement</vt:lpstr>
      <vt:lpstr>Background: RAN4 Decision</vt:lpstr>
      <vt:lpstr>Background: Plenary Decision</vt:lpstr>
      <vt:lpstr>Background: Existing single Tx solution for TDD intra-band EN-DC</vt:lpstr>
      <vt:lpstr>Potential conclusion from Offline Discussion</vt:lpstr>
      <vt:lpstr>Proposal: enhancement to TDD Pcell case</vt:lpstr>
      <vt:lpstr>Proposal: enhancements to FDD Pcell case (Not discussed)</vt:lpstr>
      <vt:lpstr>Proposal: PRACH config (Not discussed)</vt:lpstr>
      <vt:lpstr>Proposal: PUCCH formats (Not discussed)</vt:lpstr>
      <vt:lpstr>Proposal: NR SRS config (Not discussed) </vt:lpstr>
      <vt:lpstr>Proposal: LTE UL-CA (Not discussed)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Apple</cp:lastModifiedBy>
  <cp:revision>104</cp:revision>
  <dcterms:created xsi:type="dcterms:W3CDTF">2018-04-16T22:44:20Z</dcterms:created>
  <dcterms:modified xsi:type="dcterms:W3CDTF">2019-01-24T03:37:07Z</dcterms:modified>
</cp:coreProperties>
</file>