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61" r:id="rId10"/>
  </p:sldMasterIdLst>
  <p:notesMasterIdLst>
    <p:notesMasterId r:id="rId13"/>
  </p:notesMasterIdLst>
  <p:handoutMasterIdLst>
    <p:handoutMasterId r:id="rId14"/>
  </p:handoutMasterIdLst>
  <p:sldIdLst>
    <p:sldId id="264" r:id="rId11"/>
    <p:sldId id="266" r:id="rId12"/>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userDrawn="1">
          <p15:clr>
            <a:srgbClr val="A4A3A4"/>
          </p15:clr>
        </p15:guide>
        <p15:guide id="2" orient="horz" pos="618" userDrawn="1">
          <p15:clr>
            <a:srgbClr val="A4A3A4"/>
          </p15:clr>
        </p15:guide>
        <p15:guide id="3" orient="horz" pos="845" userDrawn="1">
          <p15:clr>
            <a:srgbClr val="A4A3A4"/>
          </p15:clr>
        </p15:guide>
        <p15:guide id="4" orient="horz" pos="2840" userDrawn="1">
          <p15:clr>
            <a:srgbClr val="A4A3A4"/>
          </p15:clr>
        </p15:guide>
        <p15:guide id="5" orient="horz" pos="4020" userDrawn="1">
          <p15:clr>
            <a:srgbClr val="A4A3A4"/>
          </p15:clr>
        </p15:guide>
        <p15:guide id="6" pos="7045" userDrawn="1">
          <p15:clr>
            <a:srgbClr val="A4A3A4"/>
          </p15:clr>
        </p15:guide>
        <p15:guide id="7" pos="63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99" autoAdjust="0"/>
    <p:restoredTop sz="94660"/>
  </p:normalViewPr>
  <p:slideViewPr>
    <p:cSldViewPr showGuides="1">
      <p:cViewPr varScale="1">
        <p:scale>
          <a:sx n="94" d="100"/>
          <a:sy n="94" d="100"/>
        </p:scale>
        <p:origin x="619" y="82"/>
      </p:cViewPr>
      <p:guideLst>
        <p:guide orient="horz" pos="436"/>
        <p:guide orient="horz" pos="618"/>
        <p:guide orient="horz" pos="845"/>
        <p:guide orient="horz" pos="2840"/>
        <p:guide orient="horz" pos="4020"/>
        <p:guide pos="7045"/>
        <p:guide pos="635"/>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presProps" Target="presProps.xml"/><Relationship Id="rId10" Type="http://schemas.openxmlformats.org/officeDocument/2006/relationships/slideMaster" Target="slideMasters/slideMaster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2017/6/30</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6/30/2017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val="653937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val="3287690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175085"/>
            <a:ext cx="7488767" cy="586957"/>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1007533" y="3068639"/>
            <a:ext cx="8534400" cy="461665"/>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977682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20038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3828223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369289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7951043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146815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97828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902182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281860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636839"/>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07534" y="325439"/>
            <a:ext cx="10176933"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1007534" y="1628776"/>
            <a:ext cx="10176933"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15144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040013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12433301" y="3503614"/>
            <a:ext cx="1225551" cy="3224213"/>
            <a:chOff x="5839" y="2251"/>
            <a:chExt cx="579" cy="2031"/>
          </a:xfrm>
        </p:grpSpPr>
        <p:sp>
          <p:nvSpPr>
            <p:cNvPr id="1038" name="Rectangle 78"/>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12335934" y="1333500"/>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12335934" y="1"/>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12192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9639300" y="4011613"/>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1007534" y="2174292"/>
            <a:ext cx="7488767"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1007533" y="3068638"/>
            <a:ext cx="710565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Tree>
    <p:extLst>
      <p:ext uri="{BB962C8B-B14F-4D97-AF65-F5344CB8AC3E}">
        <p14:creationId xmlns:p14="http://schemas.microsoft.com/office/powerpoint/2010/main" val="3988106906"/>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Lst>
  <p:transition>
    <p:fade thruBlk="1"/>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12192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1007534" y="2636839"/>
            <a:ext cx="739775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12433301" y="3511550"/>
            <a:ext cx="1225551" cy="3224212"/>
            <a:chOff x="5839" y="2251"/>
            <a:chExt cx="579" cy="2031"/>
          </a:xfrm>
        </p:grpSpPr>
        <p:sp>
          <p:nvSpPr>
            <p:cNvPr id="2061" name="Rectangle 23"/>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1007534" y="6230938"/>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9639300" y="4019551"/>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1007534" y="4508501"/>
            <a:ext cx="7397751"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12433301" y="3511550"/>
            <a:ext cx="1225551" cy="3224212"/>
            <a:chOff x="5839" y="2251"/>
            <a:chExt cx="579" cy="2031"/>
          </a:xfrm>
        </p:grpSpPr>
        <p:sp>
          <p:nvSpPr>
            <p:cNvPr id="5134" name="Rectangle 86"/>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12433301" y="3511550"/>
            <a:ext cx="1225551" cy="3224212"/>
            <a:chOff x="5839" y="2251"/>
            <a:chExt cx="579" cy="2031"/>
          </a:xfrm>
        </p:grpSpPr>
        <p:sp>
          <p:nvSpPr>
            <p:cNvPr id="6158" name="Rectangle 150"/>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12433301" y="3511550"/>
            <a:ext cx="1225551" cy="3224212"/>
            <a:chOff x="5839" y="2251"/>
            <a:chExt cx="579" cy="2031"/>
          </a:xfrm>
        </p:grpSpPr>
        <p:sp>
          <p:nvSpPr>
            <p:cNvPr id="7182" name="Rectangle 149"/>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12433301" y="3511550"/>
            <a:ext cx="1225551" cy="3224212"/>
            <a:chOff x="5839" y="2251"/>
            <a:chExt cx="579" cy="2031"/>
          </a:xfrm>
        </p:grpSpPr>
        <p:sp>
          <p:nvSpPr>
            <p:cNvPr id="8206" name="Rectangle 84"/>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3232031"/>
            <a:ext cx="12192000" cy="393938"/>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12433301" y="3511550"/>
            <a:ext cx="1225551" cy="3224212"/>
            <a:chOff x="5839" y="2251"/>
            <a:chExt cx="579" cy="2031"/>
          </a:xfrm>
        </p:grpSpPr>
        <p:sp>
          <p:nvSpPr>
            <p:cNvPr id="9225" name="Rectangle 15"/>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9"/>
            <a:ext cx="12200467"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1007534" y="6451600"/>
            <a:ext cx="2532337" cy="184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11834" y="6386514"/>
            <a:ext cx="1748367"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12433301" y="3511550"/>
            <a:ext cx="1225551"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5047622" y="6465937"/>
            <a:ext cx="162366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8461165" y="6489701"/>
            <a:ext cx="240453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4"/>
            <a:ext cx="12192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12433301" y="3511550"/>
            <a:ext cx="1225551" cy="3224212"/>
            <a:chOff x="5839" y="2251"/>
            <a:chExt cx="579" cy="2031"/>
          </a:xfrm>
        </p:grpSpPr>
        <p:sp>
          <p:nvSpPr>
            <p:cNvPr id="11273" name="Rectangle 12"/>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1007534" y="4508501"/>
            <a:ext cx="10176933"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4742159" y="2668589"/>
            <a:ext cx="2707682"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4844750" y="3429000"/>
            <a:ext cx="2502498"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1991544" y="1844824"/>
            <a:ext cx="8382000" cy="1828800"/>
          </a:xfrm>
        </p:spPr>
        <p:txBody>
          <a:bodyPr>
            <a:normAutofit/>
          </a:bodyPr>
          <a:lstStyle/>
          <a:p>
            <a:r>
              <a:rPr lang="en-US" altLang="zh-CN" dirty="0" smtClean="0"/>
              <a:t>WF on group common pre-emption indication</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1905000" y="4495800"/>
            <a:ext cx="8382000" cy="2057400"/>
          </a:xfrm>
        </p:spPr>
        <p:txBody>
          <a:bodyPr/>
          <a:lstStyle/>
          <a:p>
            <a:r>
              <a:rPr lang="en-US" altLang="zh-CN" sz="2400" dirty="0" smtClean="0">
                <a:latin typeface="Times New Roman" pitchFamily="18" charset="0"/>
                <a:cs typeface="Times New Roman" pitchFamily="18" charset="0"/>
              </a:rPr>
              <a:t>Huawei, HiSilicon</a:t>
            </a:r>
            <a:r>
              <a:rPr lang="en-US" altLang="zh-CN" dirty="0" smtClean="0">
                <a:latin typeface="Times New Roman" pitchFamily="18" charset="0"/>
                <a:cs typeface="Times New Roman" pitchFamily="18" charset="0"/>
              </a:rPr>
              <a:t>, </a:t>
            </a:r>
            <a:r>
              <a:rPr lang="en-US" altLang="zh-CN" dirty="0" smtClean="0">
                <a:latin typeface="Times New Roman" pitchFamily="18" charset="0"/>
                <a:cs typeface="Times New Roman" pitchFamily="18" charset="0"/>
              </a:rPr>
              <a:t>Sharp, ZTE, LGE, Sony, Panasonic, </a:t>
            </a:r>
            <a:r>
              <a:rPr lang="en-US" altLang="zh-CN" dirty="0" err="1" smtClean="0">
                <a:latin typeface="Times New Roman" pitchFamily="18" charset="0"/>
                <a:cs typeface="Times New Roman" pitchFamily="18" charset="0"/>
              </a:rPr>
              <a:t>MediaTek</a:t>
            </a:r>
            <a:r>
              <a:rPr lang="en-US" altLang="zh-CN" dirty="0" smtClean="0">
                <a:latin typeface="Times New Roman" pitchFamily="18" charset="0"/>
                <a:cs typeface="Times New Roman" pitchFamily="18" charset="0"/>
              </a:rPr>
              <a:t>, </a:t>
            </a:r>
            <a:r>
              <a:rPr lang="en-US" altLang="zh-CN" dirty="0" err="1" smtClean="0">
                <a:latin typeface="Times New Roman" pitchFamily="18" charset="0"/>
                <a:cs typeface="Times New Roman" pitchFamily="18" charset="0"/>
              </a:rPr>
              <a:t>InterDigital</a:t>
            </a:r>
            <a:r>
              <a:rPr lang="en-US" altLang="zh-CN" dirty="0" smtClean="0">
                <a:latin typeface="Times New Roman" pitchFamily="18" charset="0"/>
                <a:cs typeface="Times New Roman" pitchFamily="18" charset="0"/>
              </a:rPr>
              <a:t> [</a:t>
            </a:r>
            <a:r>
              <a:rPr lang="en-US" altLang="zh-CN" dirty="0" err="1" smtClean="0">
                <a:latin typeface="Times New Roman" pitchFamily="18" charset="0"/>
                <a:cs typeface="Times New Roman" pitchFamily="18" charset="0"/>
              </a:rPr>
              <a:t>Sequans</a:t>
            </a:r>
            <a:r>
              <a:rPr lang="en-US" altLang="zh-CN" dirty="0" smtClean="0">
                <a:latin typeface="Times New Roman" pitchFamily="18" charset="0"/>
                <a:cs typeface="Times New Roman" pitchFamily="18" charset="0"/>
              </a:rPr>
              <a:t>, vivo, III, Samsung, </a:t>
            </a:r>
            <a:r>
              <a:rPr lang="en-US" altLang="zh-CN" dirty="0" smtClean="0">
                <a:latin typeface="Times New Roman" pitchFamily="18" charset="0"/>
                <a:cs typeface="Times New Roman" pitchFamily="18" charset="0"/>
              </a:rPr>
              <a:t>NTT DOCOMO</a:t>
            </a:r>
            <a:r>
              <a:rPr lang="en-US" altLang="zh-CN" dirty="0" smtClean="0">
                <a:latin typeface="Times New Roman" pitchFamily="18" charset="0"/>
                <a:cs typeface="Times New Roman" pitchFamily="18" charset="0"/>
              </a:rPr>
              <a:t>, </a:t>
            </a:r>
            <a:r>
              <a:rPr lang="en-US" altLang="zh-CN" dirty="0" smtClean="0">
                <a:latin typeface="Times New Roman" pitchFamily="18" charset="0"/>
                <a:cs typeface="Times New Roman" pitchFamily="18" charset="0"/>
              </a:rPr>
              <a:t>III, </a:t>
            </a:r>
            <a:r>
              <a:rPr lang="en-US" altLang="zh-CN" dirty="0" smtClean="0">
                <a:latin typeface="Times New Roman" pitchFamily="18" charset="0"/>
                <a:cs typeface="Times New Roman" pitchFamily="18" charset="0"/>
              </a:rPr>
              <a:t>Intel]</a:t>
            </a:r>
            <a:endParaRPr lang="en-GB" altLang="zh-CN" sz="2400" dirty="0">
              <a:latin typeface="Times New Roman" pitchFamily="18" charset="0"/>
              <a:cs typeface="Times New Roman" pitchFamily="18" charset="0"/>
            </a:endParaRPr>
          </a:p>
        </p:txBody>
      </p:sp>
      <p:sp>
        <p:nvSpPr>
          <p:cNvPr id="2052" name="Rectangle 4"/>
          <p:cNvSpPr>
            <a:spLocks noChangeArrowheads="1"/>
          </p:cNvSpPr>
          <p:nvPr/>
        </p:nvSpPr>
        <p:spPr bwMode="auto">
          <a:xfrm>
            <a:off x="1524000" y="49185"/>
            <a:ext cx="9144000" cy="701731"/>
          </a:xfrm>
          <a:prstGeom prst="rect">
            <a:avLst/>
          </a:prstGeom>
          <a:noFill/>
          <a:ln w="9525">
            <a:noFill/>
            <a:miter lim="800000"/>
            <a:headEnd/>
            <a:tailEnd/>
          </a:ln>
        </p:spPr>
        <p:txBody>
          <a:bodyPr anchor="ctr">
            <a:spAutoFit/>
          </a:bodyPr>
          <a:lstStyle/>
          <a:p>
            <a:r>
              <a:rPr lang="en-US" b="1" dirty="0"/>
              <a:t>3GPP TSG RAN WG1 NR Ad Hoc </a:t>
            </a:r>
            <a:r>
              <a:rPr lang="en-US" b="1" dirty="0" smtClean="0"/>
              <a:t>Meeting  	</a:t>
            </a:r>
            <a:r>
              <a:rPr lang="en-GB" altLang="ko-KR" b="1" dirty="0" smtClean="0">
                <a:cs typeface="Times New Roman" pitchFamily="18" charset="0"/>
              </a:rPr>
              <a:t>                                                          R1-</a:t>
            </a:r>
            <a:r>
              <a:rPr lang="en-US" altLang="zh-CN" b="1" dirty="0" smtClean="0">
                <a:cs typeface="Times New Roman" pitchFamily="18" charset="0"/>
              </a:rPr>
              <a:t>1711981</a:t>
            </a:r>
            <a:endParaRPr lang="en-US" altLang="ko-KR" b="1" dirty="0" smtClean="0">
              <a:solidFill>
                <a:srgbClr val="FF0000"/>
              </a:solidFill>
              <a:cs typeface="Times New Roman" pitchFamily="18" charset="0"/>
            </a:endParaRPr>
          </a:p>
          <a:p>
            <a:pPr>
              <a:spcBef>
                <a:spcPct val="20000"/>
              </a:spcBef>
              <a:buFont typeface="Arial" charset="0"/>
              <a:buNone/>
            </a:pPr>
            <a:r>
              <a:rPr lang="en-US" b="1" dirty="0" smtClean="0"/>
              <a:t>Qingdao, China, 27 – 30 June 2017</a:t>
            </a:r>
            <a:endParaRPr lang="en-US" altLang="zh-CN" b="1" dirty="0">
              <a:ea typeface="Malgun Gothic" pitchFamily="34" charset="-127"/>
              <a:cs typeface="Times New Roman" pitchFamily="18" charset="0"/>
            </a:endParaRPr>
          </a:p>
        </p:txBody>
      </p:sp>
      <p:sp>
        <p:nvSpPr>
          <p:cNvPr id="2053" name="TextBox 4"/>
          <p:cNvSpPr txBox="1">
            <a:spLocks noChangeArrowheads="1"/>
          </p:cNvSpPr>
          <p:nvPr/>
        </p:nvSpPr>
        <p:spPr bwMode="auto">
          <a:xfrm>
            <a:off x="1524001" y="836712"/>
            <a:ext cx="2519729"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5.1.3.3.7.1</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71587"/>
          </a:xfrm>
        </p:spPr>
        <p:txBody>
          <a:bodyPr>
            <a:normAutofit fontScale="90000"/>
          </a:bodyPr>
          <a:lstStyle/>
          <a:p>
            <a:r>
              <a:rPr lang="en-US" dirty="0" smtClean="0"/>
              <a:t>Proposal</a:t>
            </a:r>
            <a:endParaRPr lang="en-US" dirty="0"/>
          </a:p>
        </p:txBody>
      </p:sp>
      <p:sp>
        <p:nvSpPr>
          <p:cNvPr id="3" name="Content Placeholder 2"/>
          <p:cNvSpPr>
            <a:spLocks noGrp="1"/>
          </p:cNvSpPr>
          <p:nvPr>
            <p:ph idx="1"/>
          </p:nvPr>
        </p:nvSpPr>
        <p:spPr>
          <a:xfrm>
            <a:off x="802821" y="1340768"/>
            <a:ext cx="10515600" cy="5112568"/>
          </a:xfrm>
        </p:spPr>
        <p:txBody>
          <a:bodyPr>
            <a:normAutofit fontScale="92500" lnSpcReduction="10000"/>
          </a:bodyPr>
          <a:lstStyle/>
          <a:p>
            <a:r>
              <a:rPr lang="en-US" dirty="0" smtClean="0"/>
              <a:t>Within </a:t>
            </a:r>
            <a:r>
              <a:rPr lang="en-US" dirty="0" smtClean="0"/>
              <a:t>a reference </a:t>
            </a:r>
            <a:r>
              <a:rPr lang="en-US" dirty="0" smtClean="0"/>
              <a:t>time/frequency region A, group </a:t>
            </a:r>
            <a:r>
              <a:rPr lang="en-US" dirty="0"/>
              <a:t>common DCI carrying preemption indication </a:t>
            </a:r>
            <a:r>
              <a:rPr lang="en-US" dirty="0" smtClean="0"/>
              <a:t>indicates </a:t>
            </a:r>
            <a:r>
              <a:rPr lang="en-US" dirty="0" smtClean="0"/>
              <a:t>a pre-empted time/frequency </a:t>
            </a:r>
            <a:r>
              <a:rPr lang="en-US" dirty="0" smtClean="0"/>
              <a:t>region B</a:t>
            </a:r>
          </a:p>
          <a:p>
            <a:pPr lvl="1"/>
            <a:r>
              <a:rPr lang="en-US" dirty="0" smtClean="0"/>
              <a:t>FFS: </a:t>
            </a:r>
            <a:r>
              <a:rPr lang="en-US" dirty="0" smtClean="0"/>
              <a:t>Whether </a:t>
            </a:r>
            <a:r>
              <a:rPr lang="en-US" dirty="0" smtClean="0"/>
              <a:t>region A is </a:t>
            </a:r>
            <a:r>
              <a:rPr lang="en-US" dirty="0"/>
              <a:t>specified </a:t>
            </a:r>
            <a:r>
              <a:rPr lang="en-US" dirty="0" smtClean="0"/>
              <a:t>and how </a:t>
            </a:r>
            <a:r>
              <a:rPr lang="en-US" dirty="0"/>
              <a:t>UE knows the region A implicitly or explicitly </a:t>
            </a:r>
            <a:r>
              <a:rPr lang="en-US" dirty="0" smtClean="0"/>
              <a:t>if region A is specified </a:t>
            </a:r>
            <a:endParaRPr lang="en-US" dirty="0" smtClean="0"/>
          </a:p>
          <a:p>
            <a:pPr lvl="1"/>
            <a:r>
              <a:rPr lang="en-US" dirty="0" smtClean="0"/>
              <a:t>Note: Region B has already been agreed to be explicitly indicated by the DCI carrying preemption indication</a:t>
            </a:r>
          </a:p>
          <a:p>
            <a:r>
              <a:rPr lang="en-US" dirty="0" smtClean="0"/>
              <a:t>The granularity of preemption indication (region B) in frequency domain </a:t>
            </a:r>
          </a:p>
          <a:p>
            <a:pPr lvl="1"/>
            <a:r>
              <a:rPr lang="en-US" dirty="0" smtClean="0"/>
              <a:t>Option </a:t>
            </a:r>
            <a:r>
              <a:rPr lang="en-US" dirty="0"/>
              <a:t>1: RBG(s) in </a:t>
            </a:r>
            <a:r>
              <a:rPr lang="en-US" dirty="0" smtClean="0"/>
              <a:t>region A with </a:t>
            </a:r>
            <a:r>
              <a:rPr lang="en-US" dirty="0"/>
              <a:t>a given numerology</a:t>
            </a:r>
          </a:p>
          <a:p>
            <a:pPr lvl="1"/>
            <a:r>
              <a:rPr lang="en-US" dirty="0"/>
              <a:t>Option 2: 1/N of </a:t>
            </a:r>
            <a:r>
              <a:rPr lang="en-US" dirty="0" smtClean="0"/>
              <a:t>frequency span of region A with </a:t>
            </a:r>
            <a:r>
              <a:rPr lang="en-US" dirty="0"/>
              <a:t>a given numerology</a:t>
            </a:r>
          </a:p>
          <a:p>
            <a:pPr lvl="2"/>
            <a:r>
              <a:rPr lang="en-US" dirty="0"/>
              <a:t>FFS: the value of N</a:t>
            </a:r>
            <a:r>
              <a:rPr lang="en-US" dirty="0" smtClean="0"/>
              <a:t>.</a:t>
            </a:r>
          </a:p>
          <a:p>
            <a:pPr lvl="1"/>
            <a:r>
              <a:rPr lang="en-US" dirty="0" smtClean="0"/>
              <a:t>Other options are not precluded</a:t>
            </a:r>
            <a:endParaRPr lang="en-US" dirty="0"/>
          </a:p>
          <a:p>
            <a:r>
              <a:rPr lang="en-US" dirty="0" smtClean="0"/>
              <a:t>Next meeting, decide the following</a:t>
            </a:r>
          </a:p>
          <a:p>
            <a:pPr lvl="1"/>
            <a:r>
              <a:rPr lang="en-US" dirty="0" smtClean="0"/>
              <a:t>CORESET configuration and monitoring interval for the group common DCI</a:t>
            </a:r>
          </a:p>
          <a:p>
            <a:pPr lvl="1"/>
            <a:r>
              <a:rPr lang="en-US" dirty="0" smtClean="0"/>
              <a:t>Details of contents for the group common DCI (E.g. the time/</a:t>
            </a:r>
            <a:r>
              <a:rPr lang="en-US" dirty="0" err="1" smtClean="0"/>
              <a:t>freq</a:t>
            </a:r>
            <a:r>
              <a:rPr lang="en-US" dirty="0" smtClean="0"/>
              <a:t> of pre-emption, number of pre-emption)</a:t>
            </a:r>
          </a:p>
          <a:p>
            <a:endParaRPr lang="en-US" dirty="0"/>
          </a:p>
        </p:txBody>
      </p:sp>
    </p:spTree>
    <p:extLst>
      <p:ext uri="{BB962C8B-B14F-4D97-AF65-F5344CB8AC3E}">
        <p14:creationId xmlns:p14="http://schemas.microsoft.com/office/powerpoint/2010/main" val="3709092327"/>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3995</TotalTime>
  <Words>198</Words>
  <Application>Microsoft Office PowerPoint</Application>
  <PresentationFormat>Widescreen</PresentationFormat>
  <Paragraphs>18</Paragraphs>
  <Slides>2</Slides>
  <Notes>1</Notes>
  <HiddenSlides>0</HiddenSlides>
  <MMClips>0</MMClips>
  <ScaleCrop>false</ScaleCrop>
  <HeadingPairs>
    <vt:vector size="6" baseType="variant">
      <vt:variant>
        <vt:lpstr>Fonts Used</vt:lpstr>
      </vt:variant>
      <vt:variant>
        <vt:i4>14</vt:i4>
      </vt:variant>
      <vt:variant>
        <vt:lpstr>Theme</vt:lpstr>
      </vt:variant>
      <vt:variant>
        <vt:i4>10</vt:i4>
      </vt:variant>
      <vt:variant>
        <vt:lpstr>Slide Titles</vt:lpstr>
      </vt:variant>
      <vt:variant>
        <vt:i4>2</vt:i4>
      </vt:variant>
    </vt:vector>
  </HeadingPairs>
  <TitlesOfParts>
    <vt:vector size="26" baseType="lpstr">
      <vt:lpstr>Malgun Gothic</vt:lpstr>
      <vt:lpstr>MS PGothic</vt:lpstr>
      <vt:lpstr>MS PGothic</vt:lpstr>
      <vt:lpstr>黑体</vt:lpstr>
      <vt:lpstr>宋体</vt:lpstr>
      <vt:lpstr>Arial</vt:lpstr>
      <vt:lpstr>Calibri</vt:lpstr>
      <vt:lpstr>Calibri Light</vt:lpstr>
      <vt:lpstr>FrutigerNext LT Bold</vt:lpstr>
      <vt:lpstr>FrutigerNext LT Medium</vt:lpstr>
      <vt:lpstr>FrutigerNext LT Regular</vt:lpstr>
      <vt:lpstr>华文细黑</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Office 主题</vt:lpstr>
      <vt:lpstr>WF on group common pre-emption indication</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Amine Maaref</cp:lastModifiedBy>
  <cp:revision>205</cp:revision>
  <dcterms:created xsi:type="dcterms:W3CDTF">2011-12-01T07:18:24Z</dcterms:created>
  <dcterms:modified xsi:type="dcterms:W3CDTF">2017-06-30T08:21:19Z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(3)MHlrp29RCOsGcWufPE9M+GZ78Na+2OsrsRRLUSH2+NHZ2POkUTOa2Le9n9DHSGQ/+Resrnt2
I3zAnFbQULr2KD8EZApIF5/WaA3vrS4zpBzQZCMChigVOzXqRKuBlHld1OeFRutP6snALhK4
fdSxLRaR8UO3HWYnMrDSDKZFB9PaPfZ/w2wSkVVB/L4sf+H5iHHoH3M0y6Mro5d3x8vHFNJM
gaTHF+SiyX4ilGZJaZ</vt:lpwstr>
  </property>
  <property fmtid="{D5CDD505-2E9C-101B-9397-08002B2CF9AE}" pid="7" name="_2015_ms_pID_7253431">
    <vt:lpwstr>8vKOqRum3KTjb4rY1cSD9YbNuX7KsBs+JqoSJhCRKxHyU+wzdH08Yk
KJfMhFIHnGo+O46u4QgjusJHgTBM4QouBnbSJUj5CBPv/EgfxmOGuvIjBuESibxGylGrMBih
DdZHN3y8FmWRe28Yg3+0m9lJW8s/6bgNKEWIw5yzQ1i5zVKcZJARRS/wlxdu1lFs0HdmkPo1
uwmGT9qVNnMDe6L+dYLQ9tJ3xGdECakcUnwZ</vt:lpwstr>
  </property>
  <property fmtid="{D5CDD505-2E9C-101B-9397-08002B2CF9AE}" pid="8" name="_2015_ms_pID_7253432">
    <vt:lpwstr>6tFGARqr/+VJpb6FQOxeeCo=</vt:lpwstr>
  </property>
  <property fmtid="{D5CDD505-2E9C-101B-9397-08002B2CF9AE}" pid="9" name="_readonly">
    <vt:lpwstr/>
  </property>
  <property fmtid="{D5CDD505-2E9C-101B-9397-08002B2CF9AE}" pid="10" name="_change">
    <vt:lpwstr/>
  </property>
  <property fmtid="{D5CDD505-2E9C-101B-9397-08002B2CF9AE}" pid="11" name="_full-control">
    <vt:lpwstr/>
  </property>
  <property fmtid="{D5CDD505-2E9C-101B-9397-08002B2CF9AE}" pid="12" name="sflag">
    <vt:lpwstr>1498471817</vt:lpwstr>
  </property>
</Properties>
</file>