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3" r:id="rId2"/>
    <p:sldId id="264" r:id="rId3"/>
    <p:sldId id="269" r:id="rId4"/>
    <p:sldId id="274" r:id="rId5"/>
    <p:sldId id="273" r:id="rId6"/>
    <p:sldId id="272" r:id="rId7"/>
    <p:sldId id="281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BB59"/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07" autoAdjust="0"/>
    <p:restoredTop sz="99526" autoAdjust="0"/>
  </p:normalViewPr>
  <p:slideViewPr>
    <p:cSldViewPr>
      <p:cViewPr varScale="1">
        <p:scale>
          <a:sx n="90" d="100"/>
          <a:sy n="90" d="100"/>
        </p:scale>
        <p:origin x="184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D9BF568-FE7C-4FB2-8B7F-2C425AD178F3}" type="datetimeFigureOut">
              <a:rPr lang="zh-CN" altLang="en-US"/>
              <a:pPr>
                <a:defRPr/>
              </a:pPr>
              <a:t>2017/6/30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34A5F6C-9427-4764-BB61-34CFFCF56E2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31DE663-89EC-4B0C-8D92-58D3F4C416FA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9FB50-5108-4B75-BF72-25E2A72529F6}" type="datetimeFigureOut">
              <a:rPr lang="zh-CN" altLang="en-US"/>
              <a:pPr>
                <a:defRPr/>
              </a:pPr>
              <a:t>2017/6/30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B58C1-8FF0-4D0B-9F83-ECA13A2A882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6960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F15F1-744E-42F6-95DE-A4F144226117}" type="datetimeFigureOut">
              <a:rPr lang="zh-CN" altLang="en-US"/>
              <a:pPr>
                <a:defRPr/>
              </a:pPr>
              <a:t>2017/6/30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149CE-EC82-4C5F-8491-F88B28FAE94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3078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0CE3B-EA38-4DAE-9EB1-2480FAE2ABBD}" type="datetimeFigureOut">
              <a:rPr lang="zh-CN" altLang="en-US"/>
              <a:pPr>
                <a:defRPr/>
              </a:pPr>
              <a:t>2017/6/30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67A34-2014-4D6A-A902-868E0C5BC41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0964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72096-866E-44F5-8BB1-494F4A97364C}" type="datetimeFigureOut">
              <a:rPr lang="zh-CN" altLang="en-US"/>
              <a:pPr>
                <a:defRPr/>
              </a:pPr>
              <a:t>2017/6/30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2F753-FB2C-4C65-A2DE-B22EF911B74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8795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4C300-7CE5-42B2-97AC-D6FF3031E577}" type="datetimeFigureOut">
              <a:rPr lang="zh-CN" altLang="en-US"/>
              <a:pPr>
                <a:defRPr/>
              </a:pPr>
              <a:t>2017/6/30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FA365-E8E8-4319-B7B4-D78BD4BE236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388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1B22D-87C0-4C79-ADDE-7780C456948B}" type="datetimeFigureOut">
              <a:rPr lang="zh-CN" altLang="en-US"/>
              <a:pPr>
                <a:defRPr/>
              </a:pPr>
              <a:t>2017/6/30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6E76D-BF54-4B3A-82B4-E3C9E71E88C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4508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5023E-7E90-41DB-BD1A-CA8F93FB61E5}" type="datetimeFigureOut">
              <a:rPr lang="zh-CN" altLang="en-US"/>
              <a:pPr>
                <a:defRPr/>
              </a:pPr>
              <a:t>2017/6/30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C3975-147A-47F3-8FBF-4061CF3C3B2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90393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1312F-BC72-42D9-909C-E2965DFCE9BC}" type="datetimeFigureOut">
              <a:rPr lang="zh-CN" altLang="en-US"/>
              <a:pPr>
                <a:defRPr/>
              </a:pPr>
              <a:t>2017/6/30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C1220-A6DA-47B9-8F91-59274A0C9A4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4441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7D725-FF6E-4A78-9DF4-9DBF40B0FF46}" type="datetimeFigureOut">
              <a:rPr lang="zh-CN" altLang="en-US"/>
              <a:pPr>
                <a:defRPr/>
              </a:pPr>
              <a:t>2017/6/30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36DEE-7B69-4CF0-8D40-AFC5F4AA876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41093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0DB3E-C094-4B59-9B99-32FBCF7DAACE}" type="datetimeFigureOut">
              <a:rPr lang="zh-CN" altLang="en-US"/>
              <a:pPr>
                <a:defRPr/>
              </a:pPr>
              <a:t>2017/6/30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6C24F-EF57-4BA4-9F4C-DEF6EEA80B2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68421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F57E9-CCD2-48BC-9C0F-1F80AFAF3B6F}" type="datetimeFigureOut">
              <a:rPr lang="zh-CN" altLang="en-US"/>
              <a:pPr>
                <a:defRPr/>
              </a:pPr>
              <a:t>2017/6/30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19814-6525-4ADD-8757-9AC1ABCC8DC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42339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C1DC934-92BC-4428-9EA0-E583375E9744}" type="datetimeFigureOut">
              <a:rPr lang="zh-CN" altLang="en-US"/>
              <a:pPr>
                <a:defRPr/>
              </a:pPr>
              <a:t>2017/6/30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00B7B44-4B2D-402A-9D2E-F23E6A13CCA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838200" y="22860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/>
              <a:t>Offline discussions on UL data transmission without grant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NTT DOCOMO</a:t>
            </a:r>
            <a:endParaRPr lang="en-GB" altLang="zh-CN" sz="24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66675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ko-KR" b="1" dirty="0">
                <a:cs typeface="Times New Roman" panose="02020603050405020304" pitchFamily="18" charset="0"/>
              </a:rPr>
              <a:t>3GPP TSG RAN WG1 NR Ad Hoc Meeting				</a:t>
            </a:r>
            <a:r>
              <a:rPr lang="en-US" altLang="zh-CN" dirty="0"/>
              <a:t>R1-1711969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GB" altLang="zh-CN" dirty="0"/>
              <a:t>Qingdao, China, 27 - 30 June 2017</a:t>
            </a:r>
            <a:endParaRPr lang="en-US" altLang="zh-CN" dirty="0"/>
          </a:p>
          <a:p>
            <a:pPr>
              <a:defRPr/>
            </a:pPr>
            <a:r>
              <a:rPr lang="en-US" altLang="ja-JP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Agenda Item: 5.1.3.3.3</a:t>
            </a:r>
            <a:endParaRPr lang="en-US" altLang="ko-KR" dirty="0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r>
              <a:rPr lang="en-US" altLang="zh-CN"/>
              <a:t>Background</a:t>
            </a:r>
            <a:endParaRPr lang="zh-CN" altLang="en-US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152400" y="1143000"/>
            <a:ext cx="8915400" cy="5486400"/>
          </a:xfrm>
        </p:spPr>
        <p:txBody>
          <a:bodyPr/>
          <a:lstStyle/>
          <a:p>
            <a:pPr latinLnBrk="1">
              <a:spcBef>
                <a:spcPct val="0"/>
              </a:spcBef>
            </a:pPr>
            <a:r>
              <a:rPr lang="en-US" altLang="zh-CN" sz="1800" b="1"/>
              <a:t>NR Ad-Hoc(Jan 2017) agreement</a:t>
            </a:r>
            <a:endParaRPr lang="zh-CN" altLang="zh-CN" sz="1800" b="1"/>
          </a:p>
          <a:p>
            <a:pPr lvl="1">
              <a:spcBef>
                <a:spcPct val="0"/>
              </a:spcBef>
            </a:pPr>
            <a:r>
              <a:rPr lang="en-US" altLang="zh-CN" sz="1800"/>
              <a:t>For an UL transmission scheme without grant</a:t>
            </a:r>
            <a:endParaRPr lang="zh-CN" altLang="zh-CN" sz="1800"/>
          </a:p>
          <a:p>
            <a:pPr lvl="2">
              <a:spcBef>
                <a:spcPct val="0"/>
              </a:spcBef>
            </a:pPr>
            <a:r>
              <a:rPr lang="en-US" altLang="zh-CN" sz="1800"/>
              <a:t>at least semi-static resource (re-)configuration is supported</a:t>
            </a:r>
            <a:endParaRPr lang="zh-CN" altLang="zh-CN" sz="1800"/>
          </a:p>
          <a:p>
            <a:pPr lvl="3">
              <a:spcBef>
                <a:spcPct val="0"/>
              </a:spcBef>
            </a:pPr>
            <a:r>
              <a:rPr lang="en-US" altLang="zh-CN" sz="1800"/>
              <a:t>FFS: The resource configuration includes at least physical resource in time and frequency domain and RS parameters</a:t>
            </a:r>
            <a:endParaRPr lang="zh-CN" altLang="zh-CN" sz="1800"/>
          </a:p>
          <a:p>
            <a:pPr lvl="3">
              <a:spcBef>
                <a:spcPct val="0"/>
              </a:spcBef>
            </a:pPr>
            <a:r>
              <a:rPr lang="en-US" altLang="zh-CN" sz="1800"/>
              <a:t>Higher-layer signaling could be similar to Rel-8 LTE SPS</a:t>
            </a:r>
            <a:endParaRPr lang="zh-CN" altLang="zh-CN" sz="1800"/>
          </a:p>
          <a:p>
            <a:pPr lvl="3">
              <a:spcBef>
                <a:spcPct val="0"/>
              </a:spcBef>
            </a:pPr>
            <a:r>
              <a:rPr lang="en-US" altLang="zh-CN" sz="1800"/>
              <a:t>FFS: MCS</a:t>
            </a:r>
            <a:endParaRPr lang="zh-CN" altLang="zh-CN" sz="1800"/>
          </a:p>
          <a:p>
            <a:pPr latinLnBrk="1">
              <a:spcBef>
                <a:spcPct val="0"/>
              </a:spcBef>
            </a:pPr>
            <a:r>
              <a:rPr lang="en-US" altLang="zh-CN" sz="1800" b="1"/>
              <a:t>RAN1#88 agreement</a:t>
            </a:r>
            <a:endParaRPr lang="zh-CN" altLang="zh-CN" sz="1800" b="1"/>
          </a:p>
          <a:p>
            <a:pPr lvl="1">
              <a:spcBef>
                <a:spcPct val="0"/>
              </a:spcBef>
            </a:pPr>
            <a:r>
              <a:rPr lang="en-US" altLang="zh-CN" sz="1800"/>
              <a:t>For UL transmission without grant,</a:t>
            </a:r>
            <a:endParaRPr lang="zh-CN" altLang="zh-CN" sz="1800"/>
          </a:p>
          <a:p>
            <a:pPr lvl="2">
              <a:spcBef>
                <a:spcPct val="0"/>
              </a:spcBef>
            </a:pPr>
            <a:r>
              <a:rPr lang="en-US" altLang="zh-CN" sz="1800"/>
              <a:t>The resource configuration includes at least the following</a:t>
            </a:r>
            <a:endParaRPr lang="zh-CN" altLang="zh-CN" sz="1800"/>
          </a:p>
          <a:p>
            <a:pPr lvl="3">
              <a:spcBef>
                <a:spcPct val="0"/>
              </a:spcBef>
            </a:pPr>
            <a:r>
              <a:rPr lang="en-US" altLang="zh-CN" sz="1800"/>
              <a:t>Time and frequency resources, FFS: including resources for repetitions, implicitly or explicitly</a:t>
            </a:r>
            <a:endParaRPr lang="zh-CN" altLang="zh-CN" sz="1800"/>
          </a:p>
          <a:p>
            <a:pPr lvl="3">
              <a:spcBef>
                <a:spcPct val="0"/>
              </a:spcBef>
            </a:pPr>
            <a:r>
              <a:rPr lang="en-US" altLang="zh-CN" sz="1800"/>
              <a:t>Modulation and coding scheme(s), possibly including RV, implicitly or explicitly</a:t>
            </a:r>
            <a:endParaRPr lang="zh-CN" altLang="zh-CN" sz="1800"/>
          </a:p>
          <a:p>
            <a:pPr lvl="3">
              <a:spcBef>
                <a:spcPct val="0"/>
              </a:spcBef>
            </a:pPr>
            <a:r>
              <a:rPr lang="en-US" altLang="zh-CN" sz="1800"/>
              <a:t>Reference signal parameters</a:t>
            </a:r>
            <a:endParaRPr lang="zh-CN" altLang="zh-CN" sz="1800"/>
          </a:p>
          <a:p>
            <a:pPr lvl="3">
              <a:spcBef>
                <a:spcPct val="0"/>
              </a:spcBef>
            </a:pPr>
            <a:r>
              <a:rPr lang="en-US" altLang="zh-CN" sz="1800"/>
              <a:t>FFS: Details</a:t>
            </a:r>
            <a:endParaRPr lang="zh-CN" altLang="zh-CN" sz="1800"/>
          </a:p>
          <a:p>
            <a:pPr lvl="3">
              <a:spcBef>
                <a:spcPct val="0"/>
              </a:spcBef>
            </a:pPr>
            <a:r>
              <a:rPr lang="en-US" altLang="zh-CN" sz="1800"/>
              <a:t>FFS: The number of repetitions K</a:t>
            </a:r>
            <a:endParaRPr lang="zh-CN" altLang="zh-CN" sz="1800"/>
          </a:p>
          <a:p>
            <a:pPr lvl="3">
              <a:spcBef>
                <a:spcPct val="0"/>
              </a:spcBef>
            </a:pPr>
            <a:r>
              <a:rPr lang="en-US" altLang="zh-CN" sz="1800"/>
              <a:t>FFS: Whether multiple number of K can be configured to one UE</a:t>
            </a:r>
            <a:endParaRPr lang="zh-CN" altLang="zh-CN" sz="1800"/>
          </a:p>
          <a:p>
            <a:pPr lvl="3">
              <a:spcBef>
                <a:spcPct val="0"/>
              </a:spcBef>
            </a:pPr>
            <a:r>
              <a:rPr lang="en-US" altLang="zh-CN" sz="1800"/>
              <a:t>FFS other parameters</a:t>
            </a:r>
            <a:endParaRPr lang="zh-CN" altLang="zh-CN" sz="1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62000"/>
          </a:xfrm>
        </p:spPr>
        <p:txBody>
          <a:bodyPr/>
          <a:lstStyle/>
          <a:p>
            <a:r>
              <a:rPr lang="en-US" altLang="zh-CN"/>
              <a:t>Background</a:t>
            </a:r>
            <a:endParaRPr lang="zh-CN" altLang="en-US"/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228600" y="1447800"/>
            <a:ext cx="8686800" cy="5257800"/>
          </a:xfrm>
        </p:spPr>
        <p:txBody>
          <a:bodyPr/>
          <a:lstStyle/>
          <a:p>
            <a:pPr latinLnBrk="1">
              <a:spcBef>
                <a:spcPct val="0"/>
              </a:spcBef>
            </a:pPr>
            <a:r>
              <a:rPr lang="en-US" altLang="zh-CN" sz="2000" b="1" dirty="0"/>
              <a:t>RAN1#89 agreement</a:t>
            </a:r>
            <a:endParaRPr lang="zh-CN" altLang="zh-CN" sz="2000" b="1" dirty="0"/>
          </a:p>
          <a:p>
            <a:pPr lvl="1">
              <a:spcBef>
                <a:spcPct val="0"/>
              </a:spcBef>
            </a:pPr>
            <a:r>
              <a:rPr lang="en-US" altLang="zh-CN" sz="2000" dirty="0"/>
              <a:t>If network configures, UL data transmission without UL grant can be performed after semi-static resource configuration in RRC without L1 signaling</a:t>
            </a:r>
            <a:endParaRPr lang="zh-CN" altLang="zh-CN" sz="2000" dirty="0"/>
          </a:p>
          <a:p>
            <a:pPr lvl="1">
              <a:spcBef>
                <a:spcPct val="0"/>
              </a:spcBef>
            </a:pPr>
            <a:r>
              <a:rPr lang="en-US" altLang="zh-CN" sz="2000" dirty="0"/>
              <a:t>If network configures, L1 signaling for activation/deactivation and/or modification on parameters for UL data transmission without UL grant can be applied</a:t>
            </a:r>
            <a:endParaRPr lang="zh-CN" altLang="zh-CN" sz="2000" dirty="0"/>
          </a:p>
          <a:p>
            <a:pPr lvl="1">
              <a:spcBef>
                <a:spcPct val="0"/>
              </a:spcBef>
            </a:pPr>
            <a:r>
              <a:rPr lang="en-US" altLang="zh-CN" sz="2000" dirty="0"/>
              <a:t>RAN1 is discussing whether the mechanism to distinguish UL SPS and UL data transmission without UL grant is necessary.</a:t>
            </a:r>
          </a:p>
          <a:p>
            <a:pPr lvl="1">
              <a:spcBef>
                <a:spcPct val="0"/>
              </a:spcBef>
            </a:pPr>
            <a:r>
              <a:rPr lang="ko-KR" altLang="zh-CN" sz="2000" dirty="0"/>
              <a:t>“</a:t>
            </a:r>
            <a:r>
              <a:rPr lang="en-US" altLang="zh-CN" sz="2000" dirty="0"/>
              <a:t>semi-static resource configuration in RRC” agreed by R1-1709537 includes UE-specific semi-static configuration for RS.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Background</a:t>
            </a:r>
            <a:endParaRPr lang="zh-CN" altLang="en-US"/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b="1"/>
              <a:t>RAN1#88 agreement</a:t>
            </a:r>
            <a:endParaRPr lang="en-US" altLang="zh-CN" sz="2000"/>
          </a:p>
          <a:p>
            <a:r>
              <a:rPr lang="en-US" altLang="zh-CN" sz="2000"/>
              <a:t>For UE configured with K repetitions for a TB transmission with/without grant, the UE can continue repetitions (FFS can be different RV versions, FFS different MCS) for the TB until one of the following conditions is met</a:t>
            </a:r>
            <a:endParaRPr lang="zh-CN" altLang="zh-CN" sz="1800"/>
          </a:p>
          <a:p>
            <a:pPr lvl="1"/>
            <a:r>
              <a:rPr lang="en-US" altLang="zh-CN" sz="2000"/>
              <a:t>If an UL grant is successfully received for a slot/mini-slot for the same TB</a:t>
            </a:r>
            <a:endParaRPr lang="zh-CN" altLang="zh-CN" sz="1600"/>
          </a:p>
          <a:p>
            <a:pPr lvl="2"/>
            <a:r>
              <a:rPr lang="en-US" altLang="zh-CN" sz="1800"/>
              <a:t>FFS: How to determine the grant is for the same TB</a:t>
            </a:r>
            <a:endParaRPr lang="zh-CN" altLang="zh-CN" sz="1400"/>
          </a:p>
          <a:p>
            <a:pPr lvl="1"/>
            <a:r>
              <a:rPr lang="en-US" altLang="zh-CN" sz="2000"/>
              <a:t>FFS: An acknowledgement/indication of successful receiving of that TB from gNB</a:t>
            </a:r>
            <a:endParaRPr lang="zh-CN" altLang="zh-CN" sz="1600"/>
          </a:p>
          <a:p>
            <a:pPr lvl="1"/>
            <a:r>
              <a:rPr lang="en-US" altLang="zh-CN" sz="2000"/>
              <a:t>The number of repetitions for that TB reaches K</a:t>
            </a:r>
            <a:endParaRPr lang="zh-CN" altLang="zh-CN" sz="1600"/>
          </a:p>
          <a:p>
            <a:pPr lvl="1"/>
            <a:r>
              <a:rPr lang="en-US" altLang="zh-CN" sz="2000"/>
              <a:t>FFS: Whether it is possible to determine if the grant is for the same TB</a:t>
            </a:r>
            <a:endParaRPr lang="zh-CN" altLang="zh-CN" sz="1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656983" cy="1143000"/>
          </a:xfrm>
        </p:spPr>
        <p:txBody>
          <a:bodyPr/>
          <a:lstStyle/>
          <a:p>
            <a:pPr>
              <a:defRPr/>
            </a:pPr>
            <a:r>
              <a:rPr lang="en-US" altLang="zh-CN" sz="4000" dirty="0"/>
              <a:t>Type of UL data transmission without grant</a:t>
            </a: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z="2400" dirty="0"/>
              <a:t>Type of UL data transmission without grant</a:t>
            </a:r>
          </a:p>
          <a:p>
            <a:pPr lvl="1">
              <a:defRPr/>
            </a:pPr>
            <a:r>
              <a:rPr lang="en-US" altLang="zh-CN" sz="2000" dirty="0"/>
              <a:t>Type 1: UL data transmission without grant is only based on RRC (re)configuration without any L1 signalling </a:t>
            </a:r>
            <a:endParaRPr lang="en-US" altLang="zh-CN" sz="1600" dirty="0"/>
          </a:p>
          <a:p>
            <a:pPr lvl="1">
              <a:defRPr/>
            </a:pPr>
            <a:r>
              <a:rPr lang="en-US" altLang="zh-CN" sz="2000" dirty="0"/>
              <a:t>Type 2: UL data transmission without grant is based on both RRC configuration and L1 signalling to activation/deactivation/modification</a:t>
            </a:r>
            <a:endParaRPr lang="en-US" altLang="zh-CN" sz="1600" dirty="0"/>
          </a:p>
          <a:p>
            <a:pPr lvl="1">
              <a:defRPr/>
            </a:pPr>
            <a:r>
              <a:rPr lang="en-US" altLang="zh-CN" sz="2000" dirty="0"/>
              <a:t>Type 3: UL data transmission without grant is based on RRC configuration, and allows L1 signalling to modify some parameters configured by RRC but no L1 signalling for activation</a:t>
            </a:r>
          </a:p>
          <a:p>
            <a:pPr>
              <a:defRPr/>
            </a:pPr>
            <a:r>
              <a:rPr lang="en-US" altLang="zh-CN" sz="2400" dirty="0"/>
              <a:t>For UL data transmission without grant, type 1 and type 2 have already been agreed, FFS type 3. </a:t>
            </a:r>
          </a:p>
          <a:p>
            <a:pPr>
              <a:defRPr/>
            </a:pPr>
            <a:r>
              <a:rPr lang="en-US" altLang="zh-CN" sz="2400" dirty="0"/>
              <a:t>FFS the reliability issues for L1 signalling.</a:t>
            </a:r>
          </a:p>
          <a:p>
            <a:pPr lvl="2">
              <a:defRPr/>
            </a:pPr>
            <a:endParaRPr lang="en-US" altLang="zh-CN" sz="1600" dirty="0"/>
          </a:p>
          <a:p>
            <a:pPr marL="457200" lvl="1" indent="0">
              <a:buNone/>
              <a:defRPr/>
            </a:pPr>
            <a:r>
              <a:rPr lang="en-US" altLang="zh-CN" sz="2000" dirty="0"/>
              <a:t> </a:t>
            </a:r>
          </a:p>
          <a:p>
            <a:pPr lvl="1">
              <a:defRPr/>
            </a:pPr>
            <a:endParaRPr lang="en-US" altLang="zh-CN" sz="2000" dirty="0"/>
          </a:p>
          <a:p>
            <a:pPr lvl="1">
              <a:defRPr/>
            </a:pPr>
            <a:endParaRPr lang="zh-CN" alt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/>
              <a:t>Type 1 configuration</a:t>
            </a:r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228600" y="1600200"/>
            <a:ext cx="8610600" cy="4800600"/>
          </a:xfrm>
        </p:spPr>
        <p:txBody>
          <a:bodyPr/>
          <a:lstStyle/>
          <a:p>
            <a:pPr marL="228600" indent="-228600" eaLnBrk="1" hangingPunct="1">
              <a:spcBef>
                <a:spcPts val="600"/>
              </a:spcBef>
              <a:defRPr/>
            </a:pPr>
            <a:r>
              <a:rPr lang="en-US" altLang="zh-CN" sz="2000" dirty="0">
                <a:solidFill>
                  <a:srgbClr val="000000"/>
                </a:solidFill>
              </a:rPr>
              <a:t>For Type 1 UL transmission without UL grant, the RRC (re-)configuration includes at least the following</a:t>
            </a:r>
            <a:endParaRPr lang="en-US" altLang="zh-CN" sz="1800" dirty="0">
              <a:solidFill>
                <a:srgbClr val="FF0000"/>
              </a:solidFill>
            </a:endParaRPr>
          </a:p>
          <a:p>
            <a:pPr marL="628650" lvl="1" indent="-22860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800" dirty="0"/>
              <a:t>Periodicity and offset of a resource with respect to SFN=0 </a:t>
            </a:r>
          </a:p>
          <a:p>
            <a:pPr marL="628650" lvl="1" indent="-22860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800" dirty="0"/>
              <a:t>The resource consisting of</a:t>
            </a:r>
            <a:endParaRPr lang="zh-CN" altLang="zh-CN" sz="1800" dirty="0"/>
          </a:p>
          <a:p>
            <a:pPr marL="1028700" lvl="2" eaLnBrk="1" hangingPunct="1">
              <a:spcBef>
                <a:spcPct val="0"/>
              </a:spcBef>
              <a:defRPr/>
            </a:pPr>
            <a:r>
              <a:rPr lang="en-US" altLang="zh-CN" sz="1400" dirty="0"/>
              <a:t>Time domain resource allocation </a:t>
            </a:r>
          </a:p>
          <a:p>
            <a:pPr marL="1028700" lvl="2" eaLnBrk="1" hangingPunct="1">
              <a:spcBef>
                <a:spcPct val="0"/>
              </a:spcBef>
              <a:defRPr/>
            </a:pPr>
            <a:r>
              <a:rPr lang="en-US" altLang="zh-CN" sz="1400" dirty="0"/>
              <a:t>Frequency domain resource allocation </a:t>
            </a:r>
            <a:endParaRPr lang="zh-CN" altLang="zh-CN" sz="1400" dirty="0"/>
          </a:p>
          <a:p>
            <a:pPr marL="628650" lvl="1" indent="-22860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800" dirty="0"/>
              <a:t>UE-specific DMRS configuration</a:t>
            </a:r>
          </a:p>
          <a:p>
            <a:pPr marL="628650" lvl="1" indent="-22860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800" dirty="0"/>
              <a:t>Note: </a:t>
            </a:r>
          </a:p>
          <a:p>
            <a:pPr marL="1085850" lvl="2" eaLnBrk="1" hangingPunct="1">
              <a:spcBef>
                <a:spcPct val="0"/>
              </a:spcBef>
              <a:defRPr/>
            </a:pPr>
            <a:r>
              <a:rPr lang="en-US" altLang="zh-CN" sz="1600" dirty="0"/>
              <a:t>one TB is mapped to a resource </a:t>
            </a:r>
          </a:p>
          <a:p>
            <a:pPr marL="1085850" lvl="2" eaLnBrk="1" hangingPunct="1">
              <a:spcBef>
                <a:spcPct val="0"/>
              </a:spcBef>
              <a:defRPr/>
            </a:pPr>
            <a:r>
              <a:rPr lang="en-US" altLang="zh-CN" sz="1600" dirty="0"/>
              <a:t>RAN1 will not introduce specific resource allocation and DMRS configuration for UL data transmission without grant separate from UL data transmission with UL grant within the Rel.15 WI</a:t>
            </a:r>
          </a:p>
          <a:p>
            <a:pPr marL="628650" lvl="1" indent="-22860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800" dirty="0">
                <a:solidFill>
                  <a:srgbClr val="000000"/>
                </a:solidFill>
              </a:rPr>
              <a:t>An MCS/TBS value</a:t>
            </a:r>
          </a:p>
          <a:p>
            <a:pPr marL="628650" lvl="1" indent="-22860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800" dirty="0">
                <a:solidFill>
                  <a:srgbClr val="000000"/>
                </a:solidFill>
              </a:rPr>
              <a:t>Number of repetitions K</a:t>
            </a:r>
          </a:p>
          <a:p>
            <a:pPr marL="628650" lvl="1" indent="-22860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800" dirty="0">
                <a:solidFill>
                  <a:srgbClr val="000000"/>
                </a:solidFill>
              </a:rPr>
              <a:t>Power control related parameters</a:t>
            </a:r>
          </a:p>
          <a:p>
            <a:pPr marL="628650" lvl="1" indent="-22860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800"/>
              <a:t>FFS HARQ </a:t>
            </a:r>
            <a:r>
              <a:rPr lang="en-US" altLang="zh-CN" sz="1800" dirty="0"/>
              <a:t>related parameters.</a:t>
            </a:r>
            <a:endParaRPr lang="en-US" altLang="zh-CN" sz="1800" dirty="0">
              <a:solidFill>
                <a:srgbClr val="000000"/>
              </a:solidFill>
            </a:endParaRPr>
          </a:p>
          <a:p>
            <a:pPr marL="628650" lvl="1" indent="-22860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800" dirty="0">
                <a:solidFill>
                  <a:srgbClr val="000000"/>
                </a:solidFill>
              </a:rPr>
              <a:t>FFS if multiple resources can be configured </a:t>
            </a:r>
            <a:endParaRPr lang="en-US" altLang="zh-CN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/>
              <a:t>Type 2 configuration</a:t>
            </a:r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228600" y="1219200"/>
            <a:ext cx="8610600" cy="4800600"/>
          </a:xfrm>
        </p:spPr>
        <p:txBody>
          <a:bodyPr/>
          <a:lstStyle/>
          <a:p>
            <a:pPr marL="228600" indent="-228600" eaLnBrk="1" hangingPunct="1">
              <a:spcBef>
                <a:spcPts val="600"/>
              </a:spcBef>
              <a:defRPr/>
            </a:pPr>
            <a:r>
              <a:rPr lang="en-US" altLang="zh-CN" sz="2000" dirty="0">
                <a:solidFill>
                  <a:srgbClr val="000000"/>
                </a:solidFill>
              </a:rPr>
              <a:t>For Type 2 UL transmission without UL grant</a:t>
            </a:r>
          </a:p>
          <a:p>
            <a:pPr marL="628650" lvl="1" indent="-228600" eaLnBrk="1" hangingPunct="1">
              <a:spcBef>
                <a:spcPts val="600"/>
              </a:spcBef>
              <a:defRPr/>
            </a:pPr>
            <a:r>
              <a:rPr lang="en-US" altLang="zh-CN" sz="1600" dirty="0">
                <a:solidFill>
                  <a:srgbClr val="000000"/>
                </a:solidFill>
              </a:rPr>
              <a:t>The RRC (re-) configuration for resource and parameters includes at least the following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marL="1028700" lvl="2" eaLnBrk="1" hangingPunct="1">
              <a:spcBef>
                <a:spcPct val="0"/>
              </a:spcBef>
              <a:defRPr/>
            </a:pPr>
            <a:r>
              <a:rPr lang="en-US" altLang="zh-CN" sz="1400" dirty="0">
                <a:solidFill>
                  <a:srgbClr val="000000"/>
                </a:solidFill>
              </a:rPr>
              <a:t>Periodicity of a resource</a:t>
            </a:r>
          </a:p>
          <a:p>
            <a:pPr marL="1028700" lvl="2" eaLnBrk="1" hangingPunct="1">
              <a:spcBef>
                <a:spcPct val="0"/>
              </a:spcBef>
              <a:defRPr/>
            </a:pPr>
            <a:r>
              <a:rPr lang="en-US" altLang="zh-CN" sz="1400" dirty="0">
                <a:solidFill>
                  <a:srgbClr val="000000"/>
                </a:solidFill>
              </a:rPr>
              <a:t>Power control related parameters</a:t>
            </a:r>
          </a:p>
          <a:p>
            <a:pPr marL="628650" lvl="1" indent="-22860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800" dirty="0">
                <a:solidFill>
                  <a:srgbClr val="000000"/>
                </a:solidFill>
              </a:rPr>
              <a:t>At least the following additional parameters for the resource are given by L1 signalling</a:t>
            </a:r>
            <a:endParaRPr lang="zh-CN" altLang="zh-CN" sz="1800" dirty="0">
              <a:solidFill>
                <a:srgbClr val="000000"/>
              </a:solidFill>
            </a:endParaRPr>
          </a:p>
          <a:p>
            <a:pPr marL="1085850" lvl="2" eaLnBrk="1" hangingPunct="1">
              <a:spcBef>
                <a:spcPct val="0"/>
              </a:spcBef>
              <a:defRPr/>
            </a:pPr>
            <a:r>
              <a:rPr lang="en-US" altLang="zh-CN" sz="1600" dirty="0"/>
              <a:t>Offset associated with the periodicity with respect to the initial transmission timing indicated by the DCI</a:t>
            </a:r>
          </a:p>
          <a:p>
            <a:pPr marL="1085850" lvl="2" eaLnBrk="1" hangingPunct="1">
              <a:spcBef>
                <a:spcPct val="0"/>
              </a:spcBef>
              <a:defRPr/>
            </a:pPr>
            <a:r>
              <a:rPr lang="en-US" altLang="zh-CN" sz="1600" dirty="0"/>
              <a:t>Time domain resource allocation </a:t>
            </a:r>
          </a:p>
          <a:p>
            <a:pPr marL="1085850" lvl="2" eaLnBrk="1" hangingPunct="1">
              <a:spcBef>
                <a:spcPct val="0"/>
              </a:spcBef>
              <a:defRPr/>
            </a:pPr>
            <a:r>
              <a:rPr lang="en-US" altLang="zh-CN" sz="1600" dirty="0"/>
              <a:t>Frequency domain resource allocation </a:t>
            </a:r>
            <a:endParaRPr lang="zh-CN" altLang="zh-CN" sz="1600" dirty="0"/>
          </a:p>
          <a:p>
            <a:pPr marL="1085850" lvl="2" eaLnBrk="1" hangingPunct="1">
              <a:spcBef>
                <a:spcPct val="0"/>
              </a:spcBef>
              <a:defRPr/>
            </a:pPr>
            <a:r>
              <a:rPr lang="en-US" altLang="zh-CN" sz="1600" dirty="0"/>
              <a:t>UE-specific DMRS configuration</a:t>
            </a:r>
          </a:p>
          <a:p>
            <a:pPr marL="1085850" lvl="2" eaLnBrk="1" hangingPunct="1">
              <a:spcBef>
                <a:spcPct val="0"/>
              </a:spcBef>
              <a:defRPr/>
            </a:pPr>
            <a:r>
              <a:rPr lang="en-US" altLang="zh-CN" sz="1600" dirty="0"/>
              <a:t>An MCS/TBS value</a:t>
            </a:r>
          </a:p>
          <a:p>
            <a:pPr marL="1085850" lvl="2" eaLnBrk="1" hangingPunct="1">
              <a:spcBef>
                <a:spcPct val="0"/>
              </a:spcBef>
              <a:defRPr/>
            </a:pPr>
            <a:r>
              <a:rPr lang="en-US" altLang="zh-CN" sz="1600" dirty="0">
                <a:solidFill>
                  <a:srgbClr val="000000"/>
                </a:solidFill>
              </a:rPr>
              <a:t>Note: </a:t>
            </a:r>
          </a:p>
          <a:p>
            <a:pPr marL="1543050" lvl="3" eaLnBrk="1" hangingPunct="1">
              <a:spcBef>
                <a:spcPct val="0"/>
              </a:spcBef>
              <a:defRPr/>
            </a:pPr>
            <a:r>
              <a:rPr lang="en-US" altLang="zh-CN" sz="1600" dirty="0">
                <a:solidFill>
                  <a:srgbClr val="000000"/>
                </a:solidFill>
              </a:rPr>
              <a:t>one TB is mapped to one resource </a:t>
            </a:r>
          </a:p>
          <a:p>
            <a:pPr marL="1543050" lvl="3" eaLnBrk="1" hangingPunct="1">
              <a:spcBef>
                <a:spcPct val="0"/>
              </a:spcBef>
              <a:defRPr/>
            </a:pPr>
            <a:r>
              <a:rPr lang="en-US" altLang="zh-CN" sz="1600" dirty="0">
                <a:solidFill>
                  <a:srgbClr val="000000"/>
                </a:solidFill>
              </a:rPr>
              <a:t>RAN1 will not introduce specific resource allocation and DMRS configuration for UL data transmission without grant separate from UL data transmission with UL grant within the Rel.15 WI</a:t>
            </a:r>
          </a:p>
          <a:p>
            <a:pPr marL="628650" lvl="1" indent="-22860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800" dirty="0">
                <a:solidFill>
                  <a:srgbClr val="000000"/>
                </a:solidFill>
              </a:rPr>
              <a:t>FFS multiple resources can be configured</a:t>
            </a:r>
          </a:p>
          <a:p>
            <a:pPr marL="628650" lvl="1" indent="-22860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800" dirty="0"/>
              <a:t>FFS: HARQ related parameters.</a:t>
            </a:r>
            <a:endParaRPr lang="en-US" altLang="zh-CN" sz="1800" dirty="0">
              <a:solidFill>
                <a:srgbClr val="000000"/>
              </a:solidFill>
            </a:endParaRPr>
          </a:p>
          <a:p>
            <a:pPr marL="628650" lvl="1" indent="-22860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800" dirty="0">
                <a:solidFill>
                  <a:srgbClr val="000000"/>
                </a:solidFill>
              </a:rPr>
              <a:t>FFS whether number of repetitions K is configured by RRC signalling and/or indicated by L1 signalling</a:t>
            </a:r>
          </a:p>
          <a:p>
            <a:pPr marL="628650" lvl="1" indent="-22860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en-US" altLang="zh-CN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786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22041</TotalTime>
  <Words>699</Words>
  <Application>Microsoft Office PowerPoint</Application>
  <PresentationFormat>全屏显示(4:3)</PresentationFormat>
  <Paragraphs>78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맑은 고딕</vt:lpstr>
      <vt:lpstr>ＭＳ Ｐゴシック</vt:lpstr>
      <vt:lpstr>宋体</vt:lpstr>
      <vt:lpstr>Arial</vt:lpstr>
      <vt:lpstr>Calibri</vt:lpstr>
      <vt:lpstr>Times New Roman</vt:lpstr>
      <vt:lpstr>Office Theme</vt:lpstr>
      <vt:lpstr>Offline discussions on UL data transmission without grant</vt:lpstr>
      <vt:lpstr>Background</vt:lpstr>
      <vt:lpstr>Background</vt:lpstr>
      <vt:lpstr>Background</vt:lpstr>
      <vt:lpstr>Type of UL data transmission without grant</vt:lpstr>
      <vt:lpstr>Type 1 configuration</vt:lpstr>
      <vt:lpstr>Type 2 configuration</vt:lpstr>
    </vt:vector>
  </TitlesOfParts>
  <Company>STA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WANG Lihui</cp:lastModifiedBy>
  <cp:revision>921</cp:revision>
  <dcterms:created xsi:type="dcterms:W3CDTF">2010-05-12T23:28:36Z</dcterms:created>
  <dcterms:modified xsi:type="dcterms:W3CDTF">2017-06-30T02:36:07Z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(3)U8VG0CojZ/1s3gOxOcMMm/g13fMZi3yksqWGgj8m/Xp++8Zc6vSvTQaj47icDGoNfCsW5qza_x000d_
yjBViIH9d+brPFRytSuTALZFszSNEsKIleCt0xzKhY7BTsiZGhzJvya+CVMEFKP1rwSJIk6a_x000d_
ChwrUuEnj9wGetyaIzpHZRueFD9+BqWPYIEhZTd/Ud2es1/3AUNS5eOrEEuYrkELnKs8j57P_x000d_
LP+uK3uR0C1I1akxlC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pZ5FNf74HzO22wXA3EL+UC7dqr0KDOQyyESYhfMpgIK92QNW8tf1+w_x000d_
hnEN+RCCcELsQSrpwEDKqGC1j9zNb9KrUoXrOaniNyZgJFrQE49kuovCiw7nZm2RxytQCkVC_x000d_
C5Zz1rgnhm356Dd72/N+Q+1YPJGilW9XgEMSRU9PoKPz5L169jP9XrE6LYpjHNXSlI3e08Ho_x000d_
n94gA8jR7Jiuid8KCI8yxw4PuBsI5U6Pmv9s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u9qRgwmddtx6gAvGZhLTKzaPXTiazkaAv+Vs_x000d_
lczUbqZ9VmHCJrraRPSxRJo8d8TDDdr51CJ3pU7cncu+E6nKhHc=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1498609180</vt:lpwstr>
  </property>
</Properties>
</file>