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72" r:id="rId4"/>
    <p:sldId id="265" r:id="rId5"/>
    <p:sldId id="269" r:id="rId6"/>
    <p:sldId id="27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73" d="100"/>
          <a:sy n="73" d="100"/>
        </p:scale>
        <p:origin x="-13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C4103-E90D-46A3-9474-A2DC5D9ABE8A}" type="datetimeFigureOut">
              <a:rPr lang="en-GB" smtClean="0"/>
              <a:pPr/>
              <a:t>30/06/2017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D1077-11D4-46CD-BF63-6D7BF46FBA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5063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D1077-11D4-46CD-BF63-6D7BF46FBAA0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07475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D1077-11D4-46CD-BF63-6D7BF46FBAA0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516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T</a:t>
            </a:r>
            <a:r>
              <a:rPr kumimoji="1" lang="en-US" altLang="zh-CN" dirty="0" smtClean="0"/>
              <a:t>iming information indicated by DMRS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ZTE, </a:t>
            </a:r>
            <a:r>
              <a:rPr lang="en-US" altLang="ja-JP" dirty="0"/>
              <a:t>[…]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NR-adhoc#2		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711967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Qingdao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th – 30th June,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5.1.1.1.3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altLang="zh-CN" b="1" u="sng" dirty="0" smtClean="0"/>
              <a:t>Agreement: 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One of the following two alternatives will be adopted (It is not precluded to adopt a different one of these alternatives below and above 6 GHz): 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Alt1: 3 bits of SS block index are carried by changing the DMRS sequence within each 5ms period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It can be further considered to limit the number of bits carried in this way to 2 if carrying 3 bits is shown to cause problems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Supported by ZTE, Samsung, DOCOMO, Intel, vivo, Fujitsu, Nokia, </a:t>
            </a:r>
            <a:r>
              <a:rPr lang="en-GB" altLang="zh-CN" dirty="0" err="1" smtClean="0"/>
              <a:t>Interdigital</a:t>
            </a:r>
            <a:r>
              <a:rPr lang="en-GB" altLang="zh-CN" dirty="0" smtClean="0"/>
              <a:t>, Sharp, LGE, Sony (11)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Objected by Motorola mobility, </a:t>
            </a:r>
            <a:r>
              <a:rPr lang="en-GB" altLang="zh-CN" dirty="0" err="1" smtClean="0"/>
              <a:t>Mediatek</a:t>
            </a:r>
            <a:r>
              <a:rPr lang="en-GB" altLang="zh-CN" dirty="0" smtClean="0"/>
              <a:t>, Qualcomm, </a:t>
            </a:r>
            <a:r>
              <a:rPr lang="en-GB" altLang="zh-CN" dirty="0" err="1" smtClean="0"/>
              <a:t>Huawei</a:t>
            </a:r>
            <a:r>
              <a:rPr lang="en-GB" altLang="zh-CN" dirty="0" smtClean="0"/>
              <a:t>,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 OPPO, Lenovo (7)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Alt2: 2 bits of SFN are carried by changing the DMRS sequence every 20ms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Supported by Motorola Mobility, Qualcomm, CATT, </a:t>
            </a:r>
            <a:r>
              <a:rPr lang="en-GB" altLang="zh-CN" dirty="0" err="1" smtClean="0"/>
              <a:t>Huawei</a:t>
            </a:r>
            <a:r>
              <a:rPr lang="en-GB" altLang="zh-CN" dirty="0" smtClean="0"/>
              <a:t>,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 Ericsson, Lenovo, OPPO (8)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Objected by Samsung, LGE, DOCOMO, vivo, Fujitsu, </a:t>
            </a:r>
            <a:r>
              <a:rPr lang="en-GB" altLang="zh-CN" dirty="0" err="1" smtClean="0"/>
              <a:t>Interdigital</a:t>
            </a:r>
            <a:r>
              <a:rPr lang="en-GB" altLang="zh-CN" dirty="0" smtClean="0"/>
              <a:t>, ZTE, Nokia (8)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RAN1 will definitely select either Alt. 1 or Alt. 2 until Friday, and all proponents are recommended to have following additional evaluations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Individual pair of cell ID with the condition of worst case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Random cell ID association with the separation of worst case DMRS pairs to different frequency shift position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Continue discussions until Friday – Samsung (Le)/Qualcomm (Peter)</a:t>
            </a:r>
            <a:endParaRPr lang="zh-CN" altLang="zh-CN" dirty="0" smtClean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PBCH DMRS layout</a:t>
            </a:r>
            <a:endParaRPr lang="zh-CN" alt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16832"/>
            <a:ext cx="3960440" cy="36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220072" y="2780928"/>
            <a:ext cx="352839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en-GB" altLang="zh-CN" dirty="0" smtClean="0"/>
              <a:t>DMRS sequence (green) in first NR-PBCH symbol has nothing to do with the timing information indication.</a:t>
            </a:r>
          </a:p>
          <a:p>
            <a:pPr indent="-457200" algn="just">
              <a:spcAft>
                <a:spcPts val="1200"/>
              </a:spcAft>
              <a:buFont typeface="Wingdings" pitchFamily="2" charset="2"/>
              <a:buChar char="Ø"/>
            </a:pPr>
            <a:r>
              <a:rPr lang="en-GB" altLang="zh-CN" dirty="0" smtClean="0"/>
              <a:t>It can combine SSS sequence to estimate channel coefficient and demodulate DMRS timing sequences(blue).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Documents and Settings\liuxing\桌面\xc for cell pai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2850" y="2780928"/>
            <a:ext cx="5391150" cy="4124325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Evaluations</a:t>
            </a:r>
            <a:endParaRPr kumimoji="1" lang="ja-JP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251520" y="1268760"/>
            <a:ext cx="8686800" cy="4857403"/>
          </a:xfrm>
        </p:spPr>
        <p:txBody>
          <a:bodyPr/>
          <a:lstStyle/>
          <a:p>
            <a:pPr marL="342900" lvl="2" indent="-342900"/>
            <a:r>
              <a:rPr lang="en-US" altLang="zh-CN" dirty="0" smtClean="0"/>
              <a:t>The </a:t>
            </a:r>
            <a:r>
              <a:rPr lang="en-GB" altLang="zh-CN" dirty="0" smtClean="0"/>
              <a:t>worst pair of cell ID </a:t>
            </a:r>
            <a:r>
              <a:rPr lang="en-US" altLang="zh-CN" dirty="0" smtClean="0"/>
              <a:t>was selected according to the maximum cross-correlation values of DMRSs between any two cell IDs </a:t>
            </a:r>
          </a:p>
          <a:p>
            <a:pPr marL="800100" lvl="3" indent="-342900"/>
            <a:r>
              <a:rPr lang="en-US" altLang="zh-CN" dirty="0" smtClean="0"/>
              <a:t>8 different DMRS sequences for each cell ID for indicating 3bits timing information</a:t>
            </a:r>
          </a:p>
          <a:p>
            <a:pPr marL="800100" lvl="3" indent="-342900"/>
            <a:r>
              <a:rPr lang="en-US" altLang="zh-CN" dirty="0" smtClean="0"/>
              <a:t>the </a:t>
            </a:r>
            <a:r>
              <a:rPr lang="en-GB" altLang="zh-CN" dirty="0" smtClean="0"/>
              <a:t>worst pair of cell ID: [</a:t>
            </a:r>
            <a:r>
              <a:rPr lang="en-GB" altLang="zh-CN" dirty="0" smtClean="0">
                <a:solidFill>
                  <a:srgbClr val="FF0000"/>
                </a:solidFill>
              </a:rPr>
              <a:t>616, 674</a:t>
            </a:r>
            <a:r>
              <a:rPr lang="en-GB" altLang="zh-CN" dirty="0" smtClean="0"/>
              <a:t>]</a:t>
            </a:r>
            <a:endParaRPr lang="zh-CN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725476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Evaluations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2" indent="-457200">
              <a:buFont typeface="+mj-lt"/>
              <a:buAutoNum type="arabicPeriod"/>
            </a:pPr>
            <a:r>
              <a:rPr lang="en-GB" altLang="zh-CN" dirty="0" smtClean="0"/>
              <a:t>Individual pair of cell ID with the condition of worst case</a:t>
            </a:r>
          </a:p>
          <a:p>
            <a:pPr marL="914400" lvl="3" indent="-457200"/>
            <a:r>
              <a:rPr lang="en-GB" altLang="zh-CN" dirty="0" smtClean="0"/>
              <a:t>For the worst pair of cell ID [616, 674],  the </a:t>
            </a:r>
            <a:r>
              <a:rPr lang="en-GB" altLang="zh-CN" dirty="0" err="1" smtClean="0"/>
              <a:t>mis</a:t>
            </a:r>
            <a:r>
              <a:rPr lang="en-GB" altLang="zh-CN" dirty="0" smtClean="0"/>
              <a:t>-detection rate is 1.125% when 3 bits timing information is carried by DMRS</a:t>
            </a:r>
          </a:p>
          <a:p>
            <a:pPr marL="457200" lvl="2" indent="-457200">
              <a:buFont typeface="+mj-lt"/>
              <a:buAutoNum type="arabicPeriod"/>
            </a:pPr>
            <a:endParaRPr lang="zh-CN" altLang="zh-CN" dirty="0" smtClean="0"/>
          </a:p>
          <a:p>
            <a:pPr marL="457200" lvl="2" indent="-457200">
              <a:buFont typeface="+mj-lt"/>
              <a:buAutoNum type="arabicPeriod"/>
            </a:pPr>
            <a:r>
              <a:rPr lang="en-GB" altLang="zh-CN" dirty="0" smtClean="0"/>
              <a:t>Random cell ID association with the separation of worst case DMRS pairs with no frequency shift</a:t>
            </a:r>
            <a:endParaRPr lang="zh-CN" altLang="zh-CN" dirty="0" smtClean="0"/>
          </a:p>
          <a:p>
            <a:pPr marL="914400" lvl="3" indent="-457200"/>
            <a:r>
              <a:rPr lang="en-GB" altLang="zh-CN" dirty="0" smtClean="0"/>
              <a:t>the </a:t>
            </a:r>
            <a:r>
              <a:rPr lang="en-GB" altLang="zh-CN" dirty="0" err="1" smtClean="0"/>
              <a:t>mis</a:t>
            </a:r>
            <a:r>
              <a:rPr lang="en-GB" altLang="zh-CN" dirty="0" smtClean="0"/>
              <a:t>-detection rate is 0.55</a:t>
            </a:r>
            <a:r>
              <a:rPr lang="en-GB" altLang="zh-CN" dirty="0" smtClean="0"/>
              <a:t>%</a:t>
            </a:r>
          </a:p>
          <a:p>
            <a:pPr marL="914400" lvl="3" indent="-457200"/>
            <a:endParaRPr lang="en-GB" altLang="zh-CN" dirty="0" smtClean="0">
              <a:solidFill>
                <a:srgbClr val="FF0000"/>
              </a:solidFill>
            </a:endParaRPr>
          </a:p>
          <a:p>
            <a:pPr marL="457200" lvl="2" indent="-457200"/>
            <a:r>
              <a:rPr lang="en-GB" altLang="zh-CN" dirty="0" smtClean="0"/>
              <a:t>PBCH BLER &lt; 1% </a:t>
            </a:r>
            <a:endParaRPr lang="en-GB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6033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Assumption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55576" y="1412776"/>
          <a:ext cx="7776864" cy="4972050"/>
        </p:xfrm>
        <a:graphic>
          <a:graphicData uri="http://schemas.openxmlformats.org/drawingml/2006/table">
            <a:tbl>
              <a:tblPr/>
              <a:tblGrid>
                <a:gridCol w="3270212"/>
                <a:gridCol w="4506652"/>
              </a:tblGrid>
              <a:tr h="31164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 dirty="0">
                          <a:solidFill>
                            <a:srgbClr val="CCE8CF"/>
                          </a:solidFill>
                          <a:latin typeface="Calibri"/>
                          <a:ea typeface="Batang"/>
                          <a:cs typeface="Arial"/>
                        </a:rPr>
                        <a:t> Parameter</a:t>
                      </a:r>
                      <a:endParaRPr lang="zh-CN" sz="1800" dirty="0">
                        <a:latin typeface="Times New Roman"/>
                        <a:ea typeface="Batang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Assumptions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</a:tr>
              <a:tr h="31164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Carrier Frequency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4 GHz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164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Channel Model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en-GB" sz="180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DL-C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1164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Subcarrier Spacing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kern="120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30 </a:t>
                      </a:r>
                      <a:r>
                        <a:rPr lang="en-GB" sz="18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KHz for 4GHz Carrier Frequency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164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Delay spread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100 </a:t>
                      </a:r>
                      <a:r>
                        <a:rPr lang="en-GB" sz="18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ns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5785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Number of OFDM symbols for NR-PBCH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2 symbols of 288 subcarriers each symbol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164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DMRS density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Every symbol, </a:t>
                      </a:r>
                      <a:r>
                        <a:rPr lang="en-GB" sz="180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1/4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7769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Diversity scheme for NR-PBCH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Single port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7769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 dirty="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Number of Rx antenna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2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31164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UE speed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3 </a:t>
                      </a:r>
                      <a:r>
                        <a:rPr lang="en-GB" sz="18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km/h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164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US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SINR range 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Around -6dB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409908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US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Interference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equal</a:t>
                      </a:r>
                      <a:r>
                        <a:rPr lang="en-US" sz="1800" kern="1200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to signal power of service cell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311649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US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Detection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One </a:t>
                      </a:r>
                      <a:r>
                        <a:rPr lang="en-US" sz="1800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shot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  <a:tr h="27769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Frequency Offset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600"/>
                        </a:spcAft>
                      </a:pPr>
                      <a:r>
                        <a:rPr lang="en-GB" sz="1800" kern="12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0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</a:tr>
              <a:tr h="27769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6000"/>
                        </a:lnSpc>
                        <a:spcAft>
                          <a:spcPts val="900"/>
                        </a:spcAft>
                      </a:pPr>
                      <a:r>
                        <a:rPr lang="en-GB" sz="1800" b="1" kern="1200">
                          <a:solidFill>
                            <a:srgbClr val="CCE8CF"/>
                          </a:solidFill>
                          <a:latin typeface="Calibri"/>
                          <a:ea typeface="Times New Roman"/>
                          <a:cs typeface="Arial"/>
                        </a:rPr>
                        <a:t>Timing Offset</a:t>
                      </a:r>
                      <a:endParaRPr lang="zh-CN" sz="180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600"/>
                        </a:spcAft>
                      </a:pPr>
                      <a:r>
                        <a:rPr lang="en-GB" sz="1800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0 (Genie Timing)</a:t>
                      </a:r>
                      <a:endParaRPr lang="zh-CN" sz="1800" dirty="0">
                        <a:latin typeface="Times New Roman"/>
                        <a:ea typeface="SimSun"/>
                      </a:endParaRPr>
                    </a:p>
                  </a:txBody>
                  <a:tcPr marL="20320" marR="20320" marT="254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</TotalTime>
  <Words>498</Words>
  <Application>Microsoft Office PowerPoint</Application>
  <PresentationFormat>On-screen Show (4:3)</PresentationFormat>
  <Paragraphs>69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テーマ</vt:lpstr>
      <vt:lpstr>Timing information indicated by DMRS</vt:lpstr>
      <vt:lpstr>Background</vt:lpstr>
      <vt:lpstr>PBCH DMRS layout</vt:lpstr>
      <vt:lpstr>Evaluations</vt:lpstr>
      <vt:lpstr>Evaluations</vt:lpstr>
      <vt:lpstr>Simulation Assumption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Timing information indicated by DMRS</dc:title>
  <dc:creator>JanJ</dc:creator>
  <cp:lastModifiedBy>JanJ</cp:lastModifiedBy>
  <cp:revision>80</cp:revision>
  <dcterms:created xsi:type="dcterms:W3CDTF">2017-02-16T14:32:33Z</dcterms:created>
  <dcterms:modified xsi:type="dcterms:W3CDTF">2017-06-30T02:22:55Z</dcterms:modified>
</cp:coreProperties>
</file>