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59" r:id="rId4"/>
    <p:sldId id="275" r:id="rId5"/>
    <p:sldId id="260" r:id="rId6"/>
    <p:sldId id="276" r:id="rId7"/>
    <p:sldId id="261" r:id="rId8"/>
    <p:sldId id="277" r:id="rId9"/>
    <p:sldId id="262" r:id="rId10"/>
    <p:sldId id="278" r:id="rId11"/>
    <p:sldId id="263" r:id="rId12"/>
    <p:sldId id="279" r:id="rId13"/>
    <p:sldId id="264" r:id="rId14"/>
    <p:sldId id="280" r:id="rId15"/>
    <p:sldId id="265" r:id="rId16"/>
    <p:sldId id="281" r:id="rId17"/>
    <p:sldId id="266" r:id="rId18"/>
    <p:sldId id="282" r:id="rId19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123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011E0-0852-4C80-A6BB-8AB5053CAB92}" type="datetimeFigureOut">
              <a:rPr lang="ko-KR" altLang="en-US" smtClean="0"/>
              <a:t>2017-06-30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50114-6B05-434E-B77C-833AF78630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34627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011E0-0852-4C80-A6BB-8AB5053CAB92}" type="datetimeFigureOut">
              <a:rPr lang="ko-KR" altLang="en-US" smtClean="0"/>
              <a:t>2017-06-30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50114-6B05-434E-B77C-833AF78630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11518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011E0-0852-4C80-A6BB-8AB5053CAB92}" type="datetimeFigureOut">
              <a:rPr lang="ko-KR" altLang="en-US" smtClean="0"/>
              <a:t>2017-06-30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50114-6B05-434E-B77C-833AF78630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57277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011E0-0852-4C80-A6BB-8AB5053CAB92}" type="datetimeFigureOut">
              <a:rPr lang="ko-KR" altLang="en-US" smtClean="0"/>
              <a:t>2017-06-30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50114-6B05-434E-B77C-833AF78630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7641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011E0-0852-4C80-A6BB-8AB5053CAB92}" type="datetimeFigureOut">
              <a:rPr lang="ko-KR" altLang="en-US" smtClean="0"/>
              <a:t>2017-06-30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50114-6B05-434E-B77C-833AF78630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53241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011E0-0852-4C80-A6BB-8AB5053CAB92}" type="datetimeFigureOut">
              <a:rPr lang="ko-KR" altLang="en-US" smtClean="0"/>
              <a:t>2017-06-30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50114-6B05-434E-B77C-833AF78630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99138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011E0-0852-4C80-A6BB-8AB5053CAB92}" type="datetimeFigureOut">
              <a:rPr lang="ko-KR" altLang="en-US" smtClean="0"/>
              <a:t>2017-06-30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50114-6B05-434E-B77C-833AF78630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48091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011E0-0852-4C80-A6BB-8AB5053CAB92}" type="datetimeFigureOut">
              <a:rPr lang="ko-KR" altLang="en-US" smtClean="0"/>
              <a:t>2017-06-30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50114-6B05-434E-B77C-833AF78630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61026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011E0-0852-4C80-A6BB-8AB5053CAB92}" type="datetimeFigureOut">
              <a:rPr lang="ko-KR" altLang="en-US" smtClean="0"/>
              <a:t>2017-06-30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50114-6B05-434E-B77C-833AF78630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05769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011E0-0852-4C80-A6BB-8AB5053CAB92}" type="datetimeFigureOut">
              <a:rPr lang="ko-KR" altLang="en-US" smtClean="0"/>
              <a:t>2017-06-30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50114-6B05-434E-B77C-833AF78630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397029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011E0-0852-4C80-A6BB-8AB5053CAB92}" type="datetimeFigureOut">
              <a:rPr lang="ko-KR" altLang="en-US" smtClean="0"/>
              <a:t>2017-06-30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50114-6B05-434E-B77C-833AF78630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3446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2011E0-0852-4C80-A6BB-8AB5053CAB92}" type="datetimeFigureOut">
              <a:rPr lang="ko-KR" altLang="en-US" smtClean="0"/>
              <a:t>2017-06-30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650114-6B05-434E-B77C-833AF78630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76955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Crosscheck </a:t>
            </a:r>
            <a:r>
              <a:rPr lang="en-US" altLang="ko-KR" dirty="0" smtClean="0"/>
              <a:t>Results for PCM of BG2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Samsung</a:t>
            </a:r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76169" y="159392"/>
            <a:ext cx="46089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ja-JP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WG1#89 Meeting</a:t>
            </a:r>
          </a:p>
          <a:p>
            <a:pPr>
              <a:spcBef>
                <a:spcPct val="0"/>
              </a:spcBef>
            </a:pPr>
            <a:r>
              <a:rPr lang="en-US" altLang="ja-JP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Qingdao, </a:t>
            </a:r>
            <a:r>
              <a:rPr lang="en-US" altLang="ja-JP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P.R.China</a:t>
            </a:r>
            <a:r>
              <a:rPr lang="en-US" altLang="ja-JP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</a:t>
            </a:r>
            <a:r>
              <a:rPr lang="en-US" altLang="ja-JP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27th </a:t>
            </a:r>
            <a:r>
              <a:rPr lang="en-US" altLang="ja-JP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- </a:t>
            </a:r>
            <a:r>
              <a:rPr lang="en-US" altLang="ja-JP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30th June </a:t>
            </a:r>
            <a:r>
              <a:rPr lang="en-US" altLang="ja-JP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2017</a:t>
            </a:r>
          </a:p>
          <a:p>
            <a:pPr>
              <a:spcBef>
                <a:spcPct val="0"/>
              </a:spcBef>
            </a:pPr>
            <a:r>
              <a:rPr lang="en-US" altLang="ja-JP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5.1.4.1.2</a:t>
            </a:r>
            <a:endParaRPr lang="ja-JP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33196" y="159392"/>
            <a:ext cx="1443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R1-</a:t>
            </a:r>
            <a:r>
              <a:rPr lang="en-US" altLang="ko-KR" dirty="0" smtClean="0"/>
              <a:t>1711964</a:t>
            </a:r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08023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P2-P1 Test (a=7)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/>
          <a:lstStyle/>
          <a:p>
            <a:r>
              <a:rPr lang="en-US" altLang="ko-KR" dirty="0"/>
              <a:t>S, </a:t>
            </a:r>
            <a:r>
              <a:rPr lang="en-US" altLang="ko-KR" dirty="0" smtClean="0"/>
              <a:t>E, </a:t>
            </a:r>
            <a:r>
              <a:rPr lang="en-US" altLang="ko-KR" dirty="0"/>
              <a:t>H</a:t>
            </a:r>
            <a:r>
              <a:rPr lang="en-US" altLang="ko-KR" dirty="0" smtClean="0"/>
              <a:t> pass the criteria</a:t>
            </a:r>
          </a:p>
          <a:p>
            <a:r>
              <a:rPr lang="en-US" altLang="ko-KR" dirty="0" smtClean="0"/>
              <a:t>S is the best at 0.1dB</a:t>
            </a:r>
          </a:p>
          <a:p>
            <a:r>
              <a:rPr lang="en-US" altLang="ko-KR" dirty="0" smtClean="0"/>
              <a:t>Other candidates</a:t>
            </a:r>
            <a:endParaRPr lang="ko-KR" alt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3509064"/>
              </p:ext>
            </p:extLst>
          </p:nvPr>
        </p:nvGraphicFramePr>
        <p:xfrm>
          <a:off x="1043608" y="2996952"/>
          <a:ext cx="2736304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4"/>
                <a:gridCol w="504056"/>
                <a:gridCol w="432048"/>
                <a:gridCol w="864096"/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FAIL</a:t>
                      </a:r>
                      <a:endParaRPr lang="ko-KR" alt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P1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P2-P1</a:t>
                      </a:r>
                      <a:endParaRPr lang="ko-KR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baseline="0" dirty="0" smtClean="0"/>
                        <a:t>I vs S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0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46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28.8%</a:t>
                      </a:r>
                      <a:endParaRPr lang="ko-KR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I vs E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0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40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>
                          <a:solidFill>
                            <a:srgbClr val="FF0000"/>
                          </a:solidFill>
                        </a:rPr>
                        <a:t>25%</a:t>
                      </a:r>
                      <a:endParaRPr lang="ko-KR" alt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I vs H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39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24.4%</a:t>
                      </a:r>
                      <a:endParaRPr lang="ko-KR" altLang="en-US" sz="16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9117666"/>
              </p:ext>
            </p:extLst>
          </p:nvPr>
        </p:nvGraphicFramePr>
        <p:xfrm>
          <a:off x="4139952" y="2996952"/>
          <a:ext cx="2736304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4"/>
                <a:gridCol w="504056"/>
                <a:gridCol w="432048"/>
                <a:gridCol w="864096"/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FAIL</a:t>
                      </a:r>
                      <a:endParaRPr lang="ko-KR" alt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P1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P2-P1</a:t>
                      </a:r>
                      <a:endParaRPr lang="ko-KR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baseline="0" dirty="0" smtClean="0"/>
                        <a:t>N vs S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0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64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40%</a:t>
                      </a:r>
                      <a:endParaRPr lang="ko-KR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N vs E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0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65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>
                          <a:solidFill>
                            <a:srgbClr val="FF0000"/>
                          </a:solidFill>
                        </a:rPr>
                        <a:t>40.6%</a:t>
                      </a:r>
                      <a:endParaRPr lang="ko-KR" alt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N vs H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51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31.9%</a:t>
                      </a:r>
                      <a:endParaRPr lang="ko-KR" altLang="en-US" sz="16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7822930"/>
              </p:ext>
            </p:extLst>
          </p:nvPr>
        </p:nvGraphicFramePr>
        <p:xfrm>
          <a:off x="1043608" y="4725144"/>
          <a:ext cx="2736304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4"/>
                <a:gridCol w="504056"/>
                <a:gridCol w="432048"/>
                <a:gridCol w="864096"/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FAIL</a:t>
                      </a:r>
                      <a:endParaRPr lang="ko-KR" alt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P1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P2-P1</a:t>
                      </a:r>
                      <a:endParaRPr lang="ko-KR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baseline="0" dirty="0" smtClean="0"/>
                        <a:t>Q vs S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2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7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3.13%</a:t>
                      </a:r>
                      <a:endParaRPr lang="ko-KR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Q vs E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0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10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>
                          <a:solidFill>
                            <a:srgbClr val="FF0000"/>
                          </a:solidFill>
                        </a:rPr>
                        <a:t>6.25%</a:t>
                      </a:r>
                      <a:endParaRPr lang="ko-KR" alt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Q vs H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1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3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</a:rPr>
                        <a:t>1.25%</a:t>
                      </a:r>
                      <a:endParaRPr lang="ko-KR" alt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4" name="표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3311789"/>
              </p:ext>
            </p:extLst>
          </p:nvPr>
        </p:nvGraphicFramePr>
        <p:xfrm>
          <a:off x="4139952" y="4725144"/>
          <a:ext cx="2736304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4"/>
                <a:gridCol w="504056"/>
                <a:gridCol w="432048"/>
                <a:gridCol w="864096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PASS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P1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P2-P1</a:t>
                      </a:r>
                      <a:endParaRPr lang="ko-KR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baseline="0" dirty="0" smtClean="0"/>
                        <a:t>Z vs S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2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5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chemeClr val="tx1"/>
                          </a:solidFill>
                        </a:rPr>
                        <a:t>1.88%</a:t>
                      </a:r>
                      <a:endParaRPr lang="ko-KR" alt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Z vs E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1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5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>
                          <a:solidFill>
                            <a:srgbClr val="FF0000"/>
                          </a:solidFill>
                        </a:rPr>
                        <a:t>2.5%</a:t>
                      </a:r>
                      <a:endParaRPr lang="ko-KR" alt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Z vs H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</a:rPr>
                        <a:t>0%</a:t>
                      </a:r>
                      <a:endParaRPr lang="ko-KR" alt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73281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Outlier curve (a=9)</a:t>
            </a:r>
            <a:endParaRPr lang="ko-KR" alt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419" y="1246659"/>
            <a:ext cx="7888287" cy="4846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9552" y="6124654"/>
            <a:ext cx="36371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S, C, M, Z pass 0.1dB, 2% criteria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157733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P2-P1 Test (a=9)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/>
          <a:lstStyle/>
          <a:p>
            <a:r>
              <a:rPr lang="en-US" altLang="ko-KR" dirty="0"/>
              <a:t>S, </a:t>
            </a:r>
            <a:r>
              <a:rPr lang="en-US" altLang="ko-KR" dirty="0" smtClean="0"/>
              <a:t>C, M, Z pass the criteria</a:t>
            </a:r>
          </a:p>
          <a:p>
            <a:r>
              <a:rPr lang="en-US" altLang="ko-KR" dirty="0" smtClean="0"/>
              <a:t>S, C, Z are the best at 0.1dB</a:t>
            </a:r>
          </a:p>
          <a:p>
            <a:r>
              <a:rPr lang="en-US" altLang="ko-KR" dirty="0" smtClean="0"/>
              <a:t>Other candidates</a:t>
            </a:r>
            <a:endParaRPr lang="ko-KR" alt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3533136"/>
              </p:ext>
            </p:extLst>
          </p:nvPr>
        </p:nvGraphicFramePr>
        <p:xfrm>
          <a:off x="35496" y="2996952"/>
          <a:ext cx="273630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4"/>
                <a:gridCol w="504056"/>
                <a:gridCol w="432048"/>
                <a:gridCol w="864096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FAIL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P1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P2-P1</a:t>
                      </a:r>
                      <a:endParaRPr lang="ko-KR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baseline="0" dirty="0" smtClean="0"/>
                        <a:t>E vs S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0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21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9.55%</a:t>
                      </a:r>
                      <a:endParaRPr lang="ko-KR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E vs C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0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9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4.09%</a:t>
                      </a:r>
                      <a:endParaRPr lang="ko-KR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E vs M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1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12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5%</a:t>
                      </a:r>
                      <a:endParaRPr lang="ko-KR" altLang="en-US" sz="16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E vs Z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0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5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2.27%</a:t>
                      </a:r>
                      <a:endParaRPr lang="ko-KR" altLang="en-US" sz="1600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320715"/>
              </p:ext>
            </p:extLst>
          </p:nvPr>
        </p:nvGraphicFramePr>
        <p:xfrm>
          <a:off x="2987824" y="2996952"/>
          <a:ext cx="273630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4"/>
                <a:gridCol w="504056"/>
                <a:gridCol w="432048"/>
                <a:gridCol w="864096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FAIL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P1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P2-P1</a:t>
                      </a:r>
                      <a:endParaRPr lang="ko-KR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baseline="0" dirty="0" smtClean="0"/>
                        <a:t>H vs S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0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5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2.27%</a:t>
                      </a:r>
                      <a:endParaRPr lang="ko-KR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H vs C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0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4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chemeClr val="tx1"/>
                          </a:solidFill>
                        </a:rPr>
                        <a:t>1.82%</a:t>
                      </a:r>
                      <a:endParaRPr lang="ko-KR" alt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H vs M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5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2.27%</a:t>
                      </a:r>
                      <a:endParaRPr lang="ko-KR" altLang="en-US" sz="16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H vs Z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0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4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1" dirty="0" smtClean="0">
                          <a:solidFill>
                            <a:schemeClr val="tx1"/>
                          </a:solidFill>
                        </a:rPr>
                        <a:t>1.82%</a:t>
                      </a:r>
                      <a:endParaRPr lang="ko-KR" altLang="en-US" sz="16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8192038"/>
              </p:ext>
            </p:extLst>
          </p:nvPr>
        </p:nvGraphicFramePr>
        <p:xfrm>
          <a:off x="5940152" y="2996952"/>
          <a:ext cx="273630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4"/>
                <a:gridCol w="504056"/>
                <a:gridCol w="432048"/>
                <a:gridCol w="864096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FAIL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P1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P2-P1</a:t>
                      </a:r>
                      <a:endParaRPr lang="ko-KR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baseline="0" dirty="0" smtClean="0"/>
                        <a:t>I vs S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0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22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10%</a:t>
                      </a:r>
                      <a:endParaRPr lang="ko-KR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I vs C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0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16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7.27%</a:t>
                      </a:r>
                      <a:endParaRPr lang="ko-KR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I vs M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1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18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7.73%</a:t>
                      </a:r>
                      <a:endParaRPr lang="ko-KR" altLang="en-US" sz="16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I vs Z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0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14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6.36%</a:t>
                      </a:r>
                      <a:endParaRPr lang="ko-KR" altLang="en-US" sz="1600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0037308"/>
              </p:ext>
            </p:extLst>
          </p:nvPr>
        </p:nvGraphicFramePr>
        <p:xfrm>
          <a:off x="33564" y="4941168"/>
          <a:ext cx="3458316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3108"/>
                <a:gridCol w="637058"/>
                <a:gridCol w="546050"/>
                <a:gridCol w="1092100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FAIL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P1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P2-P1</a:t>
                      </a:r>
                      <a:endParaRPr lang="ko-KR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baseline="0" dirty="0" smtClean="0"/>
                        <a:t>N vs S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0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123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55.9%</a:t>
                      </a:r>
                      <a:endParaRPr lang="ko-KR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N vs C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0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122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55.5%</a:t>
                      </a:r>
                      <a:endParaRPr lang="ko-KR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N vs M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124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56.4%</a:t>
                      </a:r>
                      <a:endParaRPr lang="ko-KR" altLang="en-US" sz="16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N vs Z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0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110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50.0%</a:t>
                      </a:r>
                      <a:endParaRPr lang="ko-KR" altLang="en-US" sz="1600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6162484"/>
              </p:ext>
            </p:extLst>
          </p:nvPr>
        </p:nvGraphicFramePr>
        <p:xfrm>
          <a:off x="3779912" y="4941168"/>
          <a:ext cx="273630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4"/>
                <a:gridCol w="504056"/>
                <a:gridCol w="432048"/>
                <a:gridCol w="864096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FAIL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P1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P2-P1</a:t>
                      </a:r>
                      <a:endParaRPr lang="ko-KR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baseline="0" dirty="0" smtClean="0"/>
                        <a:t>Q vs S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0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10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4.55%</a:t>
                      </a:r>
                      <a:endParaRPr lang="ko-KR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Q vs C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0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6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2.73%</a:t>
                      </a:r>
                      <a:endParaRPr lang="ko-KR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Q vs M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2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6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</a:rPr>
                        <a:t>1.82%</a:t>
                      </a:r>
                      <a:endParaRPr lang="ko-KR" alt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Q vs Z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0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6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2.73%</a:t>
                      </a:r>
                      <a:endParaRPr lang="ko-KR" altLang="en-US" sz="1600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77437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Outlier curve (a=11)</a:t>
            </a:r>
            <a:endParaRPr lang="ko-KR" alt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581" y="1196752"/>
            <a:ext cx="7888287" cy="4846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9552" y="6124654"/>
            <a:ext cx="36692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S, C, H, M pass 0.1dB, 2% criteria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547056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P2-P1 Test (a=11)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/>
          <a:lstStyle/>
          <a:p>
            <a:r>
              <a:rPr lang="en-US" altLang="ko-KR" dirty="0"/>
              <a:t>S, </a:t>
            </a:r>
            <a:r>
              <a:rPr lang="en-US" altLang="ko-KR" dirty="0" smtClean="0"/>
              <a:t>C, H, M pass the criteria</a:t>
            </a:r>
          </a:p>
          <a:p>
            <a:r>
              <a:rPr lang="en-US" altLang="ko-KR" dirty="0" smtClean="0"/>
              <a:t>S is the best at 0.1dB</a:t>
            </a:r>
          </a:p>
          <a:p>
            <a:r>
              <a:rPr lang="en-US" altLang="ko-KR" dirty="0" smtClean="0"/>
              <a:t>Other candidates</a:t>
            </a:r>
            <a:endParaRPr lang="ko-KR" alt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108655"/>
              </p:ext>
            </p:extLst>
          </p:nvPr>
        </p:nvGraphicFramePr>
        <p:xfrm>
          <a:off x="35496" y="2996952"/>
          <a:ext cx="273630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4"/>
                <a:gridCol w="504056"/>
                <a:gridCol w="432048"/>
                <a:gridCol w="864096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FAIL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P1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P2-P1</a:t>
                      </a:r>
                      <a:endParaRPr lang="ko-KR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baseline="0" dirty="0" smtClean="0"/>
                        <a:t>E vs S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0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6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3.75%</a:t>
                      </a:r>
                      <a:endParaRPr lang="ko-KR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E vs C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0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7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>
                          <a:solidFill>
                            <a:srgbClr val="FF0000"/>
                          </a:solidFill>
                        </a:rPr>
                        <a:t>4.38%</a:t>
                      </a:r>
                      <a:endParaRPr lang="ko-KR" alt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E vs H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1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5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0" dirty="0" smtClean="0">
                          <a:solidFill>
                            <a:srgbClr val="FF0000"/>
                          </a:solidFill>
                        </a:rPr>
                        <a:t>2.5%</a:t>
                      </a:r>
                      <a:endParaRPr lang="ko-KR" alt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E vs M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1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4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</a:rPr>
                        <a:t>1.88%</a:t>
                      </a:r>
                      <a:endParaRPr lang="ko-KR" alt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1935397"/>
              </p:ext>
            </p:extLst>
          </p:nvPr>
        </p:nvGraphicFramePr>
        <p:xfrm>
          <a:off x="2987824" y="2996952"/>
          <a:ext cx="273630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4"/>
                <a:gridCol w="504056"/>
                <a:gridCol w="432048"/>
                <a:gridCol w="864096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FAIL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P1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P2-P1</a:t>
                      </a:r>
                      <a:endParaRPr lang="ko-KR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baseline="0" dirty="0" smtClean="0"/>
                        <a:t>I vs S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0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29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18.1%</a:t>
                      </a:r>
                      <a:endParaRPr lang="ko-KR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I vs C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2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17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>
                          <a:solidFill>
                            <a:srgbClr val="FF0000"/>
                          </a:solidFill>
                        </a:rPr>
                        <a:t>9.38%</a:t>
                      </a:r>
                      <a:endParaRPr lang="ko-KR" alt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I vs H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1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21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0" dirty="0" smtClean="0">
                          <a:solidFill>
                            <a:srgbClr val="FF0000"/>
                          </a:solidFill>
                        </a:rPr>
                        <a:t>12.5%</a:t>
                      </a:r>
                      <a:endParaRPr lang="ko-KR" alt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I vs M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0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22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0" dirty="0" smtClean="0">
                          <a:solidFill>
                            <a:srgbClr val="FF0000"/>
                          </a:solidFill>
                        </a:rPr>
                        <a:t>13.8%</a:t>
                      </a:r>
                      <a:endParaRPr lang="ko-KR" alt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5623351"/>
              </p:ext>
            </p:extLst>
          </p:nvPr>
        </p:nvGraphicFramePr>
        <p:xfrm>
          <a:off x="5940152" y="2996952"/>
          <a:ext cx="273630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4"/>
                <a:gridCol w="504056"/>
                <a:gridCol w="432048"/>
                <a:gridCol w="864096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FAIL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P1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P2-P1</a:t>
                      </a:r>
                      <a:endParaRPr lang="ko-KR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baseline="0" dirty="0" smtClean="0"/>
                        <a:t>L vs S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0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13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8.13%</a:t>
                      </a:r>
                      <a:endParaRPr lang="ko-KR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L vs C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0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8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>
                          <a:solidFill>
                            <a:srgbClr val="FF0000"/>
                          </a:solidFill>
                        </a:rPr>
                        <a:t>5%</a:t>
                      </a:r>
                      <a:endParaRPr lang="ko-KR" alt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L vs H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1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6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0" dirty="0" smtClean="0">
                          <a:solidFill>
                            <a:srgbClr val="FF0000"/>
                          </a:solidFill>
                        </a:rPr>
                        <a:t>3.13%</a:t>
                      </a:r>
                      <a:endParaRPr lang="ko-KR" alt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L vs M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0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8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0" dirty="0" smtClean="0">
                          <a:solidFill>
                            <a:srgbClr val="FF0000"/>
                          </a:solidFill>
                        </a:rPr>
                        <a:t>5%</a:t>
                      </a:r>
                      <a:endParaRPr lang="ko-KR" alt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4" name="표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6155735"/>
              </p:ext>
            </p:extLst>
          </p:nvPr>
        </p:nvGraphicFramePr>
        <p:xfrm>
          <a:off x="0" y="4969453"/>
          <a:ext cx="273630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4"/>
                <a:gridCol w="504056"/>
                <a:gridCol w="432048"/>
                <a:gridCol w="864096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FAIL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P1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P2-P1</a:t>
                      </a:r>
                      <a:endParaRPr lang="ko-KR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baseline="0" dirty="0" smtClean="0"/>
                        <a:t>N vs S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0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64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40%</a:t>
                      </a:r>
                      <a:endParaRPr lang="ko-KR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N vs C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0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53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>
                          <a:solidFill>
                            <a:srgbClr val="FF0000"/>
                          </a:solidFill>
                        </a:rPr>
                        <a:t>33.1%</a:t>
                      </a:r>
                      <a:endParaRPr lang="ko-KR" alt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N vs H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0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59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0" dirty="0" smtClean="0">
                          <a:solidFill>
                            <a:srgbClr val="FF0000"/>
                          </a:solidFill>
                        </a:rPr>
                        <a:t>36.9%</a:t>
                      </a:r>
                      <a:endParaRPr lang="ko-KR" alt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N vs M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0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54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0" dirty="0" smtClean="0">
                          <a:solidFill>
                            <a:srgbClr val="FF0000"/>
                          </a:solidFill>
                        </a:rPr>
                        <a:t>33.8%</a:t>
                      </a:r>
                      <a:endParaRPr lang="ko-KR" alt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5" name="표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5958757"/>
              </p:ext>
            </p:extLst>
          </p:nvPr>
        </p:nvGraphicFramePr>
        <p:xfrm>
          <a:off x="2952328" y="4969453"/>
          <a:ext cx="273630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4"/>
                <a:gridCol w="504056"/>
                <a:gridCol w="432048"/>
                <a:gridCol w="864096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FAIL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P1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P2-P1</a:t>
                      </a:r>
                      <a:endParaRPr lang="ko-KR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baseline="0" dirty="0" smtClean="0"/>
                        <a:t>Q vs S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0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13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8.13%</a:t>
                      </a:r>
                      <a:endParaRPr lang="ko-KR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Q vs C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0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5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>
                          <a:solidFill>
                            <a:srgbClr val="FF0000"/>
                          </a:solidFill>
                        </a:rPr>
                        <a:t>3.13%</a:t>
                      </a:r>
                      <a:endParaRPr lang="ko-KR" alt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Q vs H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0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3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</a:rPr>
                        <a:t>1.88%</a:t>
                      </a:r>
                      <a:endParaRPr lang="ko-KR" alt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Q vs M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0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4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0" dirty="0" smtClean="0">
                          <a:solidFill>
                            <a:srgbClr val="FF0000"/>
                          </a:solidFill>
                        </a:rPr>
                        <a:t>2.5%</a:t>
                      </a:r>
                      <a:endParaRPr lang="ko-KR" alt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6" name="표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8110942"/>
              </p:ext>
            </p:extLst>
          </p:nvPr>
        </p:nvGraphicFramePr>
        <p:xfrm>
          <a:off x="5904656" y="4969453"/>
          <a:ext cx="273630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4"/>
                <a:gridCol w="504056"/>
                <a:gridCol w="432048"/>
                <a:gridCol w="864096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FAIL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P1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P2-P1</a:t>
                      </a:r>
                      <a:endParaRPr lang="ko-KR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baseline="0" dirty="0" smtClean="0"/>
                        <a:t>Z vs S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0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4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2.5%</a:t>
                      </a:r>
                      <a:endParaRPr lang="ko-KR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Z vs C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0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2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</a:rPr>
                        <a:t>1.25%</a:t>
                      </a:r>
                      <a:endParaRPr lang="ko-KR" alt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Z vs H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2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3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</a:rPr>
                        <a:t>0.63%</a:t>
                      </a:r>
                      <a:endParaRPr lang="ko-KR" alt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Z vs M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0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1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</a:rPr>
                        <a:t>0.63%</a:t>
                      </a:r>
                      <a:endParaRPr lang="ko-KR" alt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54585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Outlier curve (a=13)</a:t>
            </a:r>
            <a:endParaRPr lang="ko-KR" alt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68760"/>
            <a:ext cx="7888287" cy="4846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9552" y="6124654"/>
            <a:ext cx="36227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S, H, N, Z pass 0.1dB, 2% criteria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667442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P2-P1 Test (a=13)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/>
          <a:lstStyle/>
          <a:p>
            <a:r>
              <a:rPr lang="en-US" altLang="ko-KR" dirty="0"/>
              <a:t>S, </a:t>
            </a:r>
            <a:r>
              <a:rPr lang="en-US" altLang="ko-KR" dirty="0" smtClean="0"/>
              <a:t>H, N, Z pass the criteria</a:t>
            </a:r>
          </a:p>
          <a:p>
            <a:r>
              <a:rPr lang="en-US" altLang="ko-KR" dirty="0" smtClean="0"/>
              <a:t>H is the best at 0.1dB</a:t>
            </a:r>
          </a:p>
          <a:p>
            <a:r>
              <a:rPr lang="en-US" altLang="ko-KR" dirty="0" smtClean="0"/>
              <a:t>Other candidates</a:t>
            </a:r>
            <a:endParaRPr lang="ko-KR" alt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3584861"/>
              </p:ext>
            </p:extLst>
          </p:nvPr>
        </p:nvGraphicFramePr>
        <p:xfrm>
          <a:off x="1043608" y="3140968"/>
          <a:ext cx="273630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4"/>
                <a:gridCol w="504056"/>
                <a:gridCol w="432048"/>
                <a:gridCol w="864096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FAIL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P1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P2-P1</a:t>
                      </a:r>
                      <a:endParaRPr lang="ko-KR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baseline="0" dirty="0" smtClean="0"/>
                        <a:t>E vs S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0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8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>
                          <a:solidFill>
                            <a:srgbClr val="FF0000"/>
                          </a:solidFill>
                        </a:rPr>
                        <a:t>5.33%</a:t>
                      </a:r>
                      <a:endParaRPr lang="ko-KR" alt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E vs H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0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7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4.67%</a:t>
                      </a:r>
                      <a:endParaRPr lang="ko-KR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E vs N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2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7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0" dirty="0" smtClean="0">
                          <a:solidFill>
                            <a:srgbClr val="FF0000"/>
                          </a:solidFill>
                        </a:rPr>
                        <a:t>3.33%</a:t>
                      </a:r>
                      <a:endParaRPr lang="ko-KR" alt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E vs Z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3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3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</a:rPr>
                        <a:t>0%</a:t>
                      </a:r>
                      <a:endParaRPr lang="ko-KR" alt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1887915"/>
              </p:ext>
            </p:extLst>
          </p:nvPr>
        </p:nvGraphicFramePr>
        <p:xfrm>
          <a:off x="4067944" y="3158976"/>
          <a:ext cx="273630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4"/>
                <a:gridCol w="504056"/>
                <a:gridCol w="432048"/>
                <a:gridCol w="864096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FAIL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P1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P2-P1</a:t>
                      </a:r>
                      <a:endParaRPr lang="ko-KR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baseline="0" dirty="0" smtClean="0"/>
                        <a:t>I vs S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0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33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>
                          <a:solidFill>
                            <a:srgbClr val="FF0000"/>
                          </a:solidFill>
                        </a:rPr>
                        <a:t>22%</a:t>
                      </a:r>
                      <a:endParaRPr lang="ko-KR" alt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I vs H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0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17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11.3%</a:t>
                      </a:r>
                      <a:endParaRPr lang="ko-KR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I vs N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0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17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0" dirty="0" smtClean="0">
                          <a:solidFill>
                            <a:srgbClr val="FF0000"/>
                          </a:solidFill>
                        </a:rPr>
                        <a:t>11.3%</a:t>
                      </a:r>
                      <a:endParaRPr lang="ko-KR" alt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I vs Z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1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15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0" dirty="0" smtClean="0">
                          <a:solidFill>
                            <a:srgbClr val="FF0000"/>
                          </a:solidFill>
                        </a:rPr>
                        <a:t>9.33%</a:t>
                      </a:r>
                      <a:endParaRPr lang="ko-KR" alt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57047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Outlier curve (a=15)</a:t>
            </a:r>
            <a:endParaRPr lang="ko-KR" alt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702" y="1268760"/>
            <a:ext cx="8029575" cy="463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9552" y="6124654"/>
            <a:ext cx="33550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S, H, N pass 0.1dB, 2% criteria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175014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P2-P1 Test (a=15)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/>
          <a:lstStyle/>
          <a:p>
            <a:r>
              <a:rPr lang="en-US" altLang="ko-KR" dirty="0"/>
              <a:t>S, </a:t>
            </a:r>
            <a:r>
              <a:rPr lang="en-US" altLang="ko-KR" dirty="0" smtClean="0"/>
              <a:t>H, N pass the criteria</a:t>
            </a:r>
          </a:p>
          <a:p>
            <a:r>
              <a:rPr lang="en-US" altLang="ko-KR" dirty="0" smtClean="0"/>
              <a:t>S, N are the best at 0.1dB</a:t>
            </a:r>
          </a:p>
          <a:p>
            <a:r>
              <a:rPr lang="en-US" altLang="ko-KR" dirty="0" smtClean="0"/>
              <a:t>Other candidates</a:t>
            </a:r>
            <a:endParaRPr lang="ko-KR" alt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540974"/>
              </p:ext>
            </p:extLst>
          </p:nvPr>
        </p:nvGraphicFramePr>
        <p:xfrm>
          <a:off x="827584" y="3068960"/>
          <a:ext cx="2736304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4"/>
                <a:gridCol w="504056"/>
                <a:gridCol w="432048"/>
                <a:gridCol w="864096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FAIL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P1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P2-P1</a:t>
                      </a:r>
                      <a:endParaRPr lang="ko-KR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baseline="0" dirty="0" smtClean="0"/>
                        <a:t>E vs S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0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6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5%</a:t>
                      </a:r>
                      <a:endParaRPr lang="ko-KR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E vs H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1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4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>
                          <a:solidFill>
                            <a:srgbClr val="FF0000"/>
                          </a:solidFill>
                        </a:rPr>
                        <a:t>2.5%</a:t>
                      </a:r>
                      <a:endParaRPr lang="ko-KR" alt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E vs N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1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5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3.33%</a:t>
                      </a:r>
                      <a:endParaRPr lang="ko-KR" altLang="en-US" sz="1600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9910607"/>
              </p:ext>
            </p:extLst>
          </p:nvPr>
        </p:nvGraphicFramePr>
        <p:xfrm>
          <a:off x="3851920" y="3068960"/>
          <a:ext cx="2736304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4"/>
                <a:gridCol w="504056"/>
                <a:gridCol w="432048"/>
                <a:gridCol w="864096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FAIL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P1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P2-P1</a:t>
                      </a:r>
                      <a:endParaRPr lang="ko-KR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baseline="0" dirty="0" smtClean="0"/>
                        <a:t>I vs S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0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37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30.8%</a:t>
                      </a:r>
                      <a:endParaRPr lang="ko-KR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I vs H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1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33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>
                          <a:solidFill>
                            <a:srgbClr val="FF0000"/>
                          </a:solidFill>
                        </a:rPr>
                        <a:t>26.7%</a:t>
                      </a:r>
                      <a:endParaRPr lang="ko-KR" alt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I vs N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1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34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27.5%</a:t>
                      </a:r>
                      <a:endParaRPr lang="ko-KR" altLang="en-US" sz="1600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5383677"/>
              </p:ext>
            </p:extLst>
          </p:nvPr>
        </p:nvGraphicFramePr>
        <p:xfrm>
          <a:off x="827584" y="4797152"/>
          <a:ext cx="2736304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4"/>
                <a:gridCol w="504056"/>
                <a:gridCol w="432048"/>
                <a:gridCol w="864096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FAIL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P1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P2-P1</a:t>
                      </a:r>
                      <a:endParaRPr lang="ko-KR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baseline="0" dirty="0" smtClean="0"/>
                        <a:t>L vs S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1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6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4.17%</a:t>
                      </a:r>
                      <a:endParaRPr lang="ko-KR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L vs H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1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1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</a:rPr>
                        <a:t>0%</a:t>
                      </a:r>
                      <a:endParaRPr lang="ko-KR" alt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L vs N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1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3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1" dirty="0" smtClean="0">
                          <a:solidFill>
                            <a:schemeClr val="tx1"/>
                          </a:solidFill>
                        </a:rPr>
                        <a:t>1.67%</a:t>
                      </a:r>
                      <a:endParaRPr lang="ko-KR" altLang="en-US" sz="16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9520638"/>
              </p:ext>
            </p:extLst>
          </p:nvPr>
        </p:nvGraphicFramePr>
        <p:xfrm>
          <a:off x="3851920" y="4797152"/>
          <a:ext cx="2736304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4"/>
                <a:gridCol w="504056"/>
                <a:gridCol w="432048"/>
                <a:gridCol w="864096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FAIL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P1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P2-P1</a:t>
                      </a:r>
                      <a:endParaRPr lang="ko-KR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baseline="0" dirty="0" smtClean="0"/>
                        <a:t>Z vs S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0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3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2.5%</a:t>
                      </a:r>
                      <a:endParaRPr lang="ko-KR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Z vs H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0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0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</a:rPr>
                        <a:t>0%</a:t>
                      </a:r>
                      <a:endParaRPr lang="ko-KR" alt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Z vs N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0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1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1" dirty="0" smtClean="0">
                          <a:solidFill>
                            <a:schemeClr val="tx1"/>
                          </a:solidFill>
                        </a:rPr>
                        <a:t>0.83%</a:t>
                      </a:r>
                      <a:endParaRPr lang="ko-KR" altLang="en-US" sz="16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47504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Pass-Fail Table of 0.1dB 2% Criteria</a:t>
            </a:r>
            <a:endParaRPr lang="ko-KR" altLang="en-US" dirty="0"/>
          </a:p>
        </p:txBody>
      </p:sp>
      <p:graphicFrame>
        <p:nvGraphicFramePr>
          <p:cNvPr id="5" name="내용 개체 틀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59084190"/>
              </p:ext>
            </p:extLst>
          </p:nvPr>
        </p:nvGraphicFramePr>
        <p:xfrm>
          <a:off x="3851920" y="5229200"/>
          <a:ext cx="4701208" cy="148336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504056"/>
                <a:gridCol w="4197152"/>
              </a:tblGrid>
              <a:tr h="370840">
                <a:tc>
                  <a:txBody>
                    <a:bodyPr/>
                    <a:lstStyle/>
                    <a:p>
                      <a:pPr latinLnBrk="1"/>
                      <a:endParaRPr lang="ko-KR" altLang="en-US" b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/>
                        <a:t>Not submitted</a:t>
                      </a:r>
                      <a:endParaRPr lang="ko-KR" altLang="en-US" b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endParaRPr lang="ko-KR" altLang="en-US" b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/>
                        <a:t>Pass</a:t>
                      </a:r>
                      <a:endParaRPr lang="ko-KR" altLang="en-US" b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endParaRPr lang="ko-KR" altLang="en-US" b="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/>
                        <a:t>Marginal</a:t>
                      </a:r>
                      <a:r>
                        <a:rPr lang="en-US" altLang="ko-KR" b="0" baseline="0" dirty="0" smtClean="0"/>
                        <a:t> pass</a:t>
                      </a:r>
                      <a:endParaRPr lang="ko-KR" altLang="en-US" b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endParaRPr lang="ko-KR" altLang="en-US" b="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/>
                        <a:t>Fail</a:t>
                      </a:r>
                      <a:endParaRPr lang="ko-KR" altLang="en-US" b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730953"/>
              </p:ext>
            </p:extLst>
          </p:nvPr>
        </p:nvGraphicFramePr>
        <p:xfrm>
          <a:off x="1187624" y="1916832"/>
          <a:ext cx="6840759" cy="296672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888859"/>
                <a:gridCol w="595190"/>
                <a:gridCol w="595190"/>
                <a:gridCol w="595190"/>
                <a:gridCol w="595190"/>
                <a:gridCol w="595190"/>
                <a:gridCol w="595190"/>
                <a:gridCol w="595190"/>
                <a:gridCol w="595190"/>
                <a:gridCol w="595190"/>
                <a:gridCol w="595190"/>
              </a:tblGrid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/>
                        <a:t>a=2</a:t>
                      </a:r>
                      <a:endParaRPr lang="ko-KR" altLang="en-US" b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L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N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E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I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Z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M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Q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H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/>
                        <a:t>a=3</a:t>
                      </a:r>
                      <a:endParaRPr lang="ko-KR" altLang="en-US" b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L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N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E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I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Z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M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Q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H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/>
                        <a:t>a=5</a:t>
                      </a:r>
                      <a:endParaRPr lang="ko-KR" altLang="en-US" b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L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N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E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I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Z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M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Q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H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/>
                        <a:t>a=7</a:t>
                      </a:r>
                      <a:endParaRPr lang="ko-KR" altLang="en-US" b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L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N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E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I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Z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M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Q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H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/>
                        <a:t>a=9</a:t>
                      </a:r>
                      <a:endParaRPr lang="ko-KR" altLang="en-US" b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L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N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E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I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Z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M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Q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H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/>
                        <a:t>a=11</a:t>
                      </a:r>
                      <a:endParaRPr lang="ko-KR" altLang="en-US" b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L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N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E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I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Z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M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Q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H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/>
                        <a:t>a=13</a:t>
                      </a:r>
                      <a:endParaRPr lang="ko-KR" altLang="en-US" b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L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N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E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I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Z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M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Q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H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/>
                        <a:t>a=15</a:t>
                      </a:r>
                      <a:endParaRPr lang="ko-KR" altLang="en-US" b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L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N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E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I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Z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M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Q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H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25170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en-US" altLang="ko-KR" dirty="0" smtClean="0"/>
              <a:t>Outlier curve (a=2)</a:t>
            </a:r>
            <a:endParaRPr lang="ko-KR" alt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68760"/>
            <a:ext cx="7888287" cy="4846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9552" y="6124654"/>
            <a:ext cx="33999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S, M, N pass 0.1dB, 2% criteria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978063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P2-P1 Test (a=2)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567333"/>
            <a:ext cx="8229600" cy="4525963"/>
          </a:xfrm>
        </p:spPr>
        <p:txBody>
          <a:bodyPr/>
          <a:lstStyle/>
          <a:p>
            <a:r>
              <a:rPr lang="en-US" altLang="ko-KR" dirty="0"/>
              <a:t>S, M, N</a:t>
            </a:r>
            <a:r>
              <a:rPr lang="en-US" altLang="ko-KR" dirty="0" smtClean="0"/>
              <a:t> pass the criteria</a:t>
            </a:r>
          </a:p>
          <a:p>
            <a:r>
              <a:rPr lang="en-US" altLang="ko-KR" dirty="0"/>
              <a:t>S, M, N</a:t>
            </a:r>
            <a:r>
              <a:rPr lang="en-US" altLang="ko-KR" dirty="0" smtClean="0"/>
              <a:t> are the best at 0.1dB</a:t>
            </a:r>
          </a:p>
          <a:p>
            <a:r>
              <a:rPr lang="en-US" altLang="ko-KR" dirty="0" smtClean="0"/>
              <a:t>Other candidates</a:t>
            </a:r>
            <a:endParaRPr lang="ko-KR" alt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9974408"/>
              </p:ext>
            </p:extLst>
          </p:nvPr>
        </p:nvGraphicFramePr>
        <p:xfrm>
          <a:off x="107504" y="3356992"/>
          <a:ext cx="2736304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4"/>
                <a:gridCol w="504056"/>
                <a:gridCol w="432048"/>
                <a:gridCol w="864096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FAIL</a:t>
                      </a:r>
                      <a:endParaRPr lang="ko-KR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P1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P2-P1</a:t>
                      </a:r>
                      <a:endParaRPr lang="ko-KR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baseline="0" dirty="0" smtClean="0"/>
                        <a:t>E vs S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1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17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9.41%</a:t>
                      </a:r>
                      <a:endParaRPr lang="ko-KR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E vs M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3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19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9.41%</a:t>
                      </a:r>
                      <a:endParaRPr lang="ko-KR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E vs N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0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7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4.12%</a:t>
                      </a:r>
                      <a:endParaRPr lang="ko-KR" altLang="en-US" sz="1600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9563699"/>
              </p:ext>
            </p:extLst>
          </p:nvPr>
        </p:nvGraphicFramePr>
        <p:xfrm>
          <a:off x="3059832" y="3356992"/>
          <a:ext cx="2736304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4"/>
                <a:gridCol w="504056"/>
                <a:gridCol w="432048"/>
                <a:gridCol w="864096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FAIL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P1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P2-P1</a:t>
                      </a:r>
                      <a:endParaRPr lang="ko-KR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baseline="0" dirty="0" smtClean="0"/>
                        <a:t>H vs S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0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13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7.65%</a:t>
                      </a:r>
                      <a:endParaRPr lang="ko-KR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H vs M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2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16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8.24%</a:t>
                      </a:r>
                      <a:endParaRPr lang="ko-KR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H vs N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1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12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6.47%</a:t>
                      </a:r>
                      <a:endParaRPr lang="ko-KR" altLang="en-US" sz="1600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1523491"/>
              </p:ext>
            </p:extLst>
          </p:nvPr>
        </p:nvGraphicFramePr>
        <p:xfrm>
          <a:off x="6012160" y="3356992"/>
          <a:ext cx="2736304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4"/>
                <a:gridCol w="504056"/>
                <a:gridCol w="432048"/>
                <a:gridCol w="864096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FAIL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P1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P2-P1</a:t>
                      </a:r>
                      <a:endParaRPr lang="ko-KR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baseline="0" dirty="0" smtClean="0"/>
                        <a:t>I vs S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2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34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18.8%</a:t>
                      </a:r>
                      <a:endParaRPr lang="ko-KR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I vs M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3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27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14.1%</a:t>
                      </a:r>
                      <a:endParaRPr lang="ko-KR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I vs N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1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23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12.9%</a:t>
                      </a:r>
                      <a:endParaRPr lang="ko-KR" altLang="en-US" sz="1600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716380"/>
              </p:ext>
            </p:extLst>
          </p:nvPr>
        </p:nvGraphicFramePr>
        <p:xfrm>
          <a:off x="107504" y="5013176"/>
          <a:ext cx="2736304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4"/>
                <a:gridCol w="504056"/>
                <a:gridCol w="432048"/>
                <a:gridCol w="864096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FAIL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P1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P2-P1</a:t>
                      </a:r>
                      <a:endParaRPr lang="ko-KR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baseline="0" dirty="0" smtClean="0"/>
                        <a:t>Q vs S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1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5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2.35%</a:t>
                      </a:r>
                      <a:endParaRPr lang="ko-KR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Q vs M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2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9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4.12%</a:t>
                      </a:r>
                      <a:endParaRPr lang="ko-KR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Q vs N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1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7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4.71%</a:t>
                      </a:r>
                      <a:endParaRPr lang="ko-KR" altLang="en-US" sz="1600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920074"/>
              </p:ext>
            </p:extLst>
          </p:nvPr>
        </p:nvGraphicFramePr>
        <p:xfrm>
          <a:off x="3059832" y="5013176"/>
          <a:ext cx="2736304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4"/>
                <a:gridCol w="504056"/>
                <a:gridCol w="432048"/>
                <a:gridCol w="864096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FAIL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P1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P2-P1</a:t>
                      </a:r>
                      <a:endParaRPr lang="ko-KR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baseline="0" dirty="0" smtClean="0"/>
                        <a:t>Z vs S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0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12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7.06%</a:t>
                      </a:r>
                      <a:endParaRPr lang="ko-KR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Z vs M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2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14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7.06%</a:t>
                      </a:r>
                      <a:endParaRPr lang="ko-KR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Z vs N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0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13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7.65%</a:t>
                      </a:r>
                      <a:endParaRPr lang="ko-KR" altLang="en-US" sz="1600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53223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Outlier curve (a=3)</a:t>
            </a:r>
            <a:endParaRPr lang="ko-KR" altLang="en-U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19" y="1268760"/>
            <a:ext cx="7888287" cy="4846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9552" y="6124654"/>
            <a:ext cx="36579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S, M, Z, H pass 0.1dB, 2% criteria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717014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P2-P1 Test (a=3)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/>
          <a:lstStyle/>
          <a:p>
            <a:r>
              <a:rPr lang="en-US" altLang="ko-KR" dirty="0"/>
              <a:t>S, M, Z, H</a:t>
            </a:r>
            <a:r>
              <a:rPr lang="en-US" altLang="ko-KR" dirty="0" smtClean="0"/>
              <a:t> pass the criteria</a:t>
            </a:r>
          </a:p>
          <a:p>
            <a:r>
              <a:rPr lang="en-US" altLang="ko-KR" dirty="0" smtClean="0"/>
              <a:t>M is the best at 0.1dB</a:t>
            </a:r>
          </a:p>
          <a:p>
            <a:r>
              <a:rPr lang="en-US" altLang="ko-KR" dirty="0" smtClean="0"/>
              <a:t>Other candidates</a:t>
            </a:r>
            <a:endParaRPr lang="ko-KR" alt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7424916"/>
              </p:ext>
            </p:extLst>
          </p:nvPr>
        </p:nvGraphicFramePr>
        <p:xfrm>
          <a:off x="107504" y="2996952"/>
          <a:ext cx="273630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4"/>
                <a:gridCol w="504056"/>
                <a:gridCol w="432048"/>
                <a:gridCol w="864096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solidFill>
                            <a:schemeClr val="bg1"/>
                          </a:solidFill>
                        </a:rPr>
                        <a:t>PASS</a:t>
                      </a:r>
                      <a:endParaRPr lang="ko-KR" alt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P1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P2-P1</a:t>
                      </a:r>
                      <a:endParaRPr lang="ko-KR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aseline="0" dirty="0" smtClean="0"/>
                        <a:t>C vs S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1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</a:rPr>
                        <a:t>0.59%</a:t>
                      </a:r>
                      <a:endParaRPr lang="ko-KR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C vs M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0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2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chemeClr val="tx1"/>
                          </a:solidFill>
                        </a:rPr>
                        <a:t>1.18%</a:t>
                      </a:r>
                      <a:endParaRPr lang="ko-KR" alt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C vs Z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</a:rPr>
                        <a:t>0%</a:t>
                      </a:r>
                      <a:endParaRPr lang="ko-KR" alt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C vs H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1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1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</a:rPr>
                        <a:t>0%</a:t>
                      </a:r>
                      <a:endParaRPr lang="ko-KR" alt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8038177"/>
              </p:ext>
            </p:extLst>
          </p:nvPr>
        </p:nvGraphicFramePr>
        <p:xfrm>
          <a:off x="3059832" y="2996952"/>
          <a:ext cx="273630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4"/>
                <a:gridCol w="504056"/>
                <a:gridCol w="432048"/>
                <a:gridCol w="864096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FAIL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P1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P2-P1</a:t>
                      </a:r>
                      <a:endParaRPr lang="ko-KR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aseline="0" dirty="0" smtClean="0"/>
                        <a:t>E vs S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51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30%</a:t>
                      </a:r>
                      <a:endParaRPr lang="ko-KR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E vs M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0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51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30%</a:t>
                      </a:r>
                      <a:endParaRPr lang="ko-KR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E vs Z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50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29.4%</a:t>
                      </a:r>
                      <a:endParaRPr lang="ko-KR" altLang="en-US" sz="16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E vs H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50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29.4%</a:t>
                      </a:r>
                      <a:endParaRPr lang="ko-KR" altLang="en-US" sz="16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1828533"/>
              </p:ext>
            </p:extLst>
          </p:nvPr>
        </p:nvGraphicFramePr>
        <p:xfrm>
          <a:off x="6012160" y="2996952"/>
          <a:ext cx="273630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4"/>
                <a:gridCol w="504056"/>
                <a:gridCol w="432048"/>
                <a:gridCol w="864096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FAIL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P1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P2-P1</a:t>
                      </a:r>
                      <a:endParaRPr lang="ko-KR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aseline="0" dirty="0" smtClean="0"/>
                        <a:t>I vs S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17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10%</a:t>
                      </a:r>
                      <a:endParaRPr lang="ko-KR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I vs M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0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13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7.65%</a:t>
                      </a:r>
                      <a:endParaRPr lang="ko-KR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I vs Z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9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5.29%</a:t>
                      </a:r>
                      <a:endParaRPr lang="ko-KR" altLang="en-US" sz="16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I vs H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12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7.06%</a:t>
                      </a:r>
                      <a:endParaRPr lang="ko-KR" altLang="en-US" sz="16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6137305"/>
              </p:ext>
            </p:extLst>
          </p:nvPr>
        </p:nvGraphicFramePr>
        <p:xfrm>
          <a:off x="107504" y="4941168"/>
          <a:ext cx="273630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4"/>
                <a:gridCol w="504056"/>
                <a:gridCol w="432048"/>
                <a:gridCol w="864096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solidFill>
                            <a:schemeClr val="bg1"/>
                          </a:solidFill>
                        </a:rPr>
                        <a:t>PASS</a:t>
                      </a:r>
                      <a:endParaRPr lang="ko-KR" alt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P1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P2-P1</a:t>
                      </a:r>
                      <a:endParaRPr lang="ko-KR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aseline="0" dirty="0" smtClean="0"/>
                        <a:t>N vs S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4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2.35%</a:t>
                      </a:r>
                      <a:endParaRPr lang="ko-KR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N vs M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0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3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chemeClr val="tx1"/>
                          </a:solidFill>
                        </a:rPr>
                        <a:t>1.76%</a:t>
                      </a:r>
                      <a:endParaRPr lang="ko-KR" alt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N vs Z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4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2.35%</a:t>
                      </a:r>
                      <a:endParaRPr lang="ko-KR" altLang="en-US" sz="16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N vs H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1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</a:rPr>
                        <a:t>0.59%</a:t>
                      </a:r>
                      <a:endParaRPr lang="ko-KR" alt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1791610"/>
              </p:ext>
            </p:extLst>
          </p:nvPr>
        </p:nvGraphicFramePr>
        <p:xfrm>
          <a:off x="3059832" y="4941168"/>
          <a:ext cx="273630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4"/>
                <a:gridCol w="504056"/>
                <a:gridCol w="432048"/>
                <a:gridCol w="864096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FAIL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P1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P2-P1</a:t>
                      </a:r>
                      <a:endParaRPr lang="ko-KR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aseline="0" dirty="0" smtClean="0"/>
                        <a:t>Q vs S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1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8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4.12%</a:t>
                      </a:r>
                      <a:endParaRPr lang="ko-KR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Q vs M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0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7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4.12%</a:t>
                      </a:r>
                      <a:endParaRPr lang="ko-KR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Q vs Z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7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4.12%</a:t>
                      </a:r>
                      <a:endParaRPr lang="ko-KR" altLang="en-US" sz="16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Q vs H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1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4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>
                          <a:solidFill>
                            <a:sysClr val="windowText" lastClr="000000"/>
                          </a:solidFill>
                        </a:rPr>
                        <a:t>1.76%</a:t>
                      </a:r>
                      <a:endParaRPr lang="ko-KR" altLang="en-US" sz="1600" dirty="0" smtClean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32213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Outlier curve (a=5)</a:t>
            </a:r>
            <a:endParaRPr lang="ko-KR" alt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063" y="1246659"/>
            <a:ext cx="7888287" cy="4846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9552" y="6124654"/>
            <a:ext cx="39369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S, C, H, M, Z pass 0.1dB, 2% criteria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312224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ko-KR" dirty="0" smtClean="0"/>
              <a:t>P2-P1 Test (a=5)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ko-KR" sz="2800" dirty="0"/>
              <a:t>S, C, H, M, Z</a:t>
            </a:r>
            <a:r>
              <a:rPr lang="en-US" altLang="ko-KR" sz="2800" dirty="0" smtClean="0"/>
              <a:t> pass the criteria</a:t>
            </a:r>
          </a:p>
          <a:p>
            <a:r>
              <a:rPr lang="en-US" altLang="ko-KR" sz="2800" dirty="0" smtClean="0"/>
              <a:t>C is the best at 0.1dB</a:t>
            </a:r>
          </a:p>
          <a:p>
            <a:r>
              <a:rPr lang="en-US" altLang="ko-KR" sz="2800" dirty="0" smtClean="0"/>
              <a:t>Other candidates</a:t>
            </a:r>
            <a:endParaRPr lang="ko-KR" altLang="en-US" sz="2800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8279379"/>
              </p:ext>
            </p:extLst>
          </p:nvPr>
        </p:nvGraphicFramePr>
        <p:xfrm>
          <a:off x="1115616" y="2582912"/>
          <a:ext cx="273630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4"/>
                <a:gridCol w="504056"/>
                <a:gridCol w="432048"/>
                <a:gridCol w="864096"/>
              </a:tblGrid>
              <a:tr h="26102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FAIL</a:t>
                      </a:r>
                      <a:endParaRPr lang="ko-KR" alt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P1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P2-P1</a:t>
                      </a:r>
                      <a:endParaRPr lang="ko-KR" altLang="en-US" sz="1600" dirty="0"/>
                    </a:p>
                  </a:txBody>
                  <a:tcPr/>
                </a:tc>
              </a:tr>
              <a:tr h="26102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aseline="0" dirty="0" smtClean="0"/>
                        <a:t>E vs S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1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9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4.71%</a:t>
                      </a:r>
                      <a:endParaRPr lang="ko-KR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26102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E vs C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1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10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5.29%</a:t>
                      </a:r>
                      <a:endParaRPr lang="ko-KR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26102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E vs H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1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7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3.53%</a:t>
                      </a:r>
                      <a:endParaRPr lang="ko-KR" altLang="en-US" sz="16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26102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E vs M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9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5.29%</a:t>
                      </a:r>
                      <a:endParaRPr lang="ko-KR" altLang="en-US" sz="16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26102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E vs Z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1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5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2.35%</a:t>
                      </a:r>
                      <a:endParaRPr lang="ko-KR" altLang="en-US" sz="16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4604710"/>
              </p:ext>
            </p:extLst>
          </p:nvPr>
        </p:nvGraphicFramePr>
        <p:xfrm>
          <a:off x="4211960" y="2564904"/>
          <a:ext cx="345638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2447"/>
                <a:gridCol w="636703"/>
                <a:gridCol w="545745"/>
                <a:gridCol w="1091489"/>
              </a:tblGrid>
              <a:tr h="26102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FAIL</a:t>
                      </a:r>
                      <a:endParaRPr lang="ko-KR" alt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P1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P2-P1</a:t>
                      </a:r>
                      <a:endParaRPr lang="ko-KR" altLang="en-US" sz="1600" dirty="0"/>
                    </a:p>
                  </a:txBody>
                  <a:tcPr/>
                </a:tc>
              </a:tr>
              <a:tr h="26102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aseline="0" dirty="0" smtClean="0"/>
                        <a:t>I vs S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96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56.5%</a:t>
                      </a:r>
                      <a:endParaRPr lang="ko-KR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26102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I vs C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0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100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58.8%</a:t>
                      </a:r>
                      <a:endParaRPr lang="ko-KR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26102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I vs H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1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97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56.5%</a:t>
                      </a:r>
                      <a:endParaRPr lang="ko-KR" altLang="en-US" sz="16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26102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I vs M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93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54.7%</a:t>
                      </a:r>
                      <a:endParaRPr lang="ko-KR" altLang="en-US" sz="16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26102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I vs Z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87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51.2%</a:t>
                      </a:r>
                      <a:endParaRPr lang="ko-KR" altLang="en-US" sz="16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3227827"/>
              </p:ext>
            </p:extLst>
          </p:nvPr>
        </p:nvGraphicFramePr>
        <p:xfrm>
          <a:off x="1115616" y="4725144"/>
          <a:ext cx="273630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4"/>
                <a:gridCol w="504056"/>
                <a:gridCol w="432048"/>
                <a:gridCol w="864096"/>
              </a:tblGrid>
              <a:tr h="26102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FAIL</a:t>
                      </a:r>
                      <a:endParaRPr lang="ko-KR" alt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P1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P2-P1</a:t>
                      </a:r>
                      <a:endParaRPr lang="ko-KR" altLang="en-US" sz="1600" dirty="0"/>
                    </a:p>
                  </a:txBody>
                  <a:tcPr/>
                </a:tc>
              </a:tr>
              <a:tr h="26102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aseline="0" dirty="0" smtClean="0"/>
                        <a:t>N vs S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45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26.5%</a:t>
                      </a:r>
                      <a:endParaRPr lang="ko-KR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26102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N vs C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0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45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26.5%</a:t>
                      </a:r>
                      <a:endParaRPr lang="ko-KR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26102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N vs H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44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25.9%</a:t>
                      </a:r>
                      <a:endParaRPr lang="ko-KR" altLang="en-US" sz="16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26102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N vs M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46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27.1%</a:t>
                      </a:r>
                      <a:endParaRPr lang="ko-KR" altLang="en-US" sz="16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26102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N vs Z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47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27.6%</a:t>
                      </a:r>
                      <a:endParaRPr lang="ko-KR" altLang="en-US" sz="16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4" name="표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5321424"/>
              </p:ext>
            </p:extLst>
          </p:nvPr>
        </p:nvGraphicFramePr>
        <p:xfrm>
          <a:off x="4211960" y="4725144"/>
          <a:ext cx="345638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2447"/>
                <a:gridCol w="636702"/>
                <a:gridCol w="545745"/>
                <a:gridCol w="1091490"/>
              </a:tblGrid>
              <a:tr h="26102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FAIL</a:t>
                      </a:r>
                      <a:endParaRPr lang="ko-KR" alt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P1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P2-P1</a:t>
                      </a:r>
                      <a:endParaRPr lang="ko-KR" altLang="en-US" sz="1600" dirty="0"/>
                    </a:p>
                  </a:txBody>
                  <a:tcPr/>
                </a:tc>
              </a:tr>
              <a:tr h="26102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aseline="0" dirty="0" smtClean="0"/>
                        <a:t>Q vs S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19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11.2%</a:t>
                      </a:r>
                      <a:endParaRPr lang="ko-KR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26102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Q vs C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0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23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13.5%</a:t>
                      </a:r>
                      <a:endParaRPr lang="ko-KR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26102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Q vs H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2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15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7.65%</a:t>
                      </a:r>
                      <a:endParaRPr lang="ko-KR" altLang="en-US" sz="16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26102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Q vs M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1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21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11.7%</a:t>
                      </a:r>
                      <a:endParaRPr lang="ko-KR" altLang="en-US" sz="16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26102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Q vs Z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22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12.9%</a:t>
                      </a:r>
                      <a:endParaRPr lang="ko-KR" altLang="en-US" sz="16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64682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Outlier curve (a=7)</a:t>
            </a:r>
            <a:endParaRPr lang="ko-KR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255" y="1196752"/>
            <a:ext cx="7888287" cy="4846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9552" y="6124654"/>
            <a:ext cx="3297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S, E, H pass 0.1dB, 2% criteria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036695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1825</TotalTime>
  <Words>1513</Words>
  <Application>Microsoft Office PowerPoint</Application>
  <PresentationFormat>화면 슬라이드 쇼(4:3)</PresentationFormat>
  <Paragraphs>811</Paragraphs>
  <Slides>18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18</vt:i4>
      </vt:variant>
    </vt:vector>
  </HeadingPairs>
  <TitlesOfParts>
    <vt:vector size="19" baseType="lpstr">
      <vt:lpstr>Office 테마</vt:lpstr>
      <vt:lpstr>Crosscheck Results for PCM of BG2</vt:lpstr>
      <vt:lpstr>Pass-Fail Table of 0.1dB 2% Criteria</vt:lpstr>
      <vt:lpstr>Outlier curve (a=2)</vt:lpstr>
      <vt:lpstr>P2-P1 Test (a=2)</vt:lpstr>
      <vt:lpstr>Outlier curve (a=3)</vt:lpstr>
      <vt:lpstr>P2-P1 Test (a=3)</vt:lpstr>
      <vt:lpstr>Outlier curve (a=5)</vt:lpstr>
      <vt:lpstr>P2-P1 Test (a=5)</vt:lpstr>
      <vt:lpstr>Outlier curve (a=7)</vt:lpstr>
      <vt:lpstr>P2-P1 Test (a=7)</vt:lpstr>
      <vt:lpstr>Outlier curve (a=9)</vt:lpstr>
      <vt:lpstr>P2-P1 Test (a=9)</vt:lpstr>
      <vt:lpstr>Outlier curve (a=11)</vt:lpstr>
      <vt:lpstr>P2-P1 Test (a=11)</vt:lpstr>
      <vt:lpstr>Outlier curve (a=13)</vt:lpstr>
      <vt:lpstr>P2-P1 Test (a=13)</vt:lpstr>
      <vt:lpstr>Outlier curve (a=15)</vt:lpstr>
      <vt:lpstr>P2-P1 Test (a=15)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Samsung Electronics</dc:creator>
  <cp:lastModifiedBy>Hongsil Jeong</cp:lastModifiedBy>
  <cp:revision>75</cp:revision>
  <dcterms:created xsi:type="dcterms:W3CDTF">2017-06-28T06:51:45Z</dcterms:created>
  <dcterms:modified xsi:type="dcterms:W3CDTF">2017-06-30T01:54:29Z</dcterms:modified>
</cp:coreProperties>
</file>