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64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 varScale="1">
        <p:scale>
          <a:sx n="95" d="100"/>
          <a:sy n="95" d="100"/>
        </p:scale>
        <p:origin x="89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689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01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83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45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6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90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135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74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4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952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56409-CF04-47FA-8B7B-8E6410048D3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A460B-0388-4C27-AEB5-49B7463CC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245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AAE6A-5058-463C-B6E0-00646F9620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Observations on LDPC Shift Coefficients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4A51A-BD34-45CF-B973-39BC284F7D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Qualcomm, Intel, Ericsson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6D64C43-2C52-4634-85FD-E497BD154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3656" y="188913"/>
            <a:ext cx="15778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R1-1711944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01AF3C9-4A08-44E1-99E3-D0D058C78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39037"/>
            <a:ext cx="48526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27th –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7643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BG1, PCM2-Z384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36 different values all in the last 10 rows.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127964A-61F6-4141-A152-0FFB6E221D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531161"/>
            <a:ext cx="5176555" cy="500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27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09D889-7FDB-43D5-AE16-F3EDB5B0E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Base-Graph 2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ABA0D3-E875-47C5-9345-3E7C73641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954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BG2, PCM2-Z192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25 different values all in the last 8 rows.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EA18B89-008F-4398-AD0F-96BCFF057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6842" y="1531160"/>
            <a:ext cx="4348364" cy="502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59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BG2, PCM2-Z240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26 different values all in the last 8 rows.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5843123-52FB-4292-9D2F-02F79EA5B6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0346" y="1531160"/>
            <a:ext cx="4394859" cy="507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54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73435-F9D2-45BA-9F1F-43EE3E0F5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Similarity Between PCMs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E98A5-81A1-4B0B-AB41-16DBAB873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BG1:</a:t>
            </a:r>
          </a:p>
          <a:p>
            <a:pPr lvl="1"/>
            <a:r>
              <a:rPr lang="en-US" dirty="0"/>
              <a:t> Alternative PCM set for BG1 from email “Re: [89-24] LDPC code base graph #1 for NR” dated June 13</a:t>
            </a:r>
            <a:r>
              <a:rPr lang="en-US" baseline="30000" dirty="0"/>
              <a:t>th</a:t>
            </a:r>
            <a:r>
              <a:rPr lang="en-US" dirty="0"/>
              <a:t>, 2017.</a:t>
            </a:r>
          </a:p>
          <a:p>
            <a:pPr lvl="1"/>
            <a:r>
              <a:rPr lang="en-US" dirty="0"/>
              <a:t>PCM set for BG1 from R1-1711537.</a:t>
            </a:r>
          </a:p>
          <a:p>
            <a:r>
              <a:rPr lang="en-US" dirty="0"/>
              <a:t>BG2:</a:t>
            </a:r>
          </a:p>
          <a:p>
            <a:pPr lvl="1"/>
            <a:r>
              <a:rPr lang="en-US" dirty="0"/>
              <a:t>Exemplary PCM set for BG2 from email “Re: [89-25] LDPC code base graph #2 for NR” dated June 14</a:t>
            </a:r>
            <a:r>
              <a:rPr lang="en-US" baseline="30000" dirty="0"/>
              <a:t>th</a:t>
            </a:r>
            <a:r>
              <a:rPr lang="en-US" dirty="0"/>
              <a:t>, 2017.</a:t>
            </a:r>
          </a:p>
          <a:p>
            <a:pPr lvl="1"/>
            <a:r>
              <a:rPr lang="en-US" dirty="0"/>
              <a:t>PCM set for BG2 from R1-1711537</a:t>
            </a:r>
          </a:p>
        </p:txBody>
      </p:sp>
    </p:spTree>
    <p:extLst>
      <p:ext uri="{BB962C8B-B14F-4D97-AF65-F5344CB8AC3E}">
        <p14:creationId xmlns:p14="http://schemas.microsoft.com/office/powerpoint/2010/main" val="221105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7ABB2-2050-45F2-9D17-69668C09F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(Highlighted)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3DB3B-E52E-408D-90CA-D3AD585C2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/>
              <a:t>Down selection of PCMs are facilitated as follows.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GB" b="1" u="sng" dirty="0"/>
              <a:t>Proposed agreement 1</a:t>
            </a:r>
            <a:endParaRPr lang="en-US" dirty="0"/>
          </a:p>
          <a:p>
            <a:pPr lvl="0"/>
            <a:r>
              <a:rPr lang="en-GB" dirty="0"/>
              <a:t>Considering the priority given to certain merged proposals in BG1 and BG2, the following ranking is used to facilitate the selection of parity check matrices in more fairer manner.    </a:t>
            </a:r>
            <a:endParaRPr lang="en-US" dirty="0"/>
          </a:p>
          <a:p>
            <a:pPr lvl="0"/>
            <a:r>
              <a:rPr lang="en-US" dirty="0"/>
              <a:t>The proponent(s) who are not selected for BG1 or BG2 are ranked above. </a:t>
            </a:r>
          </a:p>
          <a:p>
            <a:pPr lvl="0"/>
            <a:r>
              <a:rPr lang="en-GB" dirty="0"/>
              <a:t>The proponent(s) who are only in one selected solution of BG1 and BG2 are ranked next. </a:t>
            </a:r>
            <a:endParaRPr lang="en-US" dirty="0"/>
          </a:p>
          <a:p>
            <a:pPr lvl="0"/>
            <a:r>
              <a:rPr lang="en-GB" dirty="0"/>
              <a:t>The proponent(s) who are selected for both BG1 and BG2 are ranked below. </a:t>
            </a:r>
            <a:endParaRPr lang="en-US" dirty="0"/>
          </a:p>
          <a:p>
            <a:pPr lvl="0"/>
            <a:r>
              <a:rPr lang="en-GB" dirty="0">
                <a:highlight>
                  <a:srgbClr val="FFFF00"/>
                </a:highlight>
              </a:rPr>
              <a:t>A proponent who submitted a merged shift coefficient design is ranked below.</a:t>
            </a:r>
            <a:endParaRPr lang="en-US" dirty="0">
              <a:highlight>
                <a:srgbClr val="FFFF00"/>
              </a:highlight>
            </a:endParaRPr>
          </a:p>
          <a:p>
            <a:pPr lvl="0"/>
            <a:r>
              <a:rPr lang="en-GB" dirty="0"/>
              <a:t>If there are several proponents end up with the same rank, mutual understanding may use to rank the companies. </a:t>
            </a:r>
            <a:endParaRPr lang="en-US" dirty="0"/>
          </a:p>
          <a:p>
            <a:pPr lvl="1"/>
            <a:r>
              <a:rPr lang="en-GB" dirty="0"/>
              <a:t>Previous proposals on BG1 and BG2 and the effort put in there shall be considered when ranking. </a:t>
            </a:r>
            <a:endParaRPr lang="en-US" dirty="0"/>
          </a:p>
          <a:p>
            <a:pPr lvl="1"/>
            <a:r>
              <a:rPr lang="en-GB" dirty="0"/>
              <a:t>Higher ranking may provide to proponents who were not in the BG1. </a:t>
            </a:r>
            <a:endParaRPr lang="en-US" dirty="0"/>
          </a:p>
          <a:p>
            <a:pPr lvl="0"/>
            <a:r>
              <a:rPr lang="en-GB" dirty="0"/>
              <a:t>Ranking changes from top to bottom when the proponent’s proposal selected for a shift coefficient design.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012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09D889-7FDB-43D5-AE16-F3EDB5B0E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Base-Graph 1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ABA0D3-E875-47C5-9345-3E7C73641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35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BG1, PCM8-Z240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AB0C71E-C9BA-470F-AAEE-D0704EC92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1641" y="1531161"/>
            <a:ext cx="5090573" cy="50091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21 different values all in the last 6 rows.</a:t>
            </a:r>
          </a:p>
        </p:txBody>
      </p:sp>
    </p:spTree>
    <p:extLst>
      <p:ext uri="{BB962C8B-B14F-4D97-AF65-F5344CB8AC3E}">
        <p14:creationId xmlns:p14="http://schemas.microsoft.com/office/powerpoint/2010/main" val="1484149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BG1, PCM7-Z208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21 different values all in the last 6 rows.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4A4098E-8BA6-4D1A-BB04-702F9CABDD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9202" y="1531160"/>
            <a:ext cx="5288675" cy="518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868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BG1, PCM6-Z352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35 different values all in the last 10 rows.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B8B418-5B37-416B-936E-8B7B780A9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90689"/>
            <a:ext cx="5028231" cy="494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14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BG1, PCM5-Z288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35 different values all in the last 10 rows.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2B37AE4-2AC2-43DE-B0CA-4EE14BB7E1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946" y="1531160"/>
            <a:ext cx="5309259" cy="513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70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83C4-17FA-47A9-8900-21F4B2DC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BG1, PCM3-Z320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203C8-83AD-45A1-B7F6-659FB659A96A}"/>
              </a:ext>
            </a:extLst>
          </p:cNvPr>
          <p:cNvSpPr txBox="1"/>
          <p:nvPr/>
        </p:nvSpPr>
        <p:spPr>
          <a:xfrm>
            <a:off x="5805205" y="1531161"/>
            <a:ext cx="3106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0’s indicate same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1’s indicate different shift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36 different values all in the last 10 rows.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9072DE8-5EA1-474A-800C-2A8262E3B7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90689"/>
            <a:ext cx="5176555" cy="500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84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481</Words>
  <Application>Microsoft Office PowerPoint</Application>
  <PresentationFormat>On-screen Show (4:3)</PresentationFormat>
  <Paragraphs>60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Unicode MS</vt:lpstr>
      <vt:lpstr>Calibri</vt:lpstr>
      <vt:lpstr>Calibri Light</vt:lpstr>
      <vt:lpstr>Office Theme</vt:lpstr>
      <vt:lpstr>Observations on LDPC Shift Coefficients</vt:lpstr>
      <vt:lpstr>Similarity Between PCMs</vt:lpstr>
      <vt:lpstr>Proposal (Highlighted)</vt:lpstr>
      <vt:lpstr>Base-Graph 1 Comparison</vt:lpstr>
      <vt:lpstr>BG1, PCM8-Z240</vt:lpstr>
      <vt:lpstr>BG1, PCM7-Z208</vt:lpstr>
      <vt:lpstr>BG1, PCM6-Z352</vt:lpstr>
      <vt:lpstr>BG1, PCM5-Z288</vt:lpstr>
      <vt:lpstr>BG1, PCM3-Z320</vt:lpstr>
      <vt:lpstr>BG1, PCM2-Z384</vt:lpstr>
      <vt:lpstr>Base-Graph 2 Comparison</vt:lpstr>
      <vt:lpstr>BG2, PCM2-Z192</vt:lpstr>
      <vt:lpstr>BG2, PCM2-Z240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Observations on Implicit Signaling in Polar Codes</dc:title>
  <dc:creator>Gabi Sarkis</dc:creator>
  <cp:lastModifiedBy>Gabi Sarkis</cp:lastModifiedBy>
  <cp:revision>38</cp:revision>
  <dcterms:created xsi:type="dcterms:W3CDTF">2017-06-22T16:57:38Z</dcterms:created>
  <dcterms:modified xsi:type="dcterms:W3CDTF">2017-06-29T15:30:33Z</dcterms:modified>
</cp:coreProperties>
</file>