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2" r:id="rId1"/>
  </p:sldMasterIdLst>
  <p:notesMasterIdLst>
    <p:notesMasterId r:id="rId5"/>
  </p:notesMasterIdLst>
  <p:sldIdLst>
    <p:sldId id="256" r:id="rId2"/>
    <p:sldId id="258" r:id="rId3"/>
    <p:sldId id="265" r:id="rId4"/>
  </p:sldIdLst>
  <p:sldSz cx="9145588" cy="6859588"/>
  <p:notesSz cx="6858000" cy="9144000"/>
  <p:defaultTextStyle>
    <a:defPPr>
      <a:defRPr lang="zh-CN"/>
    </a:defPPr>
    <a:lvl1pPr algn="l" defTabSz="1219200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609600" indent="-152400" algn="l" defTabSz="1219200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1219200" indent="-304800" algn="l" defTabSz="1219200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828800" indent="-457200" algn="l" defTabSz="1219200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2438400" indent="-609600" algn="l" defTabSz="1219200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76">
          <p15:clr>
            <a:srgbClr val="A4A3A4"/>
          </p15:clr>
        </p15:guide>
        <p15:guide id="2" orient="horz" pos="104">
          <p15:clr>
            <a:srgbClr val="A4A3A4"/>
          </p15:clr>
        </p15:guide>
        <p15:guide id="3" orient="horz" pos="3976">
          <p15:clr>
            <a:srgbClr val="A4A3A4"/>
          </p15:clr>
        </p15:guide>
        <p15:guide id="4" orient="horz" pos="981" userDrawn="1">
          <p15:clr>
            <a:srgbClr val="A4A3A4"/>
          </p15:clr>
        </p15:guide>
        <p15:guide id="5" pos="275">
          <p15:clr>
            <a:srgbClr val="A4A3A4"/>
          </p15:clr>
        </p15:guide>
        <p15:guide id="6" pos="550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qinyi (A)" initials="q(" lastIdx="1" clrIdx="0">
    <p:extLst>
      <p:ext uri="{19B8F6BF-5375-455C-9EA6-DF929625EA0E}">
        <p15:presenceInfo xmlns:p15="http://schemas.microsoft.com/office/powerpoint/2012/main" userId="S-1-5-21-147214757-305610072-1517763936-3298601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2D5ABB26-0587-4C30-8999-92F81FD0307C}">
  <a:tblStyle styleId="{1E171933-4619-4E11-9A3F-F7608DF75F80}" styleName="中度样式 1 - 强调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718" autoAdjust="0"/>
  </p:normalViewPr>
  <p:slideViewPr>
    <p:cSldViewPr snapToObjects="1">
      <p:cViewPr varScale="1">
        <p:scale>
          <a:sx n="86" d="100"/>
          <a:sy n="86" d="100"/>
        </p:scale>
        <p:origin x="918" y="84"/>
      </p:cViewPr>
      <p:guideLst>
        <p:guide orient="horz" pos="776"/>
        <p:guide orient="horz" pos="104"/>
        <p:guide orient="horz" pos="3976"/>
        <p:guide orient="horz" pos="981"/>
        <p:guide pos="275"/>
        <p:guide pos="5501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commentAuthors" Target="commentAuthors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defTabSz="1219444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defTabSz="1219444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150724F7-F449-4CFF-8B1F-25B693948BB0}" type="datetimeFigureOut">
              <a:rPr lang="en-US"/>
              <a:pPr>
                <a:defRPr/>
              </a:pPr>
              <a:t>6/30/2017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defTabSz="1219444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defTabSz="1219444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B59A9553-4EAB-4E18-B984-2B6282F5BCC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778595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2690" y="1269554"/>
            <a:ext cx="8640209" cy="1440160"/>
          </a:xfrm>
          <a:prstGeom prst="rect">
            <a:avLst/>
          </a:prstGeom>
        </p:spPr>
        <p:txBody>
          <a:bodyPr anchor="ctr" anchorCtr="0"/>
          <a:lstStyle>
            <a:lvl1pPr algn="ctr" fontAlgn="ctr">
              <a:defRPr sz="3600" baseline="0">
                <a:latin typeface="Times New Roman" panose="02020603050405020304" pitchFamily="18" charset="0"/>
                <a:ea typeface="宋体" panose="02010600030101010101" pitchFamily="2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0"/>
          </p:nvPr>
        </p:nvSpPr>
        <p:spPr>
          <a:xfrm>
            <a:off x="252137" y="2925738"/>
            <a:ext cx="8640762" cy="649288"/>
          </a:xfrm>
          <a:prstGeom prst="rect">
            <a:avLst/>
          </a:prstGeom>
        </p:spPr>
        <p:txBody>
          <a:bodyPr anchor="ctr"/>
          <a:lstStyle>
            <a:lvl1pPr marL="0" indent="0" algn="ctr" fontAlgn="ctr">
              <a:spcBef>
                <a:spcPts val="0"/>
              </a:spcBef>
              <a:buNone/>
              <a:defRPr sz="1800" baseline="0"/>
            </a:lvl1pPr>
            <a:lvl2pPr marL="271426" indent="0">
              <a:buNone/>
              <a:defRPr/>
            </a:lvl2pPr>
            <a:lvl3pPr marL="535710" indent="0">
              <a:buNone/>
              <a:defRPr/>
            </a:lvl3pPr>
            <a:lvl4pPr marL="807136" indent="0">
              <a:buNone/>
              <a:defRPr/>
            </a:lvl4pPr>
            <a:lvl5pPr marL="1078562" indent="0">
              <a:buNone/>
              <a:defRPr/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20" name="表格占位符 19"/>
          <p:cNvSpPr>
            <a:spLocks noGrp="1"/>
          </p:cNvSpPr>
          <p:nvPr>
            <p:ph type="tbl" sz="quarter" idx="11"/>
          </p:nvPr>
        </p:nvSpPr>
        <p:spPr>
          <a:xfrm>
            <a:off x="252137" y="314383"/>
            <a:ext cx="8640485" cy="564773"/>
          </a:xfrm>
          <a:prstGeom prst="rect">
            <a:avLst/>
          </a:prstGeom>
        </p:spPr>
        <p:txBody>
          <a:bodyPr/>
          <a:lstStyle/>
          <a:p>
            <a:pPr lvl="0"/>
            <a:endParaRPr lang="zh-CN" altLang="en-US" noProof="0" dirty="0"/>
          </a:p>
        </p:txBody>
      </p:sp>
    </p:spTree>
    <p:extLst>
      <p:ext uri="{BB962C8B-B14F-4D97-AF65-F5344CB8AC3E}">
        <p14:creationId xmlns:p14="http://schemas.microsoft.com/office/powerpoint/2010/main" val="8235208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2690" y="189433"/>
            <a:ext cx="8640209" cy="648073"/>
          </a:xfrm>
          <a:prstGeom prst="rect">
            <a:avLst/>
          </a:prstGeom>
        </p:spPr>
        <p:txBody>
          <a:bodyPr anchor="ctr" anchorCtr="0"/>
          <a:lstStyle>
            <a:lvl1pPr algn="ctr">
              <a:defRPr sz="2400" baseline="0">
                <a:latin typeface="Times New Roman" panose="02020603050405020304" pitchFamily="18" charset="0"/>
                <a:ea typeface="宋体" panose="02010600030101010101" pitchFamily="2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252391" y="981075"/>
            <a:ext cx="8640508" cy="5257800"/>
          </a:xfrm>
          <a:prstGeom prst="rect">
            <a:avLst/>
          </a:prstGeom>
        </p:spPr>
        <p:txBody>
          <a:bodyPr/>
          <a:lstStyle>
            <a:lvl1pPr>
              <a:defRPr sz="1500" baseline="0"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>
              <a:defRPr sz="1500" baseline="0"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>
              <a:defRPr sz="1500" baseline="0"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>
              <a:defRPr sz="1500" baseline="0"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>
              <a:defRPr sz="1500" baseline="0">
                <a:latin typeface="Times New Roman" panose="02020603050405020304" pitchFamily="18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4" name="Slide Number Placeholder 4"/>
          <p:cNvSpPr>
            <a:spLocks noGrp="1"/>
          </p:cNvSpPr>
          <p:nvPr>
            <p:ph type="sldNum" sz="quarter" idx="14"/>
          </p:nvPr>
        </p:nvSpPr>
        <p:spPr>
          <a:xfrm>
            <a:off x="8172450" y="6357938"/>
            <a:ext cx="720725" cy="365125"/>
          </a:xfrm>
          <a:prstGeom prst="rect">
            <a:avLst/>
          </a:prstGeom>
        </p:spPr>
        <p:txBody>
          <a:bodyPr anchor="ctr" anchorCtr="0"/>
          <a:lstStyle>
            <a:lvl1pPr algn="r" defTabSz="1219444" eaLnBrk="1" fontAlgn="auto" hangingPunct="1">
              <a:spcBef>
                <a:spcPts val="0"/>
              </a:spcBef>
              <a:spcAft>
                <a:spcPts val="0"/>
              </a:spcAft>
              <a:defRPr sz="1200" baseline="0">
                <a:latin typeface="Times New Roman" panose="02020603050405020304" pitchFamily="18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2E6F92DE-F565-4A0B-9DA6-F9FE5ADC952E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252345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708" r:id="rId1"/>
    <p:sldLayoutId id="2147483709" r:id="rId2"/>
  </p:sldLayoutIdLst>
  <p:timing>
    <p:tnLst>
      <p:par>
        <p:cTn id="1" dur="indefinite" restart="never" nodeType="tmRoot"/>
      </p:par>
    </p:tnLst>
  </p:timing>
  <p:hf hdr="0" ftr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7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</a:defRPr>
      </a:lvl9pPr>
    </p:titleStyle>
    <p:bodyStyle>
      <a:lvl1pPr marL="269875" indent="-269875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1pPr>
      <a:lvl2pPr marL="534988" indent="-263525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300" kern="1200">
          <a:solidFill>
            <a:schemeClr val="tx1"/>
          </a:solidFill>
          <a:latin typeface="+mn-lt"/>
          <a:ea typeface="+mn-ea"/>
          <a:cs typeface="+mn-cs"/>
        </a:defRPr>
      </a:lvl2pPr>
      <a:lvl3pPr marL="806450" indent="-269875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3pPr>
      <a:lvl4pPr marL="1077913" indent="-269875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000" kern="1200">
          <a:solidFill>
            <a:schemeClr val="tx1"/>
          </a:solidFill>
          <a:latin typeface="+mn-lt"/>
          <a:ea typeface="+mn-ea"/>
          <a:cs typeface="+mn-cs"/>
        </a:defRPr>
      </a:lvl4pPr>
      <a:lvl5pPr marL="1341438" indent="-263525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768" indent="-228615" algn="l" defTabSz="914461" rtl="0" eaLnBrk="1" latinLnBrk="0" hangingPunct="1">
        <a:spcBef>
          <a:spcPct val="20000"/>
        </a:spcBef>
        <a:buFont typeface="Arial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6pPr>
      <a:lvl7pPr marL="2971998" indent="-228615" algn="l" defTabSz="914461" rtl="0" eaLnBrk="1" latinLnBrk="0" hangingPunct="1">
        <a:spcBef>
          <a:spcPct val="20000"/>
        </a:spcBef>
        <a:buFont typeface="Arial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7pPr>
      <a:lvl8pPr marL="3429228" indent="-228615" algn="l" defTabSz="914461" rtl="0" eaLnBrk="1" latinLnBrk="0" hangingPunct="1">
        <a:spcBef>
          <a:spcPct val="20000"/>
        </a:spcBef>
        <a:buFont typeface="Arial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8pPr>
      <a:lvl9pPr marL="3886459" indent="-228615" algn="l" defTabSz="914461" rtl="0" eaLnBrk="1" latinLnBrk="0" hangingPunct="1">
        <a:spcBef>
          <a:spcPct val="20000"/>
        </a:spcBef>
        <a:buFont typeface="Arial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6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31" algn="l" defTabSz="91446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61" algn="l" defTabSz="91446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92" algn="l" defTabSz="91446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922" algn="l" defTabSz="91446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153" algn="l" defTabSz="91446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383" algn="l" defTabSz="91446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613" algn="l" defTabSz="91446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843" algn="l" defTabSz="91446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2" algn="ctr" fontAlgn="ctr"/>
            <a:r>
              <a:rPr lang="en-US" altLang="zh-CN" sz="4000" dirty="0" smtClean="0"/>
              <a:t>WF on Beam </a:t>
            </a:r>
            <a:r>
              <a:rPr lang="en-US" altLang="zh-CN" sz="4000" dirty="0"/>
              <a:t>R</a:t>
            </a:r>
            <a:r>
              <a:rPr lang="en-US" altLang="zh-CN" sz="4000" dirty="0" smtClean="0"/>
              <a:t>eporting</a:t>
            </a:r>
            <a:endParaRPr lang="zh-CN" altLang="en-US" sz="4000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sz="2400" dirty="0"/>
              <a:t>Huawei, </a:t>
            </a:r>
            <a:r>
              <a:rPr lang="en-US" altLang="zh-CN" sz="2400" dirty="0" smtClean="0"/>
              <a:t>HiSilicon, Samsung, Intel, Nokia, </a:t>
            </a:r>
            <a:r>
              <a:rPr lang="en-US" altLang="zh-CN" sz="2400" dirty="0" err="1" smtClean="0"/>
              <a:t>Oppo</a:t>
            </a:r>
            <a:r>
              <a:rPr lang="en-US" altLang="zh-CN" sz="2400" smtClean="0"/>
              <a:t>,</a:t>
            </a:r>
            <a:r>
              <a:rPr lang="en-US" sz="2400"/>
              <a:t> National Instruments </a:t>
            </a:r>
            <a:endParaRPr lang="zh-CN" altLang="zh-CN" sz="2400" i="1" dirty="0">
              <a:solidFill>
                <a:schemeClr val="bg1">
                  <a:lumMod val="65000"/>
                </a:schemeClr>
              </a:solidFill>
            </a:endParaRPr>
          </a:p>
        </p:txBody>
      </p:sp>
      <p:graphicFrame>
        <p:nvGraphicFramePr>
          <p:cNvPr id="5" name="表格占位符 4"/>
          <p:cNvGraphicFramePr>
            <a:graphicFrameLocks noGrp="1"/>
          </p:cNvGraphicFramePr>
          <p:nvPr>
            <p:ph type="tbl" sz="quarter" idx="11"/>
            <p:extLst>
              <p:ext uri="{D42A27DB-BD31-4B8C-83A1-F6EECF244321}">
                <p14:modId xmlns:p14="http://schemas.microsoft.com/office/powerpoint/2010/main" val="2986114165"/>
              </p:ext>
            </p:extLst>
          </p:nvPr>
        </p:nvGraphicFramePr>
        <p:xfrm>
          <a:off x="252413" y="314325"/>
          <a:ext cx="8640762" cy="741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048573"/>
                <a:gridCol w="2592189"/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18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3GPP TSG RAN WG1 NR Ad Hoc Meeting</a:t>
                      </a:r>
                      <a:endParaRPr lang="en-US" altLang="zh-CN" dirty="0" smtClean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r" defTabSz="914461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800" dirty="0" smtClean="0">
                          <a:solidFill>
                            <a:schemeClr val="tx1"/>
                          </a:solidFill>
                        </a:rPr>
                        <a:t>R1-170xxxx</a:t>
                      </a:r>
                      <a:endParaRPr lang="zh-CN" altLang="en-US" sz="1800" dirty="0" smtClean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de-DE" sz="18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Qingdao, China, </a:t>
                      </a:r>
                      <a:r>
                        <a:rPr lang="en-US" sz="18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27 – 30 June, 2017</a:t>
                      </a:r>
                      <a:endParaRPr lang="en-US" sz="1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r" defTabSz="914461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dirty="0" smtClean="0">
                          <a:solidFill>
                            <a:schemeClr val="tx1"/>
                          </a:solidFill>
                        </a:rPr>
                        <a:t>Agenda Item: 5.1.2.2.1</a:t>
                      </a:r>
                      <a:endParaRPr lang="zh-CN" altLang="en-US" dirty="0" smtClean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283856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zh-CN" sz="1300" b="1" u="sng" dirty="0"/>
              <a:t>Agreements in RAN1#88b on beam reporting</a:t>
            </a:r>
          </a:p>
          <a:p>
            <a:pPr lvl="0"/>
            <a:r>
              <a:rPr lang="en-US" sz="1300" i="1" dirty="0"/>
              <a:t>NR supports the following beam reporting considering L groups where L&gt;=1 and each group refers to a Rx beam set (Alt1) or a UE antenna group (Alt2) depending on which alternative is adopted. </a:t>
            </a:r>
          </a:p>
          <a:p>
            <a:pPr lvl="1"/>
            <a:r>
              <a:rPr lang="en-US" sz="1300" i="1" dirty="0"/>
              <a:t>For each group l, UE reports at least the following information:</a:t>
            </a:r>
          </a:p>
          <a:p>
            <a:pPr lvl="2"/>
            <a:r>
              <a:rPr lang="en-US" sz="1300" i="1" dirty="0"/>
              <a:t>Information indicating group at least for some cases</a:t>
            </a:r>
          </a:p>
          <a:p>
            <a:pPr lvl="3"/>
            <a:r>
              <a:rPr lang="en-US" sz="1300" i="1" dirty="0"/>
              <a:t>FFS: condition(s) to omit this parameter e.g. when L=1 or </a:t>
            </a:r>
            <a:r>
              <a:rPr lang="en-US" sz="1300" i="1" dirty="0" err="1"/>
              <a:t>Nl</a:t>
            </a:r>
            <a:r>
              <a:rPr lang="en-US" sz="1300" i="1" dirty="0"/>
              <a:t>=1</a:t>
            </a:r>
          </a:p>
          <a:p>
            <a:pPr lvl="2"/>
            <a:r>
              <a:rPr lang="en-US" sz="1300" i="1" dirty="0"/>
              <a:t>Measurement quantities for </a:t>
            </a:r>
            <a:r>
              <a:rPr lang="en-US" sz="1300" i="1" dirty="0" err="1"/>
              <a:t>Nl</a:t>
            </a:r>
            <a:r>
              <a:rPr lang="en-US" sz="1300" i="1" dirty="0"/>
              <a:t> beam (s)</a:t>
            </a:r>
          </a:p>
          <a:p>
            <a:pPr lvl="3"/>
            <a:r>
              <a:rPr lang="en-US" sz="1300" i="1" dirty="0"/>
              <a:t>Support L1 RSRP and CSI report (when CSI-RS is for CSI acquisition)</a:t>
            </a:r>
          </a:p>
          <a:p>
            <a:pPr lvl="4"/>
            <a:r>
              <a:rPr lang="en-US" sz="1300" i="1" dirty="0"/>
              <a:t>FFS: the details of RSRP/CSI derivation and content</a:t>
            </a:r>
          </a:p>
          <a:p>
            <a:pPr lvl="4"/>
            <a:r>
              <a:rPr lang="en-US" sz="1300" i="1" dirty="0"/>
              <a:t>FFS: Other reporting contents, e.g., RSRQ  </a:t>
            </a:r>
          </a:p>
          <a:p>
            <a:pPr lvl="4"/>
            <a:r>
              <a:rPr lang="en-US" sz="1300" i="1" dirty="0"/>
              <a:t>FFS: Configurability between L1 RSRP and CSI report</a:t>
            </a:r>
          </a:p>
          <a:p>
            <a:pPr lvl="4"/>
            <a:r>
              <a:rPr lang="en-US" sz="1300" i="1" dirty="0"/>
              <a:t>FFS: whether or not to support differential L1 RSRP feedback</a:t>
            </a:r>
          </a:p>
          <a:p>
            <a:pPr lvl="4"/>
            <a:r>
              <a:rPr lang="en-US" sz="1300" i="1" dirty="0"/>
              <a:t>FFS: How to select </a:t>
            </a:r>
            <a:r>
              <a:rPr lang="en-US" sz="1300" i="1" dirty="0" err="1"/>
              <a:t>Nl</a:t>
            </a:r>
            <a:r>
              <a:rPr lang="en-US" sz="1300" i="1" dirty="0"/>
              <a:t> beam(s) </a:t>
            </a:r>
            <a:r>
              <a:rPr lang="en-US" sz="1300" i="1" dirty="0" err="1"/>
              <a:t>e.g</a:t>
            </a:r>
            <a:r>
              <a:rPr lang="en-US" sz="1300" i="1" dirty="0"/>
              <a:t> max </a:t>
            </a:r>
            <a:r>
              <a:rPr lang="en-US" sz="1300" i="1" dirty="0" err="1"/>
              <a:t>Nl</a:t>
            </a:r>
            <a:r>
              <a:rPr lang="en-US" sz="1300" i="1" dirty="0"/>
              <a:t> beams in terms of received power being above a certain threshold or in terms of correlation less than a certain threshold</a:t>
            </a:r>
          </a:p>
          <a:p>
            <a:pPr lvl="2"/>
            <a:r>
              <a:rPr lang="en-US" sz="1300" i="1" dirty="0"/>
              <a:t>Information indicating </a:t>
            </a:r>
            <a:r>
              <a:rPr lang="en-US" sz="1300" i="1" dirty="0" err="1"/>
              <a:t>Nl</a:t>
            </a:r>
            <a:r>
              <a:rPr lang="en-US" sz="1300" i="1" dirty="0"/>
              <a:t> DL Tx beam(s) when applicable</a:t>
            </a:r>
          </a:p>
          <a:p>
            <a:pPr lvl="3"/>
            <a:r>
              <a:rPr lang="en-US" sz="1300" i="1" dirty="0"/>
              <a:t>FFS: the details on this information, e.g., CSI-RS resource IDs, antenna port index, a combination of antenna port index and a time index, sequence index, beam selection rules for assisting rank selection for MIMO </a:t>
            </a:r>
            <a:r>
              <a:rPr lang="en-US" sz="1300" i="1" dirty="0" err="1"/>
              <a:t>tx</a:t>
            </a:r>
            <a:r>
              <a:rPr lang="en-US" sz="1300" i="1" dirty="0"/>
              <a:t>, etc.</a:t>
            </a:r>
          </a:p>
          <a:p>
            <a:pPr lvl="4"/>
            <a:endParaRPr lang="en-US" altLang="zh-CN" sz="130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>
              <a:defRPr/>
            </a:pPr>
            <a:fld id="{2E6F92DE-F565-4A0B-9DA6-F9FE5ADC952E}" type="slidenum">
              <a:rPr lang="en-US" smtClean="0"/>
              <a:pPr>
                <a:defRPr/>
              </a:pPr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709505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600" dirty="0" smtClean="0"/>
              <a:t>Proposal</a:t>
            </a:r>
            <a:endParaRPr lang="zh-CN" altLang="en-US" sz="3600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sz="2000" b="1" dirty="0" smtClean="0"/>
              <a:t>NR support the following beam reporting mechanism to reduce </a:t>
            </a:r>
            <a:r>
              <a:rPr lang="en-US" sz="2000" b="1" dirty="0"/>
              <a:t>feedback </a:t>
            </a:r>
            <a:r>
              <a:rPr lang="en-US" sz="2000" b="1" dirty="0" smtClean="0"/>
              <a:t>overhead.</a:t>
            </a:r>
          </a:p>
          <a:p>
            <a:pPr lvl="1"/>
            <a:r>
              <a:rPr lang="en-US" altLang="zh-CN" sz="2000" dirty="0" smtClean="0"/>
              <a:t>Support differential </a:t>
            </a:r>
            <a:r>
              <a:rPr lang="en-US" altLang="zh-CN" sz="2000" dirty="0"/>
              <a:t>L1-RSRP reporting of multiple </a:t>
            </a:r>
            <a:r>
              <a:rPr lang="en-US" altLang="zh-CN" sz="2000" dirty="0" smtClean="0"/>
              <a:t>beams </a:t>
            </a:r>
          </a:p>
          <a:p>
            <a:pPr lvl="2"/>
            <a:r>
              <a:rPr lang="en-US" altLang="zh-CN" sz="2000" dirty="0" smtClean="0"/>
              <a:t>The UE can report </a:t>
            </a:r>
            <a:r>
              <a:rPr lang="en-US" altLang="zh-CN" sz="2000" dirty="0"/>
              <a:t>N selected CRIs </a:t>
            </a:r>
            <a:r>
              <a:rPr lang="en-US" altLang="zh-CN" sz="2000" dirty="0" smtClean="0"/>
              <a:t>where </a:t>
            </a:r>
            <a:r>
              <a:rPr lang="en-US" altLang="zh-CN" sz="2000" dirty="0"/>
              <a:t>the reported CRIs are sorted to indicate the relative L1-RSRP information. </a:t>
            </a:r>
          </a:p>
          <a:p>
            <a:pPr lvl="4"/>
            <a:r>
              <a:rPr lang="en-US" altLang="zh-CN" sz="1800" dirty="0">
                <a:cs typeface="Times New Roman" pitchFamily="18" charset="0"/>
              </a:rPr>
              <a:t>E.g., reporting {CRI</a:t>
            </a:r>
            <a:r>
              <a:rPr lang="en-US" altLang="zh-CN" sz="1800" baseline="-25000" dirty="0">
                <a:cs typeface="Times New Roman" pitchFamily="18" charset="0"/>
              </a:rPr>
              <a:t>1</a:t>
            </a:r>
            <a:r>
              <a:rPr lang="en-US" altLang="zh-CN" sz="1800" dirty="0">
                <a:cs typeface="Times New Roman" pitchFamily="18" charset="0"/>
              </a:rPr>
              <a:t>,CRI</a:t>
            </a:r>
            <a:r>
              <a:rPr lang="en-US" altLang="zh-CN" sz="1800" baseline="-25000" dirty="0">
                <a:cs typeface="Times New Roman" pitchFamily="18" charset="0"/>
              </a:rPr>
              <a:t>2</a:t>
            </a:r>
            <a:r>
              <a:rPr lang="en-US" altLang="zh-CN" sz="1800" dirty="0">
                <a:cs typeface="Times New Roman" pitchFamily="18" charset="0"/>
              </a:rPr>
              <a:t>,…,CRI</a:t>
            </a:r>
            <a:r>
              <a:rPr lang="en-US" altLang="zh-CN" sz="1800" baseline="-25000" dirty="0">
                <a:cs typeface="Times New Roman" pitchFamily="18" charset="0"/>
              </a:rPr>
              <a:t>N</a:t>
            </a:r>
            <a:r>
              <a:rPr lang="en-US" altLang="zh-CN" sz="1800" dirty="0">
                <a:cs typeface="Times New Roman" pitchFamily="18" charset="0"/>
              </a:rPr>
              <a:t>}, the ordering information can indicate that CRI</a:t>
            </a:r>
            <a:r>
              <a:rPr lang="en-US" altLang="zh-CN" sz="1800" baseline="-25000" dirty="0">
                <a:cs typeface="Times New Roman" pitchFamily="18" charset="0"/>
              </a:rPr>
              <a:t>1</a:t>
            </a:r>
            <a:r>
              <a:rPr lang="en-US" altLang="zh-CN" sz="1800" dirty="0">
                <a:cs typeface="Times New Roman" pitchFamily="18" charset="0"/>
              </a:rPr>
              <a:t> has the largest RSRP, CRI</a:t>
            </a:r>
            <a:r>
              <a:rPr lang="en-US" altLang="zh-CN" sz="1800" baseline="-25000" dirty="0">
                <a:cs typeface="Times New Roman" pitchFamily="18" charset="0"/>
              </a:rPr>
              <a:t>2</a:t>
            </a:r>
            <a:r>
              <a:rPr lang="en-US" altLang="zh-CN" sz="1800" dirty="0">
                <a:cs typeface="Times New Roman" pitchFamily="18" charset="0"/>
              </a:rPr>
              <a:t> has the second largest RSRP, </a:t>
            </a:r>
            <a:r>
              <a:rPr lang="en-US" altLang="zh-CN" sz="1800" dirty="0" smtClean="0">
                <a:cs typeface="Times New Roman" pitchFamily="18" charset="0"/>
              </a:rPr>
              <a:t>etc</a:t>
            </a:r>
            <a:r>
              <a:rPr lang="en-US" altLang="zh-CN" sz="2000" dirty="0" smtClean="0">
                <a:cs typeface="Times New Roman" pitchFamily="18" charset="0"/>
              </a:rPr>
              <a:t>.</a:t>
            </a:r>
            <a:endParaRPr lang="en-US" altLang="zh-CN" sz="2000" i="1" dirty="0" smtClean="0"/>
          </a:p>
          <a:p>
            <a:pPr lvl="1"/>
            <a:r>
              <a:rPr lang="en-US" altLang="zh-CN" sz="2000" dirty="0" smtClean="0"/>
              <a:t>Study further details of reporting mechanism for differential L1-RSRP reporting:</a:t>
            </a:r>
          </a:p>
          <a:p>
            <a:pPr lvl="3">
              <a:buFont typeface="Wingdings" panose="05000000000000000000" pitchFamily="2" charset="2"/>
              <a:buChar char="q"/>
            </a:pPr>
            <a:r>
              <a:rPr lang="en-US" altLang="zh-CN" sz="1800" i="1" dirty="0"/>
              <a:t>Reference RSRP for L1-RSRP differential report, e.g. </a:t>
            </a:r>
            <a:r>
              <a:rPr lang="en-US" altLang="zh-CN" sz="1800" i="1"/>
              <a:t>predefined or configurable </a:t>
            </a:r>
            <a:endParaRPr lang="en-US" altLang="zh-CN" sz="1800" i="1" smtClean="0"/>
          </a:p>
          <a:p>
            <a:pPr lvl="3">
              <a:buFont typeface="Wingdings" panose="05000000000000000000" pitchFamily="2" charset="2"/>
              <a:buChar char="q"/>
            </a:pPr>
            <a:r>
              <a:rPr lang="en-US" altLang="zh-CN" sz="1800" i="1" dirty="0" smtClean="0"/>
              <a:t>RSRP reporting range </a:t>
            </a:r>
          </a:p>
          <a:p>
            <a:pPr lvl="3">
              <a:buFont typeface="Wingdings" panose="05000000000000000000" pitchFamily="2" charset="2"/>
              <a:buChar char="q"/>
            </a:pPr>
            <a:r>
              <a:rPr lang="en-US" altLang="zh-CN" sz="1800" i="1" dirty="0" smtClean="0"/>
              <a:t> RSRP reporting resolution            </a:t>
            </a:r>
          </a:p>
          <a:p>
            <a:pPr lvl="1"/>
            <a:endParaRPr lang="en-US" altLang="zh-CN" sz="1400" dirty="0"/>
          </a:p>
          <a:p>
            <a:pPr lvl="1"/>
            <a:endParaRPr lang="en-US" altLang="zh-CN" sz="1400" dirty="0"/>
          </a:p>
          <a:p>
            <a:pPr marL="0" indent="0">
              <a:buNone/>
            </a:pPr>
            <a:endParaRPr lang="en-US" altLang="zh-CN" sz="1400" dirty="0" smtClean="0"/>
          </a:p>
          <a:p>
            <a:pPr marL="0" indent="0">
              <a:buNone/>
            </a:pPr>
            <a:endParaRPr lang="en-US" altLang="zh-CN" sz="1400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>
              <a:defRPr/>
            </a:pPr>
            <a:fld id="{2E6F92DE-F565-4A0B-9DA6-F9FE5ADC952E}" type="slidenum">
              <a:rPr lang="en-US" smtClean="0"/>
              <a:pPr>
                <a:defRPr/>
              </a:pPr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4090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ackground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New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6074</TotalTime>
  <Words>370</Words>
  <Application>Microsoft Office PowerPoint</Application>
  <PresentationFormat>Custom</PresentationFormat>
  <Paragraphs>34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9" baseType="lpstr">
      <vt:lpstr>宋体</vt:lpstr>
      <vt:lpstr>Arial</vt:lpstr>
      <vt:lpstr>Calibri</vt:lpstr>
      <vt:lpstr>Times New Roman</vt:lpstr>
      <vt:lpstr>Wingdings</vt:lpstr>
      <vt:lpstr>Background</vt:lpstr>
      <vt:lpstr>WF on Beam Reporting</vt:lpstr>
      <vt:lpstr>Background</vt:lpstr>
      <vt:lpstr>Proposal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Xi Zhang</dc:creator>
  <cp:lastModifiedBy>min zhang</cp:lastModifiedBy>
  <cp:revision>608</cp:revision>
  <dcterms:created xsi:type="dcterms:W3CDTF">2014-09-24T01:01:53Z</dcterms:created>
  <dcterms:modified xsi:type="dcterms:W3CDTF">2017-06-30T01:27:30Z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(3)SKDU/LaPyI4Js4K8csl/J6QKL9RD5MbLv1xCGTVOcKY1Uh9Uzm+bzwn84TJ3FSLKSjV1py0B
Oy/IKYwcoprFNlsMszSPWDr/UAV+GgyJVQRqHgyMjaNzt8K/rNovuxJihiTJhc6aS/4AihLd
egb4hCYcyvy8VPJ4ptL5CqKaLFCaonbCGzW5htEhuPt8jaTPasrwzLbTQr2XWjcP/5oVpKUF
O2sFUZ8LHUyEVasUQu</vt:lpwstr>
  </property>
  <property fmtid="{D5CDD505-2E9C-101B-9397-08002B2CF9AE}" pid="3" name="_2015_ms_pID_725343_00">
    <vt:lpwstr>_2015_ms_pID_725343</vt:lpwstr>
  </property>
  <property fmtid="{D5CDD505-2E9C-101B-9397-08002B2CF9AE}" pid="4" name="_2015_ms_pID_7253431">
    <vt:lpwstr>dcHPf95sIbq3N9LDoK9kmR6wpStcrtRcmt8ZwqImgsUrmZ4XunGuh2
wXmf8K0USmXJdo0xug3oDbvZTfNmE0LOyWaOE0lS81Ly/VUlIqE8rj62cI7CGRXIqKzOqFyi
Gzc4N9zWMqXyJ+cSPF4ddfJnxDqLgY500k7C9OFYSj240iiqjaT4smGCRgJZebK3XVvL+2oe
nJ8OvKMk1oE56Zt3fDWtsYsWOwBwkBcbWjsw</vt:lpwstr>
  </property>
  <property fmtid="{D5CDD505-2E9C-101B-9397-08002B2CF9AE}" pid="5" name="_2015_ms_pID_7253431_00">
    <vt:lpwstr>_2015_ms_pID_7253431</vt:lpwstr>
  </property>
  <property fmtid="{D5CDD505-2E9C-101B-9397-08002B2CF9AE}" pid="6" name="_2015_ms_pID_7253432">
    <vt:lpwstr>0A==</vt:lpwstr>
  </property>
  <property fmtid="{D5CDD505-2E9C-101B-9397-08002B2CF9AE}" pid="7" name="_readonly">
    <vt:lpwstr/>
  </property>
  <property fmtid="{D5CDD505-2E9C-101B-9397-08002B2CF9AE}" pid="8" name="_change">
    <vt:lpwstr/>
  </property>
  <property fmtid="{D5CDD505-2E9C-101B-9397-08002B2CF9AE}" pid="9" name="_full-control">
    <vt:lpwstr/>
  </property>
  <property fmtid="{D5CDD505-2E9C-101B-9397-08002B2CF9AE}" pid="10" name="sflag">
    <vt:lpwstr>1498785314</vt:lpwstr>
  </property>
</Properties>
</file>