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  <p:sldMasterId id="2147483710" r:id="rId2"/>
  </p:sldMasterIdLst>
  <p:notesMasterIdLst>
    <p:notesMasterId r:id="rId6"/>
  </p:notesMasterIdLst>
  <p:sldIdLst>
    <p:sldId id="270" r:id="rId3"/>
    <p:sldId id="268" r:id="rId4"/>
    <p:sldId id="271" r:id="rId5"/>
  </p:sldIdLst>
  <p:sldSz cx="9145588" cy="6859588"/>
  <p:notesSz cx="6858000" cy="9144000"/>
  <p:defaultTextStyle>
    <a:defPPr>
      <a:defRPr lang="zh-CN"/>
    </a:defPPr>
    <a:lvl1pPr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609600" indent="-1524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1219200" indent="-3048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828800" indent="-4572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2438400" indent="-6096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76">
          <p15:clr>
            <a:srgbClr val="A4A3A4"/>
          </p15:clr>
        </p15:guide>
        <p15:guide id="2" orient="horz" pos="104">
          <p15:clr>
            <a:srgbClr val="A4A3A4"/>
          </p15:clr>
        </p15:guide>
        <p15:guide id="3" orient="horz" pos="3976">
          <p15:clr>
            <a:srgbClr val="A4A3A4"/>
          </p15:clr>
        </p15:guide>
        <p15:guide id="4" orient="horz" pos="981" userDrawn="1">
          <p15:clr>
            <a:srgbClr val="A4A3A4"/>
          </p15:clr>
        </p15:guide>
        <p15:guide id="5" pos="275">
          <p15:clr>
            <a:srgbClr val="A4A3A4"/>
          </p15:clr>
        </p15:guide>
        <p15:guide id="6" pos="550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qinyi (A)" initials="q(" lastIdx="1" clrIdx="0">
    <p:extLst>
      <p:ext uri="{19B8F6BF-5375-455C-9EA6-DF929625EA0E}">
        <p15:presenceInfo xmlns:p15="http://schemas.microsoft.com/office/powerpoint/2012/main" xmlns="" userId="S-1-5-21-147214757-305610072-1517763936-32986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718" autoAdjust="0"/>
  </p:normalViewPr>
  <p:slideViewPr>
    <p:cSldViewPr snapToObjects="1">
      <p:cViewPr varScale="1">
        <p:scale>
          <a:sx n="69" d="100"/>
          <a:sy n="69" d="100"/>
        </p:scale>
        <p:origin x="-1314" y="-108"/>
      </p:cViewPr>
      <p:guideLst>
        <p:guide orient="horz" pos="776"/>
        <p:guide orient="horz" pos="104"/>
        <p:guide orient="horz" pos="3976"/>
        <p:guide orient="horz" pos="981"/>
        <p:guide pos="275"/>
        <p:guide pos="5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50724F7-F449-4CFF-8B1F-25B693948BB0}" type="datetimeFigureOut">
              <a:rPr lang="en-US"/>
              <a:pPr>
                <a:defRPr/>
              </a:pPr>
              <a:t>6/30/2017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59A9553-4EAB-4E18-B984-2B6282F5BC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877859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269554"/>
            <a:ext cx="8640209" cy="1440160"/>
          </a:xfrm>
          <a:prstGeom prst="rect">
            <a:avLst/>
          </a:prstGeom>
        </p:spPr>
        <p:txBody>
          <a:bodyPr anchor="ctr" anchorCtr="0"/>
          <a:lstStyle>
            <a:lvl1pPr algn="ctr" fontAlgn="ctr">
              <a:defRPr sz="3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252137" y="2925738"/>
            <a:ext cx="8640762" cy="649288"/>
          </a:xfrm>
          <a:prstGeom prst="rect">
            <a:avLst/>
          </a:prstGeom>
        </p:spPr>
        <p:txBody>
          <a:bodyPr anchor="ctr"/>
          <a:lstStyle>
            <a:lvl1pPr marL="0" indent="0" algn="ctr" fontAlgn="ctr">
              <a:spcBef>
                <a:spcPts val="0"/>
              </a:spcBef>
              <a:buNone/>
              <a:defRPr sz="1800" baseline="0"/>
            </a:lvl1pPr>
            <a:lvl2pPr marL="271426" indent="0">
              <a:buNone/>
              <a:defRPr/>
            </a:lvl2pPr>
            <a:lvl3pPr marL="535710" indent="0">
              <a:buNone/>
              <a:defRPr/>
            </a:lvl3pPr>
            <a:lvl4pPr marL="807136" indent="0">
              <a:buNone/>
              <a:defRPr/>
            </a:lvl4pPr>
            <a:lvl5pPr marL="1078562" indent="0">
              <a:buNone/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20" name="表格占位符 19"/>
          <p:cNvSpPr>
            <a:spLocks noGrp="1"/>
          </p:cNvSpPr>
          <p:nvPr>
            <p:ph type="tbl" sz="quarter" idx="11"/>
          </p:nvPr>
        </p:nvSpPr>
        <p:spPr>
          <a:xfrm>
            <a:off x="252137" y="314383"/>
            <a:ext cx="8640485" cy="56477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xmlns="" val="8235208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80" y="273113"/>
            <a:ext cx="3008835" cy="116231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671" y="273114"/>
            <a:ext cx="5112638" cy="5854468"/>
          </a:xfrm>
        </p:spPr>
        <p:txBody>
          <a:bodyPr/>
          <a:lstStyle>
            <a:lvl1pPr>
              <a:defRPr sz="3201"/>
            </a:lvl1pPr>
            <a:lvl2pPr>
              <a:defRPr sz="2801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80" y="1435433"/>
            <a:ext cx="3008835" cy="4692149"/>
          </a:xfrm>
        </p:spPr>
        <p:txBody>
          <a:bodyPr/>
          <a:lstStyle>
            <a:lvl1pPr marL="0" indent="0">
              <a:buNone/>
              <a:defRPr sz="1400"/>
            </a:lvl1pPr>
            <a:lvl2pPr marL="457291" indent="0">
              <a:buNone/>
              <a:defRPr sz="1200"/>
            </a:lvl2pPr>
            <a:lvl3pPr marL="914583" indent="0">
              <a:buNone/>
              <a:defRPr sz="1000"/>
            </a:lvl3pPr>
            <a:lvl4pPr marL="1371874" indent="0">
              <a:buNone/>
              <a:defRPr sz="900"/>
            </a:lvl4pPr>
            <a:lvl5pPr marL="1829166" indent="0">
              <a:buNone/>
              <a:defRPr sz="900"/>
            </a:lvl5pPr>
            <a:lvl6pPr marL="2286457" indent="0">
              <a:buNone/>
              <a:defRPr sz="900"/>
            </a:lvl6pPr>
            <a:lvl7pPr marL="2743749" indent="0">
              <a:buNone/>
              <a:defRPr sz="900"/>
            </a:lvl7pPr>
            <a:lvl8pPr marL="3201040" indent="0">
              <a:buNone/>
              <a:defRPr sz="900"/>
            </a:lvl8pPr>
            <a:lvl9pPr marL="3658332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834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599" y="4801712"/>
            <a:ext cx="5487353" cy="56686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599" y="612917"/>
            <a:ext cx="5487353" cy="4115753"/>
          </a:xfrm>
        </p:spPr>
        <p:txBody>
          <a:bodyPr/>
          <a:lstStyle>
            <a:lvl1pPr marL="0" indent="0">
              <a:buNone/>
              <a:defRPr sz="3201"/>
            </a:lvl1pPr>
            <a:lvl2pPr marL="457291" indent="0">
              <a:buNone/>
              <a:defRPr sz="2801"/>
            </a:lvl2pPr>
            <a:lvl3pPr marL="914583" indent="0">
              <a:buNone/>
              <a:defRPr sz="2400"/>
            </a:lvl3pPr>
            <a:lvl4pPr marL="1371874" indent="0">
              <a:buNone/>
              <a:defRPr sz="2000"/>
            </a:lvl4pPr>
            <a:lvl5pPr marL="1829166" indent="0">
              <a:buNone/>
              <a:defRPr sz="2000"/>
            </a:lvl5pPr>
            <a:lvl6pPr marL="2286457" indent="0">
              <a:buNone/>
              <a:defRPr sz="2000"/>
            </a:lvl6pPr>
            <a:lvl7pPr marL="2743749" indent="0">
              <a:buNone/>
              <a:defRPr sz="2000"/>
            </a:lvl7pPr>
            <a:lvl8pPr marL="3201040" indent="0">
              <a:buNone/>
              <a:defRPr sz="2000"/>
            </a:lvl8pPr>
            <a:lvl9pPr marL="3658332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599" y="5368581"/>
            <a:ext cx="5487353" cy="805048"/>
          </a:xfrm>
        </p:spPr>
        <p:txBody>
          <a:bodyPr/>
          <a:lstStyle>
            <a:lvl1pPr marL="0" indent="0">
              <a:buNone/>
              <a:defRPr sz="1400"/>
            </a:lvl1pPr>
            <a:lvl2pPr marL="457291" indent="0">
              <a:buNone/>
              <a:defRPr sz="1200"/>
            </a:lvl2pPr>
            <a:lvl3pPr marL="914583" indent="0">
              <a:buNone/>
              <a:defRPr sz="1000"/>
            </a:lvl3pPr>
            <a:lvl4pPr marL="1371874" indent="0">
              <a:buNone/>
              <a:defRPr sz="900"/>
            </a:lvl4pPr>
            <a:lvl5pPr marL="1829166" indent="0">
              <a:buNone/>
              <a:defRPr sz="900"/>
            </a:lvl5pPr>
            <a:lvl6pPr marL="2286457" indent="0">
              <a:buNone/>
              <a:defRPr sz="900"/>
            </a:lvl6pPr>
            <a:lvl7pPr marL="2743749" indent="0">
              <a:buNone/>
              <a:defRPr sz="900"/>
            </a:lvl7pPr>
            <a:lvl8pPr marL="3201040" indent="0">
              <a:buNone/>
              <a:defRPr sz="900"/>
            </a:lvl8pPr>
            <a:lvl9pPr marL="3658332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48207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49481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551" y="274702"/>
            <a:ext cx="2057757" cy="585288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80" y="274702"/>
            <a:ext cx="6020845" cy="585288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4262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89433"/>
            <a:ext cx="8640209" cy="648073"/>
          </a:xfrm>
          <a:prstGeom prst="rect">
            <a:avLst/>
          </a:prstGeom>
        </p:spPr>
        <p:txBody>
          <a:bodyPr anchor="ctr" anchorCtr="0"/>
          <a:lstStyle>
            <a:lvl1pPr algn="ctr">
              <a:defRPr sz="2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52391" y="981075"/>
            <a:ext cx="8640508" cy="5257800"/>
          </a:xfrm>
          <a:prstGeom prst="rect">
            <a:avLst/>
          </a:prstGeom>
        </p:spPr>
        <p:txBody>
          <a:bodyPr/>
          <a:lstStyle>
            <a:lvl1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172450" y="6357938"/>
            <a:ext cx="720725" cy="365125"/>
          </a:xfrm>
          <a:prstGeom prst="rect">
            <a:avLst/>
          </a:prstGeom>
        </p:spPr>
        <p:txBody>
          <a:bodyPr anchor="ctr" anchorCtr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E6F92DE-F565-4A0B-9DA6-F9FE5ADC95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25234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919" y="2130919"/>
            <a:ext cx="7773750" cy="147036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838" y="3887100"/>
            <a:ext cx="6401912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8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1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7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1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3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43311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4980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438" y="4407921"/>
            <a:ext cx="7773750" cy="1362390"/>
          </a:xfrm>
        </p:spPr>
        <p:txBody>
          <a:bodyPr anchor="t"/>
          <a:lstStyle>
            <a:lvl1pPr algn="l">
              <a:defRPr sz="4001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438" y="2907387"/>
            <a:ext cx="7773750" cy="150053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9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5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8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91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45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74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10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83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2437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80" y="1600571"/>
            <a:ext cx="4039301" cy="4527011"/>
          </a:xfrm>
        </p:spPr>
        <p:txBody>
          <a:bodyPr/>
          <a:lstStyle>
            <a:lvl1pPr>
              <a:defRPr sz="2801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007" y="1600571"/>
            <a:ext cx="4039301" cy="4527011"/>
          </a:xfrm>
        </p:spPr>
        <p:txBody>
          <a:bodyPr/>
          <a:lstStyle>
            <a:lvl1pPr>
              <a:defRPr sz="2801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6415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79" y="1535469"/>
            <a:ext cx="4040890" cy="63991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91" indent="0">
              <a:buNone/>
              <a:defRPr sz="2000" b="1"/>
            </a:lvl2pPr>
            <a:lvl3pPr marL="914583" indent="0">
              <a:buNone/>
              <a:defRPr sz="1800" b="1"/>
            </a:lvl3pPr>
            <a:lvl4pPr marL="1371874" indent="0">
              <a:buNone/>
              <a:defRPr sz="1600" b="1"/>
            </a:lvl4pPr>
            <a:lvl5pPr marL="1829166" indent="0">
              <a:buNone/>
              <a:defRPr sz="1600" b="1"/>
            </a:lvl5pPr>
            <a:lvl6pPr marL="2286457" indent="0">
              <a:buNone/>
              <a:defRPr sz="1600" b="1"/>
            </a:lvl6pPr>
            <a:lvl7pPr marL="2743749" indent="0">
              <a:buNone/>
              <a:defRPr sz="1600" b="1"/>
            </a:lvl7pPr>
            <a:lvl8pPr marL="3201040" indent="0">
              <a:buNone/>
              <a:defRPr sz="1600" b="1"/>
            </a:lvl8pPr>
            <a:lvl9pPr marL="3658332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79" y="2175379"/>
            <a:ext cx="4040890" cy="395220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32" y="1535469"/>
            <a:ext cx="4042477" cy="63991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91" indent="0">
              <a:buNone/>
              <a:defRPr sz="2000" b="1"/>
            </a:lvl2pPr>
            <a:lvl3pPr marL="914583" indent="0">
              <a:buNone/>
              <a:defRPr sz="1800" b="1"/>
            </a:lvl3pPr>
            <a:lvl4pPr marL="1371874" indent="0">
              <a:buNone/>
              <a:defRPr sz="1600" b="1"/>
            </a:lvl4pPr>
            <a:lvl5pPr marL="1829166" indent="0">
              <a:buNone/>
              <a:defRPr sz="1600" b="1"/>
            </a:lvl5pPr>
            <a:lvl6pPr marL="2286457" indent="0">
              <a:buNone/>
              <a:defRPr sz="1600" b="1"/>
            </a:lvl6pPr>
            <a:lvl7pPr marL="2743749" indent="0">
              <a:buNone/>
              <a:defRPr sz="1600" b="1"/>
            </a:lvl7pPr>
            <a:lvl8pPr marL="3201040" indent="0">
              <a:buNone/>
              <a:defRPr sz="1600" b="1"/>
            </a:lvl8pPr>
            <a:lvl9pPr marL="3658332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32" y="2175379"/>
            <a:ext cx="4042477" cy="395220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3927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9699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6470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269875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53498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806450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77913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34143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6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99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922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6459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9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2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5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8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1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4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80" y="274701"/>
            <a:ext cx="8231029" cy="11432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80" y="1600571"/>
            <a:ext cx="8231029" cy="4527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79" y="6357822"/>
            <a:ext cx="2133971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583" eaLnBrk="1" fontAlgn="auto" hangingPunct="1">
              <a:spcBef>
                <a:spcPts val="0"/>
              </a:spcBef>
              <a:spcAft>
                <a:spcPts val="0"/>
              </a:spcAft>
            </a:pPr>
            <a:fld id="{38746DBE-BEAB-45F9-A286-6B6498DA039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583" eaLnBrk="1" fontAlgn="auto" hangingPunct="1">
                <a:spcBef>
                  <a:spcPts val="0"/>
                </a:spcBef>
                <a:spcAft>
                  <a:spcPts val="0"/>
                </a:spcAft>
              </a:pPr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743" y="6357822"/>
            <a:ext cx="289610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583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4338" y="6357822"/>
            <a:ext cx="2133971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583" eaLnBrk="1" fontAlgn="auto" hangingPunct="1">
              <a:spcBef>
                <a:spcPts val="0"/>
              </a:spcBef>
              <a:spcAft>
                <a:spcPts val="0"/>
              </a:spcAft>
            </a:pPr>
            <a:fld id="{E0FA66E7-01A3-4029-BAA4-A6AC36C38E39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583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7457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ctr" defTabSz="914583" rtl="0" eaLnBrk="1" latinLnBrk="0" hangingPunct="1">
        <a:spcBef>
          <a:spcPct val="0"/>
        </a:spcBef>
        <a:buNone/>
        <a:defRPr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69" indent="-342969" algn="l" defTabSz="914583" rtl="0" eaLnBrk="1" latinLnBrk="0" hangingPunct="1">
        <a:spcBef>
          <a:spcPct val="20000"/>
        </a:spcBef>
        <a:buFont typeface="Arial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1pPr>
      <a:lvl2pPr marL="743099" indent="-285807" algn="l" defTabSz="914583" rtl="0" eaLnBrk="1" latinLnBrk="0" hangingPunct="1">
        <a:spcBef>
          <a:spcPct val="20000"/>
        </a:spcBef>
        <a:buFont typeface="Arial" pitchFamily="34" charset="0"/>
        <a:buChar char="–"/>
        <a:defRPr sz="2801" kern="1200">
          <a:solidFill>
            <a:schemeClr val="tx1"/>
          </a:solidFill>
          <a:latin typeface="+mn-lt"/>
          <a:ea typeface="+mn-ea"/>
          <a:cs typeface="+mn-cs"/>
        </a:defRPr>
      </a:lvl2pPr>
      <a:lvl3pPr marL="1143229" indent="-228646" algn="l" defTabSz="914583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520" indent="-228646" algn="l" defTabSz="914583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811" indent="-228646" algn="l" defTabSz="914583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5103" indent="-228646" algn="l" defTabSz="91458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394" indent="-228646" algn="l" defTabSz="91458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686" indent="-228646" algn="l" defTabSz="91458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977" indent="-228646" algn="l" defTabSz="91458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91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583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874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9166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457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749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40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332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</a:t>
            </a:r>
            <a:r>
              <a:rPr lang="en-US" altLang="zh-CN" dirty="0" err="1" smtClean="0"/>
              <a:t>gNB</a:t>
            </a:r>
            <a:r>
              <a:rPr lang="en-US" altLang="zh-CN" dirty="0" smtClean="0"/>
              <a:t> response for beam failure request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r>
              <a:rPr lang="en-US" altLang="zh-CN" dirty="0" smtClean="0">
                <a:solidFill>
                  <a:schemeClr val="tx1"/>
                </a:solidFill>
              </a:rPr>
              <a:t>, LG Electronics, Intel</a:t>
            </a:r>
            <a:endParaRPr lang="zh-CN" alt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7261" y="17127"/>
            <a:ext cx="8930804" cy="978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583" eaLnBrk="1" fontAlgn="auto" hangingPunct="1"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ko-KR" sz="1800" dirty="0">
                <a:solidFill>
                  <a:prstClr val="black"/>
                </a:solidFill>
                <a:latin typeface="Calibri"/>
                <a:ea typeface="맑은 고딕" panose="020B0503020000020004" pitchFamily="34" charset="-127"/>
              </a:rPr>
              <a:t>3GPP TSG RAN WG1 Ad Hoc Meeting</a:t>
            </a:r>
            <a:r>
              <a:rPr lang="en-GB" altLang="ko-KR" sz="1800" dirty="0">
                <a:solidFill>
                  <a:prstClr val="black"/>
                </a:solidFill>
                <a:latin typeface="Calibri"/>
                <a:ea typeface="맑은 고딕" panose="020B0503020000020004" pitchFamily="34" charset="-127"/>
              </a:rPr>
              <a:t>				                	     </a:t>
            </a:r>
            <a:r>
              <a:rPr lang="en-US" altLang="zh-CN" sz="1800" dirty="0" smtClean="0">
                <a:solidFill>
                  <a:prstClr val="black"/>
                </a:solidFill>
                <a:latin typeface="Calibri"/>
              </a:rPr>
              <a:t>R1-1711927</a:t>
            </a:r>
            <a:endParaRPr lang="en-US" altLang="ru-RU" sz="1800" dirty="0">
              <a:solidFill>
                <a:prstClr val="black"/>
              </a:solidFill>
              <a:latin typeface="Calibri"/>
            </a:endParaRPr>
          </a:p>
          <a:p>
            <a:pPr defTabSz="914583" eaLnBrk="1" fontAlgn="auto" hangingPunct="1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1800" dirty="0">
                <a:solidFill>
                  <a:prstClr val="black"/>
                </a:solidFill>
              </a:rPr>
              <a:t>Qingdao, China, 27</a:t>
            </a:r>
            <a:r>
              <a:rPr lang="en-US" altLang="zh-CN" sz="1800" baseline="30000" dirty="0">
                <a:solidFill>
                  <a:prstClr val="black"/>
                </a:solidFill>
              </a:rPr>
              <a:t> </a:t>
            </a:r>
            <a:r>
              <a:rPr lang="en-US" altLang="zh-CN" sz="1800" dirty="0">
                <a:solidFill>
                  <a:prstClr val="black"/>
                </a:solidFill>
              </a:rPr>
              <a:t>– 30 June 2017</a:t>
            </a:r>
            <a:endParaRPr lang="zh-CN" altLang="zh-CN" sz="1800" dirty="0">
              <a:solidFill>
                <a:prstClr val="black"/>
              </a:solidFill>
            </a:endParaRPr>
          </a:p>
          <a:p>
            <a:pPr defTabSz="914583" eaLnBrk="1" fontAlgn="auto" hangingPunct="1"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ko-KR" sz="1800" dirty="0">
                <a:solidFill>
                  <a:prstClr val="black"/>
                </a:solidFill>
                <a:latin typeface="Calibri"/>
                <a:ea typeface="맑은 고딕" panose="020B0503020000020004" pitchFamily="34" charset="-127"/>
              </a:rPr>
              <a:t>Agenda item – </a:t>
            </a:r>
            <a:r>
              <a:rPr lang="en-US" altLang="ko-KR" sz="1800" dirty="0" smtClean="0">
                <a:solidFill>
                  <a:prstClr val="black"/>
                </a:solidFill>
                <a:latin typeface="Calibri"/>
                <a:ea typeface="맑은 고딕" panose="020B0503020000020004" pitchFamily="34" charset="-127"/>
              </a:rPr>
              <a:t>5.1.2.2.2</a:t>
            </a:r>
            <a:endParaRPr lang="ko-KR" altLang="ko-KR" sz="1800" dirty="0">
              <a:solidFill>
                <a:prstClr val="black"/>
              </a:solidFill>
              <a:latin typeface="Calibri"/>
              <a:ea typeface="맑은 고딕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2841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252391" y="981074"/>
            <a:ext cx="8640508" cy="5473055"/>
          </a:xfrm>
        </p:spPr>
        <p:txBody>
          <a:bodyPr>
            <a:normAutofit/>
          </a:bodyPr>
          <a:lstStyle/>
          <a:p>
            <a:r>
              <a:rPr lang="en-US" altLang="zh-CN" b="1" u="sng" dirty="0" smtClean="0"/>
              <a:t>Agreements in RAN1#89 meeting:</a:t>
            </a:r>
          </a:p>
          <a:p>
            <a:pPr lvl="0"/>
            <a:r>
              <a:rPr lang="en-US" altLang="zh-CN" sz="1600" dirty="0"/>
              <a:t>To receive gNB response for beam failure recovery request, a UE monitors NR PDCCH with the assumption that the corresponding</a:t>
            </a:r>
            <a:r>
              <a:rPr lang="en-GB" altLang="zh-CN" sz="1600" dirty="0"/>
              <a:t> PDCCH DM-RS is spatial </a:t>
            </a:r>
            <a:r>
              <a:rPr lang="en-GB" altLang="zh-CN" sz="1600" dirty="0" err="1"/>
              <a:t>QCL’ed</a:t>
            </a:r>
            <a:r>
              <a:rPr lang="en-GB" altLang="zh-CN" sz="1600" dirty="0"/>
              <a:t> with RS of the UE-identified candidate beam(s)</a:t>
            </a:r>
            <a:endParaRPr lang="zh-CN" altLang="zh-CN" sz="1600" dirty="0"/>
          </a:p>
          <a:p>
            <a:pPr lvl="1"/>
            <a:r>
              <a:rPr lang="en-US" altLang="zh-CN" sz="1600" dirty="0"/>
              <a:t>FFS whether the candidate beam(s) is</a:t>
            </a:r>
            <a:r>
              <a:rPr lang="en-GB" altLang="zh-CN" sz="1600" dirty="0"/>
              <a:t> identified from a preconfigured set or not</a:t>
            </a:r>
            <a:endParaRPr lang="zh-CN" altLang="zh-CN" sz="1600" dirty="0"/>
          </a:p>
          <a:p>
            <a:pPr lvl="1"/>
            <a:r>
              <a:rPr lang="en-US" altLang="zh-CN" sz="1600" dirty="0"/>
              <a:t>Detection of a </a:t>
            </a:r>
            <a:r>
              <a:rPr lang="en-US" altLang="zh-CN" sz="1600" dirty="0" err="1"/>
              <a:t>gNB’s</a:t>
            </a:r>
            <a:r>
              <a:rPr lang="en-US" altLang="zh-CN" sz="1600" dirty="0"/>
              <a:t> response for beam failure recovery request during a time window is supported</a:t>
            </a:r>
            <a:endParaRPr lang="zh-CN" altLang="zh-CN" sz="1600" dirty="0"/>
          </a:p>
          <a:p>
            <a:pPr lvl="2"/>
            <a:r>
              <a:rPr lang="en-US" altLang="zh-CN" sz="1600" dirty="0"/>
              <a:t>FFS the time window is configured or pre-determined</a:t>
            </a:r>
            <a:endParaRPr lang="zh-CN" altLang="zh-CN" sz="1600" dirty="0"/>
          </a:p>
          <a:p>
            <a:pPr lvl="2"/>
            <a:r>
              <a:rPr lang="en-US" altLang="zh-CN" sz="1600" dirty="0"/>
              <a:t>FFS the number of monitoring occasions within the time window</a:t>
            </a:r>
            <a:endParaRPr lang="zh-CN" altLang="zh-CN" sz="1600" dirty="0"/>
          </a:p>
          <a:p>
            <a:pPr lvl="2"/>
            <a:r>
              <a:rPr lang="en-US" altLang="zh-CN" sz="1600" dirty="0"/>
              <a:t>FFS the size/location of the time window</a:t>
            </a:r>
            <a:endParaRPr lang="zh-CN" altLang="zh-CN" sz="1600" dirty="0"/>
          </a:p>
          <a:p>
            <a:pPr lvl="2"/>
            <a:r>
              <a:rPr lang="en-US" altLang="zh-CN" sz="1600" dirty="0"/>
              <a:t>If there is no response detected within the window, the UE may perform re-</a:t>
            </a:r>
            <a:r>
              <a:rPr lang="en-US" altLang="zh-CN" sz="1600" dirty="0" err="1"/>
              <a:t>tx</a:t>
            </a:r>
            <a:r>
              <a:rPr lang="en-US" altLang="zh-CN" sz="1600" dirty="0"/>
              <a:t> of the request</a:t>
            </a:r>
            <a:endParaRPr lang="zh-CN" altLang="zh-CN" sz="1600" dirty="0"/>
          </a:p>
          <a:p>
            <a:pPr lvl="3"/>
            <a:r>
              <a:rPr lang="en-US" altLang="zh-CN" sz="1600" dirty="0"/>
              <a:t>FFS details</a:t>
            </a:r>
            <a:endParaRPr lang="zh-CN" altLang="zh-CN" sz="1600" dirty="0"/>
          </a:p>
          <a:p>
            <a:pPr lvl="1"/>
            <a:r>
              <a:rPr lang="en-US" altLang="zh-CN" sz="1600" dirty="0"/>
              <a:t>If not detected after a certain number of transmission(s), UE notifies higher layer entities</a:t>
            </a:r>
            <a:endParaRPr lang="zh-CN" altLang="zh-CN" sz="1600" dirty="0"/>
          </a:p>
          <a:p>
            <a:pPr lvl="2"/>
            <a:r>
              <a:rPr lang="en-US" altLang="zh-CN" sz="1600" dirty="0"/>
              <a:t>FFS the number of transmission(s) or possibly further in combination with or solely determined by a timer </a:t>
            </a:r>
            <a:endParaRPr lang="zh-CN" altLang="zh-CN" sz="1600" dirty="0"/>
          </a:p>
          <a:p>
            <a:pPr lvl="2"/>
            <a:endParaRPr lang="zh-CN" altLang="zh-CN" dirty="0" smtClean="0"/>
          </a:p>
          <a:p>
            <a:pPr lvl="1"/>
            <a:endParaRPr lang="zh-CN" altLang="zh-CN" dirty="0"/>
          </a:p>
          <a:p>
            <a:pPr lvl="1"/>
            <a:endParaRPr lang="zh-CN" altLang="zh-CN" dirty="0"/>
          </a:p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74176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269875" lvl="2"/>
            <a:r>
              <a:rPr lang="en-US" altLang="zh-CN" sz="1800" dirty="0" smtClean="0"/>
              <a:t>Support at least the following information included in the </a:t>
            </a:r>
            <a:r>
              <a:rPr lang="en-US" altLang="zh-CN" sz="1800" dirty="0" err="1" smtClean="0"/>
              <a:t>gNB</a:t>
            </a:r>
            <a:r>
              <a:rPr lang="en-US" altLang="zh-CN" sz="1800" dirty="0" smtClean="0"/>
              <a:t> </a:t>
            </a:r>
            <a:r>
              <a:rPr lang="en-US" altLang="zh-CN" sz="1800" dirty="0"/>
              <a:t>response for beam failure recovery request </a:t>
            </a:r>
            <a:endParaRPr lang="en-US" altLang="zh-CN" sz="1800" dirty="0" smtClean="0"/>
          </a:p>
          <a:p>
            <a:pPr marL="541338" lvl="3"/>
            <a:r>
              <a:rPr lang="en-US" altLang="zh-CN" sz="1800" dirty="0" smtClean="0"/>
              <a:t>TA, in the case that non-contention based PRACH is used for beam failure recovery request </a:t>
            </a:r>
          </a:p>
          <a:p>
            <a:pPr marL="541338" lvl="3"/>
            <a:r>
              <a:rPr lang="en-US" altLang="zh-CN" sz="1800" dirty="0" smtClean="0"/>
              <a:t>Triggering for aperiodic beam reporting</a:t>
            </a:r>
          </a:p>
          <a:p>
            <a:pPr marL="541338" lvl="3"/>
            <a:r>
              <a:rPr lang="en-US" altLang="zh-CN" sz="1800" dirty="0"/>
              <a:t>Triggering for aperiodic </a:t>
            </a:r>
            <a:r>
              <a:rPr lang="en-US" altLang="zh-CN" sz="1800" dirty="0" smtClean="0"/>
              <a:t>CSI-RS for beam management, </a:t>
            </a:r>
            <a:r>
              <a:rPr lang="en-US" altLang="zh-CN" sz="1800" dirty="0"/>
              <a:t>if no </a:t>
            </a:r>
            <a:r>
              <a:rPr lang="en-US" altLang="zh-CN" sz="1800" dirty="0" smtClean="0"/>
              <a:t>new candidate </a:t>
            </a:r>
            <a:r>
              <a:rPr lang="en-US" altLang="zh-CN" sz="1800" dirty="0"/>
              <a:t>CSI-RS beam is identified from UE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89055985"/>
      </p:ext>
    </p:extLst>
  </p:cSld>
  <p:clrMapOvr>
    <a:masterClrMapping/>
  </p:clrMapOvr>
</p:sld>
</file>

<file path=ppt/theme/theme1.xml><?xml version="1.0" encoding="utf-8"?>
<a:theme xmlns:a="http://schemas.openxmlformats.org/drawingml/2006/main" name="Backgroun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ew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10336</TotalTime>
  <Words>229</Words>
  <Application>Microsoft Office PowerPoint</Application>
  <PresentationFormat>Custom</PresentationFormat>
  <Paragraphs>26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5" baseType="lpstr">
      <vt:lpstr>Background</vt:lpstr>
      <vt:lpstr>Office 主题</vt:lpstr>
      <vt:lpstr>WF on gNB response for beam failure request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 Zhang</dc:creator>
  <cp:lastModifiedBy>Bin Liu</cp:lastModifiedBy>
  <cp:revision>664</cp:revision>
  <dcterms:created xsi:type="dcterms:W3CDTF">2014-09-24T01:01:53Z</dcterms:created>
  <dcterms:modified xsi:type="dcterms:W3CDTF">2017-06-30T07:26:32Z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(3)+WS1ydi5WMCbRXLjqmRJvT98Cx4rdUZl8/xbcXF+dM/TLXRX2lzrZG8GDzrhCMpjNVdUDidh
MjU4jHeg6ZiNut5peVSPG9IPkI8R8+nUEleZL+vGQGeV0+mxhzfe7u9imyzoIISZ+a8KY46R
ywt9cWMjvvj79WoJTI5xWEfJEUefDuVWQht49do3ZxG8PgDuqwcU6DvLI8M5QNNtwoGhtn8U
C2uHF4w2pFHYCUydVO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hZAwuWssZ3mzMuLrdlU55YngmbrFDYuDFf5SOk04QZICFaLc0IUuuR
D7e1yHB+48XV5Nf8gC/PUqVTLJrAGur2LF47q0KALAA4M5mviEqOIMZJhs6CNGb1DgrXDCok
U8ij88OmSVHM22N+lAdL88GZaAeQj/i88jxIiLKkRbCPZwby6cmcaSauSgKLSpjXTG8CKkuz
FJJYNxo5MiUWYHgXK6keLDfrpI54pWHGh2NY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mw==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1498734534</vt:lpwstr>
  </property>
</Properties>
</file>