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5" r:id="rId4"/>
    <p:sldId id="279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92" d="100"/>
          <a:sy n="92" d="100"/>
        </p:scale>
        <p:origin x="8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6/29/2017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</a:t>
            </a:r>
            <a:r>
              <a:rPr lang="en-US" altLang="en-US" smtClean="0"/>
              <a:t>on SS Burst </a:t>
            </a:r>
            <a:r>
              <a:rPr lang="en-US" altLang="en-US" dirty="0" smtClean="0"/>
              <a:t>set Composition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Nokia,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</a:p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British Telecom….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R1-1711906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err="1"/>
              <a:t>Adhoc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Qingdao, </a:t>
            </a:r>
            <a:r>
              <a:rPr lang="en-GB" altLang="ko-KR" sz="2000" dirty="0" smtClean="0"/>
              <a:t>China 27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30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June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5.1.1.1.2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2000" dirty="0" smtClean="0"/>
              <a:t>Agreement(RAN1#89)</a:t>
            </a:r>
          </a:p>
          <a:p>
            <a:pPr lvl="1"/>
            <a:r>
              <a:rPr lang="fi-FI" altLang="ko-KR" sz="1800" dirty="0"/>
              <a:t>In the mapping with </a:t>
            </a:r>
            <a:r>
              <a:rPr lang="fi-FI" altLang="ko-KR" sz="1800" dirty="0" smtClean="0"/>
              <a:t>15 kHz, </a:t>
            </a:r>
            <a:r>
              <a:rPr lang="fi-FI" altLang="ko-KR" sz="1800" dirty="0"/>
              <a:t>30 </a:t>
            </a:r>
            <a:r>
              <a:rPr lang="fi-FI" altLang="ko-KR" sz="1800" dirty="0" smtClean="0"/>
              <a:t>kHz, and 120 kHz </a:t>
            </a:r>
            <a:r>
              <a:rPr lang="fi-FI" altLang="ko-KR" sz="1800" dirty="0"/>
              <a:t>subcarreir spacing, following requirements are met</a:t>
            </a:r>
            <a:endParaRPr lang="en-US" altLang="ko-KR" sz="1800" dirty="0" smtClean="0"/>
          </a:p>
          <a:p>
            <a:pPr lvl="2"/>
            <a:r>
              <a:rPr lang="en-US" altLang="ko-KR" sz="1400" dirty="0" smtClean="0"/>
              <a:t>At </a:t>
            </a:r>
            <a:r>
              <a:rPr lang="en-US" altLang="ko-KR" sz="1400" dirty="0"/>
              <a:t>most two possible  SS block time locations are mapped to one slot of 14 </a:t>
            </a:r>
            <a:r>
              <a:rPr lang="en-US" altLang="ko-KR" sz="1400" dirty="0" smtClean="0"/>
              <a:t>symbols</a:t>
            </a:r>
          </a:p>
          <a:p>
            <a:pPr lvl="1"/>
            <a:r>
              <a:rPr lang="fi-FI" altLang="ko-KR" sz="1800" dirty="0"/>
              <a:t>In the mapping with 240 kHz subcarrier spacing across two consecutive slots, following requirements are </a:t>
            </a:r>
            <a:r>
              <a:rPr lang="fi-FI" altLang="ko-KR" sz="1800" dirty="0" smtClean="0"/>
              <a:t>met </a:t>
            </a:r>
            <a:endParaRPr lang="en-US" altLang="ko-KR" sz="2000" dirty="0" smtClean="0"/>
          </a:p>
          <a:p>
            <a:pPr lvl="2"/>
            <a:r>
              <a:rPr lang="en-US" altLang="ko-KR" sz="1400" dirty="0" smtClean="0"/>
              <a:t>At </a:t>
            </a:r>
            <a:r>
              <a:rPr lang="en-US" altLang="ko-KR" sz="1400" dirty="0"/>
              <a:t>most four possible  SS block time locations are mapped to two consecutive slots of 14 symbols each</a:t>
            </a:r>
            <a:endParaRPr lang="en-US" altLang="ko-KR" sz="1400" dirty="0" smtClean="0"/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transmission of SS blocks within SS burst set is confined to a 5 </a:t>
            </a:r>
            <a:r>
              <a:rPr lang="en-US" altLang="ko-KR" sz="1800" dirty="0" err="1"/>
              <a:t>ms</a:t>
            </a:r>
            <a:r>
              <a:rPr lang="en-US" altLang="ko-KR" sz="1800" dirty="0"/>
              <a:t> window regardless of SS burst set periodicity</a:t>
            </a:r>
            <a:endParaRPr lang="ko-KR" altLang="ko-KR" sz="1800"/>
          </a:p>
          <a:p>
            <a:pPr lvl="1"/>
            <a:r>
              <a:rPr lang="en-US" altLang="ko-KR" sz="1800" dirty="0"/>
              <a:t>Within this 5 </a:t>
            </a:r>
            <a:r>
              <a:rPr lang="en-US" altLang="ko-KR" sz="1800" dirty="0" err="1"/>
              <a:t>ms</a:t>
            </a:r>
            <a:r>
              <a:rPr lang="en-US" altLang="ko-KR" sz="1800" dirty="0"/>
              <a:t> window, number of possible candidate SS block locations is L</a:t>
            </a:r>
            <a:endParaRPr lang="ko-KR" altLang="ko-KR" sz="1800"/>
          </a:p>
          <a:p>
            <a:pPr lvl="1"/>
            <a:r>
              <a:rPr lang="en-US" altLang="ko-KR" sz="1800" dirty="0"/>
              <a:t>The maximum number of SS-blocks within SS burst set, L, for different frequency ranges are</a:t>
            </a:r>
            <a:endParaRPr lang="ko-KR" altLang="ko-KR" sz="2000"/>
          </a:p>
          <a:p>
            <a:pPr lvl="2"/>
            <a:r>
              <a:rPr lang="en-US" altLang="ko-KR" sz="1400" dirty="0"/>
              <a:t>For frequency range up to 3 GHz, L is </a:t>
            </a:r>
            <a:r>
              <a:rPr lang="en-US" altLang="ko-KR" sz="1400" b="1" dirty="0"/>
              <a:t>4</a:t>
            </a:r>
            <a:endParaRPr lang="ko-KR" altLang="ko-KR" sz="1400"/>
          </a:p>
          <a:p>
            <a:pPr lvl="2"/>
            <a:r>
              <a:rPr lang="en-US" altLang="ko-KR" sz="1400" dirty="0"/>
              <a:t>For frequency range from 3 GHz to 6 GHz, L is </a:t>
            </a:r>
            <a:r>
              <a:rPr lang="en-US" altLang="ko-KR" sz="1400" b="1" dirty="0"/>
              <a:t>8</a:t>
            </a:r>
            <a:endParaRPr lang="ko-KR" altLang="ko-KR" sz="1400"/>
          </a:p>
          <a:p>
            <a:pPr lvl="2"/>
            <a:r>
              <a:rPr lang="en-US" altLang="ko-KR" sz="1400" dirty="0"/>
              <a:t>For frequency range from 6 GHz to 52.6 GHz, L is </a:t>
            </a:r>
            <a:r>
              <a:rPr lang="en-US" altLang="ko-KR" sz="1400" b="1" dirty="0" smtClean="0"/>
              <a:t>64</a:t>
            </a:r>
            <a:endParaRPr lang="ko-KR" altLang="ko-KR" sz="14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At 15kHz and 120kHz SCS, 4ms is required for SS burst set composition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en-US" altLang="ko-KR" sz="2400" dirty="0" smtClean="0"/>
              <a:t>At 30kHz </a:t>
            </a:r>
            <a:r>
              <a:rPr lang="en-US" altLang="ko-KR" sz="2400" dirty="0"/>
              <a:t>and </a:t>
            </a:r>
            <a:r>
              <a:rPr lang="en-US" altLang="ko-KR" sz="2400" dirty="0" smtClean="0"/>
              <a:t>240kHz </a:t>
            </a:r>
            <a:r>
              <a:rPr lang="en-US" altLang="ko-KR" sz="2400" dirty="0"/>
              <a:t>SCS, </a:t>
            </a:r>
            <a:r>
              <a:rPr lang="en-US" altLang="ko-KR" sz="2400" dirty="0" smtClean="0"/>
              <a:t>2ms </a:t>
            </a:r>
            <a:r>
              <a:rPr lang="en-US" altLang="ko-KR" sz="2400" dirty="0"/>
              <a:t>is required for </a:t>
            </a:r>
            <a:r>
              <a:rPr lang="en-US" altLang="ko-KR" sz="2400" dirty="0" smtClean="0"/>
              <a:t>SS burst set </a:t>
            </a:r>
            <a:r>
              <a:rPr lang="en-US" altLang="ko-KR" sz="2400" dirty="0"/>
              <a:t>composition. </a:t>
            </a:r>
            <a:endParaRPr lang="en-US" altLang="ko-KR" sz="2400" dirty="0" smtClean="0"/>
          </a:p>
          <a:p>
            <a:r>
              <a:rPr lang="en-US" altLang="ko-KR" sz="2400" dirty="0" smtClean="0"/>
              <a:t>If </a:t>
            </a:r>
            <a:r>
              <a:rPr lang="en-US" altLang="ko-KR" sz="2400" dirty="0" err="1" smtClean="0"/>
              <a:t>gNB</a:t>
            </a:r>
            <a:r>
              <a:rPr lang="en-US" altLang="ko-KR" sz="2400" dirty="0" smtClean="0"/>
              <a:t> transmit SS block consecutively, uplink transmission cannot be possible during 2ms or 4ms. It could induce latency issues.</a:t>
            </a:r>
          </a:p>
          <a:p>
            <a:r>
              <a:rPr lang="en-US" altLang="ko-KR" sz="2400" dirty="0" smtClean="0"/>
              <a:t>We </a:t>
            </a:r>
            <a:r>
              <a:rPr lang="en-US" altLang="ko-KR" sz="2400" dirty="0"/>
              <a:t>have to consider necessity for reserved slot which not containing </a:t>
            </a:r>
            <a:r>
              <a:rPr lang="en-US" altLang="ko-KR" sz="2400" dirty="0" smtClean="0"/>
              <a:t>SSB between slots containing SSB. The reserved slot </a:t>
            </a:r>
            <a:r>
              <a:rPr lang="en-US" altLang="ko-KR" sz="2400" dirty="0"/>
              <a:t>can be used to prevent of long absence of uplink transmission</a:t>
            </a:r>
            <a:r>
              <a:rPr lang="en-US" altLang="ko-KR" sz="240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29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5060950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ko-KR" dirty="0" smtClean="0"/>
                  <a:t>NR supports the allocation of slots containing SSB(s) depending on the SCS(i.e. maximum number of SSBs, L) as follows: </a:t>
                </a:r>
              </a:p>
              <a:p>
                <a:pPr lvl="1"/>
                <a:r>
                  <a:rPr lang="en-US" altLang="ko-KR" dirty="0" smtClean="0"/>
                  <a:t>In case 15kHz SCS, </a:t>
                </a:r>
              </a:p>
              <a:p>
                <a:pPr lvl="2"/>
                <a:r>
                  <a:rPr lang="en-US" altLang="ko-KR" dirty="0" smtClean="0"/>
                  <a:t>Up to 3GHz(i.e. L=4), at least one slot gap is located between slots containing SSB</a:t>
                </a:r>
              </a:p>
              <a:p>
                <a:pPr lvl="2"/>
                <a:r>
                  <a:rPr lang="en-US" altLang="ko-KR" dirty="0" smtClean="0"/>
                  <a:t>From 3GHz to 6GHz(i.e. L=8), SSBs are allocated in four slots. There is one slot gap between two consecutive slots having SSBs. </a:t>
                </a:r>
              </a:p>
              <a:p>
                <a:pPr lvl="1"/>
                <a:r>
                  <a:rPr lang="en-US" altLang="ko-KR" dirty="0" smtClean="0"/>
                  <a:t>For </a:t>
                </a:r>
                <a:r>
                  <a:rPr lang="en-US" altLang="ko-KR" dirty="0"/>
                  <a:t>30kHz </a:t>
                </a:r>
                <a:r>
                  <a:rPr lang="en-US" altLang="ko-KR" dirty="0" smtClean="0"/>
                  <a:t>SCS(i.e. L=8),</a:t>
                </a:r>
                <a:endParaRPr lang="en-US" altLang="ko-KR" dirty="0"/>
              </a:p>
              <a:p>
                <a:pPr lvl="2"/>
                <a:r>
                  <a:rPr lang="en-US" altLang="ko-KR" dirty="0"/>
                  <a:t>At least one slot gap should locate between slots containing SSB</a:t>
                </a:r>
                <a:r>
                  <a:rPr lang="en-US" altLang="ko-KR" dirty="0" smtClean="0"/>
                  <a:t>.</a:t>
                </a:r>
                <a:endParaRPr lang="en-US" altLang="ko-KR" dirty="0"/>
              </a:p>
              <a:p>
                <a:pPr lvl="1"/>
                <a:r>
                  <a:rPr lang="en-US" altLang="ko-KR" dirty="0"/>
                  <a:t>For </a:t>
                </a:r>
                <a:r>
                  <a:rPr lang="en-US" altLang="ko-KR" dirty="0" smtClean="0"/>
                  <a:t>120kHz SCS(i.e. L=64), </a:t>
                </a:r>
                <a:endParaRPr lang="en-US" altLang="ko-KR" dirty="0"/>
              </a:p>
              <a:p>
                <a:pPr lvl="2"/>
                <a:r>
                  <a:rPr lang="en-US" altLang="ko-KR" dirty="0" smtClean="0"/>
                  <a:t>Eight SSBs are allocated in four consecutive slots. </a:t>
                </a:r>
                <a:r>
                  <a:rPr lang="en-US" altLang="ko-KR" dirty="0"/>
                  <a:t>There is </a:t>
                </a:r>
                <a:r>
                  <a:rPr lang="en-US" altLang="ko-KR" dirty="0" smtClean="0"/>
                  <a:t>at least one </a:t>
                </a:r>
                <a:r>
                  <a:rPr lang="en-US" altLang="ko-KR" dirty="0"/>
                  <a:t>slot gap between </a:t>
                </a:r>
                <a:r>
                  <a:rPr lang="en-US" altLang="ko-KR" dirty="0" smtClean="0"/>
                  <a:t>eight consecutive </a:t>
                </a:r>
                <a:r>
                  <a:rPr lang="en-US" altLang="ko-KR" dirty="0"/>
                  <a:t>slots having </a:t>
                </a:r>
                <a:r>
                  <a:rPr lang="en-US" altLang="ko-KR" dirty="0" smtClean="0"/>
                  <a:t>SSBs</a:t>
                </a:r>
              </a:p>
              <a:p>
                <a:pPr lvl="1"/>
                <a:r>
                  <a:rPr lang="en-US" altLang="ko-KR" dirty="0"/>
                  <a:t>For </a:t>
                </a:r>
                <a:r>
                  <a:rPr lang="en-US" altLang="ko-KR" dirty="0" smtClean="0"/>
                  <a:t>240kHz </a:t>
                </a:r>
                <a:r>
                  <a:rPr lang="en-US" altLang="ko-KR" dirty="0"/>
                  <a:t>SCS(i.e. L=64), </a:t>
                </a:r>
              </a:p>
              <a:p>
                <a:pPr lvl="2"/>
                <a:r>
                  <a:rPr lang="en-US" altLang="ko-KR" dirty="0" smtClean="0"/>
                  <a:t>N </a:t>
                </a:r>
                <a:r>
                  <a:rPr lang="en-US" altLang="ko-KR" dirty="0"/>
                  <a:t>SSBs are allocated 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ko-KR" dirty="0" smtClean="0"/>
                  <a:t> </a:t>
                </a:r>
                <a:r>
                  <a:rPr lang="en-US" altLang="ko-KR" dirty="0"/>
                  <a:t>consecutive slots. There is at least </a:t>
                </a:r>
                <a:r>
                  <a:rPr lang="en-US" altLang="ko-KR" dirty="0" smtClean="0"/>
                  <a:t>two </a:t>
                </a:r>
                <a:r>
                  <a:rPr lang="en-US" altLang="ko-KR" dirty="0"/>
                  <a:t>slot gap between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 dirty="0">
                            <a:latin typeface="Cambria Math" panose="02040503050406030204" pitchFamily="18" charset="0"/>
                          </a:rPr>
                          <m:t>64</m:t>
                        </m:r>
                      </m:num>
                      <m:den>
                        <m:r>
                          <a:rPr lang="en-US" altLang="ko-KR" i="1" dirty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ko-KR" dirty="0"/>
                  <a:t> consecutive slots having SSBs</a:t>
                </a:r>
              </a:p>
              <a:p>
                <a:pPr lvl="3"/>
                <a:r>
                  <a:rPr lang="en-US" altLang="ko-KR" dirty="0" smtClean="0"/>
                  <a:t>N </a:t>
                </a:r>
                <a:r>
                  <a:rPr lang="en-US" altLang="ko-KR" dirty="0"/>
                  <a:t>is 8 or </a:t>
                </a:r>
                <a:r>
                  <a:rPr lang="en-US" altLang="ko-KR" dirty="0" smtClean="0"/>
                  <a:t>16.</a:t>
                </a:r>
              </a:p>
              <a:p>
                <a:pPr lvl="1"/>
                <a:r>
                  <a:rPr lang="en-US" altLang="ko-KR" dirty="0" smtClean="0"/>
                  <a:t>Note that the proposed allocation is within 5ms window. </a:t>
                </a:r>
                <a:endParaRPr lang="en-US" altLang="ko-KR" dirty="0" smtClean="0"/>
              </a:p>
              <a:p>
                <a:pPr lvl="1"/>
                <a:r>
                  <a:rPr lang="en-US" altLang="ko-KR" dirty="0" smtClean="0"/>
                  <a:t>Note that in the case of 15 kHz and 30 kHz SCS, third </a:t>
                </a:r>
                <a:r>
                  <a:rPr lang="en-US" altLang="ko-KR" dirty="0" err="1" smtClean="0"/>
                  <a:t>subframe</a:t>
                </a:r>
                <a:r>
                  <a:rPr lang="en-US" altLang="ko-KR" dirty="0" smtClean="0"/>
                  <a:t> should be reserved (e.g. UL transmission for from 3 GHz to 6 GHz frequency range)</a:t>
                </a:r>
                <a:endParaRPr lang="en-US" altLang="ko-KR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5060950"/>
              </a:xfrm>
              <a:blipFill rotWithShape="0">
                <a:blip r:embed="rId2"/>
                <a:stretch>
                  <a:fillRect l="-667" t="-180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9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Examples of the proposal are as following: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28800"/>
            <a:ext cx="7753708" cy="474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0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420</Words>
  <Application>Microsoft Office PowerPoint</Application>
  <PresentationFormat>화면 슬라이드 쇼(4:3)</PresentationFormat>
  <Paragraphs>46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Cambria Math</vt:lpstr>
      <vt:lpstr>Office Theme</vt:lpstr>
      <vt:lpstr>WF on SS Burst set Composition</vt:lpstr>
      <vt:lpstr>Background</vt:lpstr>
      <vt:lpstr>Motivation</vt:lpstr>
      <vt:lpstr>Proposal</vt:lpstr>
      <vt:lpstr>Appendix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김은선/책임연구원/차세대표준(연)ACS팀(esun.kim@lge.com)</dc:creator>
  <cp:lastModifiedBy>김영섭/연구원/차세대표준(연)ACS팀(young.kim@lge.com)</cp:lastModifiedBy>
  <cp:revision>613</cp:revision>
  <dcterms:created xsi:type="dcterms:W3CDTF">2014-02-12T17:53:51Z</dcterms:created>
  <dcterms:modified xsi:type="dcterms:W3CDTF">2017-06-29T08:46:59Z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