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1" r:id="rId4"/>
    <p:sldId id="26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70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3A42498-4E76-4F0F-8C1D-8B93A0D21205}" type="datetimeFigureOut">
              <a:rPr lang="zh-CN" altLang="en-US"/>
              <a:pPr>
                <a:defRPr/>
              </a:pPr>
              <a:t>2017-06-29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4984722-5C65-400D-B010-6C86818E14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474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0C98DF1-4435-4993-BECF-DC1E818CF211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984722-5C65-400D-B010-6C86818E1420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28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B7551-9CBF-4F2A-BEAE-46DA3F71B05A}" type="datetimeFigureOut">
              <a:rPr lang="zh-CN" altLang="en-US"/>
              <a:pPr>
                <a:defRPr/>
              </a:pPr>
              <a:t>2017-06-29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F1A2A-B798-43C1-91CC-5ED9B075EC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C8D1C-6DC9-4791-96E2-BAE1B04E59B4}" type="datetimeFigureOut">
              <a:rPr lang="zh-CN" altLang="en-US"/>
              <a:pPr>
                <a:defRPr/>
              </a:pPr>
              <a:t>2017-06-29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06D2A-AAF3-4B29-BFF6-F3F2D3E44C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75A66-185D-4519-B2B3-07BE59726F04}" type="datetimeFigureOut">
              <a:rPr lang="zh-CN" altLang="en-US"/>
              <a:pPr>
                <a:defRPr/>
              </a:pPr>
              <a:t>2017-06-29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43ED1-09BA-40CD-9941-51639008A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BBF2E-DD77-4B90-B412-DFE64CB64B3E}" type="datetimeFigureOut">
              <a:rPr lang="zh-CN" altLang="en-US"/>
              <a:pPr>
                <a:defRPr/>
              </a:pPr>
              <a:t>2017-06-29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351F7-115F-4D4D-8968-F055DAC082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3416E-A713-4E51-A12E-FCD426B14B89}" type="datetimeFigureOut">
              <a:rPr lang="zh-CN" altLang="en-US"/>
              <a:pPr>
                <a:defRPr/>
              </a:pPr>
              <a:t>2017-06-29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8A56C-92FF-4616-9567-579EF8170C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ED996-F27B-42F5-822F-67DD3D4862D8}" type="datetimeFigureOut">
              <a:rPr lang="zh-CN" altLang="en-US"/>
              <a:pPr>
                <a:defRPr/>
              </a:pPr>
              <a:t>2017-06-29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8237A-ADFF-4478-94B5-341756ACC9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27B5C-6EE3-4A24-997C-5FC61AD6021D}" type="datetimeFigureOut">
              <a:rPr lang="zh-CN" altLang="en-US"/>
              <a:pPr>
                <a:defRPr/>
              </a:pPr>
              <a:t>2017-06-29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1F624-8315-4F01-97C8-AA24B8A507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76DD3-5E2E-493A-A4E7-7AD1544BBB77}" type="datetimeFigureOut">
              <a:rPr lang="zh-CN" altLang="en-US"/>
              <a:pPr>
                <a:defRPr/>
              </a:pPr>
              <a:t>2017-06-29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A7061-791E-4772-BAA8-5CD727BA8D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A4BDB-9AFD-413E-ACB9-9C7C820120FF}" type="datetimeFigureOut">
              <a:rPr lang="zh-CN" altLang="en-US"/>
              <a:pPr>
                <a:defRPr/>
              </a:pPr>
              <a:t>2017-06-29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5570F-1CBC-469E-84ED-EB88AB4987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387C1-017B-4CFB-BA4C-BFDA87BEA84E}" type="datetimeFigureOut">
              <a:rPr lang="zh-CN" altLang="en-US"/>
              <a:pPr>
                <a:defRPr/>
              </a:pPr>
              <a:t>2017-06-29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43C79-D69B-45B4-B4D5-1DBC1C17B4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ED509-EF97-436E-902C-CE2F01429DA0}" type="datetimeFigureOut">
              <a:rPr lang="zh-CN" altLang="en-US"/>
              <a:pPr>
                <a:defRPr/>
              </a:pPr>
              <a:t>2017-06-29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0D4B9-8CFE-4CC7-97DA-A7AABDC64D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651F36E-B470-488F-9BCF-713DB77D51E5}" type="datetimeFigureOut">
              <a:rPr lang="zh-CN" altLang="en-US"/>
              <a:pPr>
                <a:defRPr/>
              </a:pPr>
              <a:t>2017-06-29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05F59F5-549D-4B03-AB75-18FE190314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宋体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宋体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宋体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宋体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宋体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WF </a:t>
            </a:r>
            <a:r>
              <a:rPr lang="en-US" altLang="zh-CN"/>
              <a:t>on </a:t>
            </a:r>
            <a:r>
              <a:rPr lang="en-US" altLang="zh-CN" smtClean="0"/>
              <a:t>SRS for UL beam management</a:t>
            </a:r>
            <a:endParaRPr lang="zh-CN" altLang="en-US" smtClean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899592" y="3886200"/>
            <a:ext cx="7200800" cy="1752600"/>
          </a:xfrm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chemeClr val="tx1"/>
                </a:solidFill>
              </a:rPr>
              <a:t>OPPO, Intel, Samsung, Xinwei 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79388" y="201613"/>
            <a:ext cx="4495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sv-SE" altLang="ko-KR" b="1">
                <a:cs typeface="Times New Roman" pitchFamily="18" charset="0"/>
              </a:rPr>
              <a:t>3GPP TSG RAN1 </a:t>
            </a:r>
            <a:r>
              <a:rPr lang="en-US" altLang="zh-CN" b="1"/>
              <a:t>Ad-Hoc#2</a:t>
            </a:r>
            <a:r>
              <a:rPr lang="sv-SE" altLang="ko-KR" b="1">
                <a:cs typeface="Times New Roman" pitchFamily="18" charset="0"/>
              </a:rPr>
              <a:t>	</a:t>
            </a:r>
          </a:p>
          <a:p>
            <a:r>
              <a:rPr lang="en-US" altLang="zh-CN" b="1"/>
              <a:t>Qingdao, P.R. China, 27th – 30th June </a:t>
            </a:r>
            <a:r>
              <a:rPr lang="en-US" altLang="zh-CN" b="1" smtClean="0"/>
              <a:t>2017</a:t>
            </a:r>
          </a:p>
          <a:p>
            <a:r>
              <a:rPr lang="sv-SE" altLang="ko-KR" b="1" smtClean="0">
                <a:cs typeface="Times New Roman" pitchFamily="18" charset="0"/>
              </a:rPr>
              <a:t>Agenda </a:t>
            </a:r>
            <a:r>
              <a:rPr lang="sv-SE" altLang="ko-KR" b="1">
                <a:cs typeface="Times New Roman" pitchFamily="18" charset="0"/>
              </a:rPr>
              <a:t>Item: </a:t>
            </a:r>
            <a:r>
              <a:rPr lang="sv-SE" altLang="ko-KR" b="1" smtClean="0">
                <a:cs typeface="Times New Roman" pitchFamily="18" charset="0"/>
              </a:rPr>
              <a:t>5.1.2.2.1</a:t>
            </a:r>
            <a:endParaRPr lang="tr-TR" altLang="ko-KR">
              <a:cs typeface="Times New Roman" pitchFamily="18" charset="0"/>
            </a:endParaRPr>
          </a:p>
        </p:txBody>
      </p:sp>
      <p:sp>
        <p:nvSpPr>
          <p:cNvPr id="2053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>
                <a:cs typeface="Times New Roman" pitchFamily="18" charset="0"/>
              </a:rPr>
              <a:t> </a:t>
            </a:r>
            <a:r>
              <a:rPr lang="en-GB" altLang="ko-KR" b="1" smtClean="0">
                <a:cs typeface="Times New Roman" pitchFamily="18" charset="0"/>
              </a:rPr>
              <a:t>R1-1711903</a:t>
            </a:r>
            <a:endParaRPr lang="ko-KR" altLang="en-US"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zh-CN" altLang="en-US" smtClean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468313" y="1341438"/>
            <a:ext cx="8229600" cy="5327922"/>
          </a:xfrm>
        </p:spPr>
        <p:txBody>
          <a:bodyPr/>
          <a:lstStyle/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en-GB" altLang="zh-CN" sz="1800" b="1" u="sng" smtClean="0"/>
              <a:t>Agreements: </a:t>
            </a:r>
            <a:endParaRPr lang="zh-CN" altLang="zh-CN" sz="1800" b="1" u="sng" smtClean="0"/>
          </a:p>
          <a:p>
            <a:pPr lvl="0"/>
            <a:r>
              <a:rPr lang="en-US" altLang="zh-CN" sz="1800" smtClean="0"/>
              <a:t>Support beam specific pathloss for ULPC</a:t>
            </a:r>
          </a:p>
          <a:p>
            <a:pPr marL="0" indent="0">
              <a:buNone/>
            </a:pPr>
            <a:r>
              <a:rPr lang="en-GB" altLang="zh-CN" sz="1800" b="1" u="sng" smtClean="0"/>
              <a:t>Agreements</a:t>
            </a:r>
            <a:r>
              <a:rPr lang="en-GB" altLang="zh-CN" sz="1800" b="1" u="sng"/>
              <a:t>: </a:t>
            </a:r>
            <a:endParaRPr lang="zh-CN" altLang="zh-CN" sz="1800"/>
          </a:p>
          <a:p>
            <a:pPr>
              <a:lnSpc>
                <a:spcPct val="80000"/>
              </a:lnSpc>
            </a:pPr>
            <a:r>
              <a:rPr lang="en-US" altLang="zh-CN" sz="1800" smtClean="0"/>
              <a:t>Out </a:t>
            </a:r>
            <a:r>
              <a:rPr lang="en-US" altLang="zh-CN" sz="1800"/>
              <a:t>of K ≥ 1 configured NR-SRS resources:</a:t>
            </a:r>
            <a:endParaRPr lang="zh-CN" altLang="zh-CN" sz="1800"/>
          </a:p>
          <a:p>
            <a:pPr lvl="1">
              <a:lnSpc>
                <a:spcPct val="80000"/>
              </a:lnSpc>
            </a:pPr>
            <a:r>
              <a:rPr lang="en-US" altLang="zh-CN" sz="1600" smtClean="0"/>
              <a:t>For aperiodic transmission, the UE can be configured to transmit a subset of or all </a:t>
            </a:r>
            <a:r>
              <a:rPr lang="en-US" altLang="zh-CN" sz="1600" i="1" smtClean="0"/>
              <a:t>K</a:t>
            </a:r>
            <a:r>
              <a:rPr lang="en-US" altLang="zh-CN" sz="1600" smtClean="0"/>
              <a:t> NR-SRS resources with no precoding, the same or different precoding</a:t>
            </a:r>
            <a:endParaRPr lang="zh-CN" altLang="zh-CN" sz="1600" smtClean="0"/>
          </a:p>
          <a:p>
            <a:pPr lvl="1">
              <a:lnSpc>
                <a:spcPct val="80000"/>
              </a:lnSpc>
            </a:pPr>
            <a:r>
              <a:rPr lang="en-US" altLang="zh-CN" sz="1600" smtClean="0"/>
              <a:t>For periodic and semi-persistent transmission, the UE can be configured to transmit </a:t>
            </a:r>
            <a:r>
              <a:rPr lang="en-US" altLang="zh-CN" sz="1600" i="1" smtClean="0"/>
              <a:t>K</a:t>
            </a:r>
            <a:r>
              <a:rPr lang="en-US" altLang="zh-CN" sz="1600" smtClean="0"/>
              <a:t> NR-SRS resources with no precoding, the same or different precoding</a:t>
            </a:r>
            <a:endParaRPr lang="zh-CN" altLang="zh-CN" sz="1600" smtClean="0"/>
          </a:p>
          <a:p>
            <a:pPr marL="0" indent="0">
              <a:lnSpc>
                <a:spcPct val="80000"/>
              </a:lnSpc>
              <a:buNone/>
            </a:pPr>
            <a:r>
              <a:rPr lang="en-GB" altLang="zh-CN" sz="1800" b="1" u="sng"/>
              <a:t>Agreements: </a:t>
            </a:r>
            <a:endParaRPr lang="en-US" altLang="zh-CN" sz="1800" smtClean="0"/>
          </a:p>
          <a:p>
            <a:pPr>
              <a:lnSpc>
                <a:spcPct val="80000"/>
              </a:lnSpc>
            </a:pPr>
            <a:r>
              <a:rPr lang="en-US" altLang="zh-CN" sz="1800" smtClean="0"/>
              <a:t>Study </a:t>
            </a:r>
            <a:r>
              <a:rPr lang="en-US" altLang="zh-CN" sz="1800"/>
              <a:t>whether and how UE to use same transmission power for SRS transmission during one round of beam sweeping</a:t>
            </a:r>
            <a:endParaRPr lang="zh-CN" altLang="zh-CN" sz="1800"/>
          </a:p>
          <a:p>
            <a:pPr lvl="1">
              <a:lnSpc>
                <a:spcPct val="80000"/>
              </a:lnSpc>
            </a:pPr>
            <a:r>
              <a:rPr lang="en-US" altLang="zh-CN" sz="1600" smtClean="0"/>
              <a:t>E.g., derived from beam-specific power control signalling and maximum transmit power</a:t>
            </a:r>
            <a:endParaRPr lang="zh-CN" altLang="zh-CN" sz="1600" smtClean="0"/>
          </a:p>
          <a:p>
            <a:pPr lvl="1">
              <a:lnSpc>
                <a:spcPct val="80000"/>
              </a:lnSpc>
            </a:pPr>
            <a:r>
              <a:rPr lang="en-US" altLang="zh-CN" sz="1600" smtClean="0"/>
              <a:t>FFS: spec. impact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zh-CN" sz="1800" b="1" u="sng"/>
              <a:t>Agreements: </a:t>
            </a:r>
            <a:endParaRPr lang="en-US" altLang="zh-CN" sz="1800" smtClean="0"/>
          </a:p>
          <a:p>
            <a:pPr lvl="0">
              <a:lnSpc>
                <a:spcPct val="80000"/>
              </a:lnSpc>
            </a:pPr>
            <a:r>
              <a:rPr lang="en-US" altLang="zh-CN" sz="1800" smtClean="0"/>
              <a:t>For </a:t>
            </a:r>
            <a:r>
              <a:rPr lang="en-US" altLang="zh-CN" sz="1800"/>
              <a:t>aperiodic SRS transmission triggered by single aperiodic SRS triggering field, the UE can be configured to transmit N(N&gt;1) SRS resources for UL beam management</a:t>
            </a:r>
            <a:endParaRPr lang="zh-CN" altLang="zh-CN" sz="1800"/>
          </a:p>
          <a:p>
            <a:pPr lvl="1">
              <a:lnSpc>
                <a:spcPct val="80000"/>
              </a:lnSpc>
            </a:pPr>
            <a:r>
              <a:rPr lang="en-US" altLang="zh-CN" sz="1600"/>
              <a:t>FFS transmit power for the N SRS resources for UL beam management  </a:t>
            </a:r>
            <a:endParaRPr lang="zh-CN" altLang="zh-CN" sz="1600"/>
          </a:p>
          <a:p>
            <a:pPr lvl="1">
              <a:lnSpc>
                <a:spcPct val="80000"/>
              </a:lnSpc>
            </a:pPr>
            <a:endParaRPr lang="zh-CN" altLang="zh-CN" sz="1600" smtClean="0"/>
          </a:p>
          <a:p>
            <a:pPr marL="0" indent="0" eaLnBrk="1" hangingPunct="1">
              <a:lnSpc>
                <a:spcPct val="60000"/>
              </a:lnSpc>
            </a:pPr>
            <a:endParaRPr lang="zh-CN" altLang="en-US" sz="130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zh-CN" altLang="en-US" smtClean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468313" y="1413446"/>
            <a:ext cx="8229600" cy="5327922"/>
          </a:xfrm>
        </p:spPr>
        <p:txBody>
          <a:bodyPr/>
          <a:lstStyle/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en-GB" altLang="zh-CN" sz="1800" b="1" u="sng" smtClean="0"/>
              <a:t>Agreements: </a:t>
            </a:r>
            <a:endParaRPr lang="zh-CN" altLang="zh-CN" sz="1800" b="1" u="sng" smtClean="0"/>
          </a:p>
          <a:p>
            <a:pPr lvl="0">
              <a:spcBef>
                <a:spcPts val="0"/>
              </a:spcBef>
            </a:pPr>
            <a:r>
              <a:rPr lang="en-US" altLang="zh-CN" sz="1800" smtClean="0"/>
              <a:t>For </a:t>
            </a:r>
            <a:r>
              <a:rPr lang="en-US" altLang="zh-CN" sz="1800"/>
              <a:t>the purposes of DL/UL CSI acquisition and beam management</a:t>
            </a:r>
            <a:endParaRPr lang="zh-CN" altLang="zh-CN" sz="1800"/>
          </a:p>
          <a:p>
            <a:pPr lvl="1">
              <a:spcBef>
                <a:spcPts val="0"/>
              </a:spcBef>
            </a:pPr>
            <a:r>
              <a:rPr lang="en-US" altLang="zh-CN" sz="1600" smtClean="0"/>
              <a:t>A UE can be configured with K &gt;= 1 SRS resources where</a:t>
            </a:r>
            <a:endParaRPr lang="zh-CN" altLang="zh-CN" sz="1600" smtClean="0"/>
          </a:p>
          <a:p>
            <a:pPr lvl="2">
              <a:spcBef>
                <a:spcPts val="0"/>
              </a:spcBef>
            </a:pPr>
            <a:r>
              <a:rPr lang="en-US" altLang="zh-CN" sz="1400" smtClean="0"/>
              <a:t>A given X-port SRS resource spans N = 1,2, or 4 adjacent symbols within a slot where all X ports are mapped to each symbol of the resource</a:t>
            </a:r>
            <a:endParaRPr lang="zh-CN" altLang="zh-CN" sz="1400" smtClean="0"/>
          </a:p>
          <a:p>
            <a:pPr lvl="3">
              <a:spcBef>
                <a:spcPts val="0"/>
              </a:spcBef>
            </a:pPr>
            <a:r>
              <a:rPr lang="en-US" altLang="zh-CN" sz="1400" smtClean="0"/>
              <a:t>FFS whether or not support N adjacent sub-time-units</a:t>
            </a:r>
            <a:endParaRPr lang="zh-CN" altLang="zh-CN" sz="1400" smtClean="0"/>
          </a:p>
          <a:p>
            <a:pPr lvl="3">
              <a:spcBef>
                <a:spcPts val="0"/>
              </a:spcBef>
            </a:pPr>
            <a:r>
              <a:rPr lang="en-US" altLang="zh-CN" sz="1400" smtClean="0"/>
              <a:t>FFS whether or not to additionally support non-adjacent symbols/sub-time-units</a:t>
            </a:r>
            <a:endParaRPr lang="zh-CN" altLang="zh-CN" sz="1400" smtClean="0"/>
          </a:p>
          <a:p>
            <a:pPr lvl="3">
              <a:spcBef>
                <a:spcPts val="0"/>
              </a:spcBef>
            </a:pPr>
            <a:r>
              <a:rPr lang="en-US" altLang="zh-CN" sz="1400" smtClean="0"/>
              <a:t>FFS whether to not to additionally N&gt;4</a:t>
            </a:r>
            <a:endParaRPr lang="zh-CN" altLang="zh-CN" sz="1400" smtClean="0"/>
          </a:p>
          <a:p>
            <a:pPr lvl="3">
              <a:spcBef>
                <a:spcPts val="0"/>
              </a:spcBef>
            </a:pPr>
            <a:r>
              <a:rPr lang="en-US" altLang="zh-CN" sz="1400" smtClean="0"/>
              <a:t>FFS the details for transmission of SRS (e.g., w.r.t., beams, etc.) within the N symbols/sub-time-units</a:t>
            </a:r>
            <a:endParaRPr lang="zh-CN" altLang="zh-CN" sz="1400" smtClean="0"/>
          </a:p>
          <a:p>
            <a:pPr lvl="3">
              <a:spcBef>
                <a:spcPts val="0"/>
              </a:spcBef>
            </a:pPr>
            <a:r>
              <a:rPr lang="en-US" altLang="zh-CN" sz="1400" smtClean="0"/>
              <a:t>FFS whether or not/how to support antenna switching using SRS</a:t>
            </a:r>
            <a:endParaRPr lang="zh-CN" altLang="zh-CN" sz="1400" smtClean="0"/>
          </a:p>
          <a:p>
            <a:pPr lvl="1">
              <a:spcBef>
                <a:spcPts val="0"/>
              </a:spcBef>
            </a:pPr>
            <a:r>
              <a:rPr lang="en-US" altLang="zh-CN" sz="1600" smtClean="0"/>
              <a:t>A </a:t>
            </a:r>
            <a:r>
              <a:rPr lang="en-US" altLang="zh-CN" sz="1600"/>
              <a:t>given SRS resource can be configured as aperiodic, periodic, or semi-persistent, where</a:t>
            </a:r>
            <a:endParaRPr lang="zh-CN" altLang="zh-CN" sz="1600"/>
          </a:p>
          <a:p>
            <a:pPr lvl="2">
              <a:spcBef>
                <a:spcPts val="0"/>
              </a:spcBef>
            </a:pPr>
            <a:r>
              <a:rPr lang="en-US" altLang="zh-CN" sz="1400"/>
              <a:t>Periodic: The resource is configured with a slot-level periodicity and slot-offset</a:t>
            </a:r>
            <a:endParaRPr lang="zh-CN" altLang="zh-CN" sz="1400"/>
          </a:p>
          <a:p>
            <a:pPr lvl="2">
              <a:spcBef>
                <a:spcPts val="0"/>
              </a:spcBef>
            </a:pPr>
            <a:r>
              <a:rPr lang="en-US" altLang="zh-CN" sz="1400"/>
              <a:t>Semi-persistent: The resource is configured with a slot-level periodicity and slot-offset</a:t>
            </a:r>
            <a:endParaRPr lang="zh-CN" altLang="zh-CN" sz="1400"/>
          </a:p>
          <a:p>
            <a:pPr lvl="3">
              <a:spcBef>
                <a:spcPts val="0"/>
              </a:spcBef>
            </a:pPr>
            <a:r>
              <a:rPr lang="en-US" altLang="zh-CN" sz="1400"/>
              <a:t>Multiple SRS resources can be activated/deactivated with a single message</a:t>
            </a:r>
            <a:endParaRPr lang="zh-CN" altLang="zh-CN" sz="1400"/>
          </a:p>
          <a:p>
            <a:pPr lvl="3">
              <a:spcBef>
                <a:spcPts val="0"/>
              </a:spcBef>
            </a:pPr>
            <a:r>
              <a:rPr lang="en-US" altLang="zh-CN" sz="1400"/>
              <a:t>FFS: Activation/deactivation details</a:t>
            </a:r>
            <a:endParaRPr lang="zh-CN" altLang="zh-CN" sz="1400"/>
          </a:p>
          <a:p>
            <a:pPr lvl="2">
              <a:spcBef>
                <a:spcPts val="0"/>
              </a:spcBef>
            </a:pPr>
            <a:r>
              <a:rPr lang="en-US" altLang="zh-CN" sz="1400"/>
              <a:t>Aperiodic: The resource is configured without a slot-level periodicity and slot offset</a:t>
            </a:r>
            <a:endParaRPr lang="zh-CN" altLang="zh-CN" sz="1400"/>
          </a:p>
          <a:p>
            <a:pPr lvl="3">
              <a:spcBef>
                <a:spcPts val="0"/>
              </a:spcBef>
            </a:pPr>
            <a:r>
              <a:rPr lang="en-US" altLang="zh-CN" sz="1400"/>
              <a:t>Multiple SRS resources can be triggered with a single message</a:t>
            </a:r>
            <a:endParaRPr lang="zh-CN" altLang="zh-CN" sz="1400"/>
          </a:p>
          <a:p>
            <a:pPr lvl="2">
              <a:spcBef>
                <a:spcPts val="0"/>
              </a:spcBef>
            </a:pPr>
            <a:r>
              <a:rPr lang="en-US" altLang="zh-CN" sz="1400"/>
              <a:t>Note: For periodic/semi-persistent, different resources may have different periodicities and/or slot offsets</a:t>
            </a:r>
            <a:endParaRPr lang="zh-CN" altLang="zh-CN" sz="1400"/>
          </a:p>
          <a:p>
            <a:pPr lvl="1">
              <a:spcBef>
                <a:spcPts val="0"/>
              </a:spcBef>
            </a:pPr>
            <a:r>
              <a:rPr lang="en-US" altLang="zh-CN" sz="1400"/>
              <a:t>FFS the location(s) of SRS symbol(s) within a slot</a:t>
            </a:r>
            <a:endParaRPr lang="zh-CN" altLang="zh-CN" sz="1400"/>
          </a:p>
          <a:p>
            <a:pPr lvl="1">
              <a:spcBef>
                <a:spcPts val="0"/>
              </a:spcBef>
            </a:pPr>
            <a:r>
              <a:rPr lang="en-US" altLang="zh-CN" sz="1400"/>
              <a:t>FFS: Configuration details including grouping of SRS resources to allow low signaling overhead for indicating allocated SRS resources</a:t>
            </a:r>
            <a:endParaRPr lang="zh-CN" altLang="zh-CN" sz="1400"/>
          </a:p>
        </p:txBody>
      </p:sp>
    </p:spTree>
    <p:extLst>
      <p:ext uri="{BB962C8B-B14F-4D97-AF65-F5344CB8AC3E}">
        <p14:creationId xmlns:p14="http://schemas.microsoft.com/office/powerpoint/2010/main" val="3009199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n-US" altLang="zh-CN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</a:t>
            </a:r>
            <a:endParaRPr lang="zh-CN" altLang="en-US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n-US" altLang="zh-CN" sz="2400" smtClean="0"/>
              <a:t>Only one Tx beam is applied to a SRS resource</a:t>
            </a:r>
          </a:p>
          <a:p>
            <a:pPr lvl="1">
              <a:spcBef>
                <a:spcPts val="0"/>
              </a:spcBef>
            </a:pPr>
            <a:r>
              <a:rPr lang="en-US" altLang="zh-CN" sz="2000" smtClean="0"/>
              <a:t>The same transmit power is applied to all time instance(s) of one SRS resource</a:t>
            </a:r>
          </a:p>
          <a:p>
            <a:pPr marL="342900" lvl="1" indent="-342900">
              <a:buFont typeface="Arial" charset="0"/>
              <a:buChar char="•"/>
            </a:pPr>
            <a:r>
              <a:rPr lang="en-US" altLang="zh-CN" sz="2400" smtClean="0"/>
              <a:t>Multiple </a:t>
            </a:r>
            <a:r>
              <a:rPr lang="en-US" altLang="zh-CN" sz="2400"/>
              <a:t>SRS resources can use the same transmit power for UL beam management </a:t>
            </a:r>
            <a:endParaRPr lang="en-US" altLang="zh-CN" sz="2400" smtClean="0"/>
          </a:p>
          <a:p>
            <a:pPr lvl="1">
              <a:spcBef>
                <a:spcPts val="0"/>
              </a:spcBef>
            </a:pPr>
            <a:r>
              <a:rPr lang="en-US" altLang="zh-CN" sz="2000" smtClean="0"/>
              <a:t>FFS how to achieve the same transmit power for the SRS resources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7630505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1259</TotalTime>
  <Words>454</Words>
  <Application>Microsoft Office PowerPoint</Application>
  <PresentationFormat>全屏显示(4:3)</PresentationFormat>
  <Paragraphs>47</Paragraphs>
  <Slides>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主题​​</vt:lpstr>
      <vt:lpstr>WF on SRS for UL beam management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long duration NR-PUCCH</dc:title>
  <dc:creator>linyanan</dc:creator>
  <cp:lastModifiedBy>oppo</cp:lastModifiedBy>
  <cp:revision>190</cp:revision>
  <dcterms:created xsi:type="dcterms:W3CDTF">2017-05-11T03:36:23Z</dcterms:created>
  <dcterms:modified xsi:type="dcterms:W3CDTF">2017-06-29T08:19:32Z</dcterms:modified>
</cp:coreProperties>
</file>