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8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23" autoAdjust="0"/>
    <p:restoredTop sz="94660"/>
  </p:normalViewPr>
  <p:slideViewPr>
    <p:cSldViewPr>
      <p:cViewPr varScale="1">
        <p:scale>
          <a:sx n="126" d="100"/>
          <a:sy n="126" d="100"/>
        </p:scale>
        <p:origin x="-11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Way forward on</a:t>
            </a:r>
            <a:r>
              <a:rPr lang="ja-JP" altLang="en-US" dirty="0"/>
              <a:t> </a:t>
            </a:r>
            <a:r>
              <a:rPr lang="en-US" altLang="ja-JP" dirty="0" smtClean="0"/>
              <a:t>handling of single UL transmission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91680" y="4293096"/>
            <a:ext cx="5472608" cy="1584176"/>
          </a:xfrm>
        </p:spPr>
        <p:txBody>
          <a:bodyPr>
            <a:noAutofit/>
          </a:bodyPr>
          <a:lstStyle/>
          <a:p>
            <a:r>
              <a:rPr lang="en-US" altLang="ja-JP" dirty="0" smtClean="0"/>
              <a:t>NTT DOCOMO</a:t>
            </a:r>
            <a:r>
              <a:rPr lang="en-US" altLang="ja-JP" dirty="0" smtClean="0"/>
              <a:t>, APPLE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45721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/>
              <a:t>3GPP TSG RAN WG1 NR Ad-Hoc#2       </a:t>
            </a:r>
            <a:endParaRPr lang="en-US" altLang="ja-JP" sz="2000" dirty="0" smtClean="0"/>
          </a:p>
          <a:p>
            <a:r>
              <a:rPr lang="en-US" altLang="ja-JP" sz="2000" dirty="0" smtClean="0"/>
              <a:t>Qingdao</a:t>
            </a:r>
            <a:r>
              <a:rPr lang="en-US" altLang="ja-JP" sz="2000" dirty="0"/>
              <a:t>, P.R. China 27th – 30th June </a:t>
            </a:r>
            <a:r>
              <a:rPr lang="en-US" altLang="ja-JP" sz="2000" dirty="0" smtClean="0"/>
              <a:t>2017</a:t>
            </a:r>
            <a:endParaRPr lang="en-US" altLang="ja-JP" sz="20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R1-1711848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196752"/>
            <a:ext cx="8748464" cy="554461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altLang="ja-JP" sz="2000" b="1" dirty="0" smtClean="0"/>
              <a:t>Agreements for NSA at RAN1#89 meeting</a:t>
            </a:r>
            <a:endParaRPr lang="ja-JP" altLang="ja-JP" sz="2000" b="1" dirty="0"/>
          </a:p>
          <a:p>
            <a:pPr lvl="0"/>
            <a:r>
              <a:rPr lang="en-US" altLang="ja-JP" sz="2000" dirty="0"/>
              <a:t>For NR NSA for a UE, NR supports the case that when the UE is </a:t>
            </a:r>
            <a:r>
              <a:rPr lang="en-GB" altLang="ja-JP" sz="2000" dirty="0"/>
              <a:t>configured with multiple UL carriers on different frequencies (where there is at least one LTE carrier and at least one NR carrier of a different carrier frequency), the UE operates on only one of the carriers at a given time among a pair of LTE and NR carriers</a:t>
            </a:r>
            <a:endParaRPr lang="ja-JP" altLang="ja-JP" sz="2000" dirty="0"/>
          </a:p>
          <a:p>
            <a:pPr lvl="1"/>
            <a:r>
              <a:rPr lang="en-GB" altLang="ja-JP" sz="1800" dirty="0"/>
              <a:t>FFS whether or not there is specification impact</a:t>
            </a:r>
            <a:endParaRPr lang="ja-JP" altLang="ja-JP" sz="1800" dirty="0"/>
          </a:p>
          <a:p>
            <a:pPr lvl="2"/>
            <a:r>
              <a:rPr lang="en-GB" altLang="ja-JP" sz="1600" dirty="0"/>
              <a:t>If there is RAN1 specification impact, aim to minimize the specification impact for NR</a:t>
            </a:r>
            <a:endParaRPr lang="ja-JP" altLang="ja-JP" sz="1600" dirty="0"/>
          </a:p>
          <a:p>
            <a:pPr lvl="2"/>
            <a:r>
              <a:rPr lang="en-GB" altLang="ja-JP" sz="1600" dirty="0"/>
              <a:t>Note: this feature by itself is not intended to have any LTE RAN1 specification impact </a:t>
            </a:r>
            <a:endParaRPr lang="ja-JP" altLang="ja-JP" sz="1600" dirty="0"/>
          </a:p>
          <a:p>
            <a:r>
              <a:rPr lang="en-GB" altLang="ja-JP" sz="2000" dirty="0"/>
              <a:t>Note: the other case of allowing simultaneous operation on two or more UL carriers is already agreed to be </a:t>
            </a:r>
            <a:r>
              <a:rPr lang="en-GB" altLang="ja-JP" sz="2000" dirty="0" smtClean="0"/>
              <a:t>supported</a:t>
            </a:r>
            <a:endParaRPr lang="en-US" altLang="ja-JP" sz="4800" dirty="0"/>
          </a:p>
          <a:p>
            <a:pPr marL="0" indent="0">
              <a:buNone/>
            </a:pPr>
            <a:r>
              <a:rPr lang="en-US" altLang="ja-JP" sz="1800" b="1" dirty="0" smtClean="0"/>
              <a:t>Agreements for SA </a:t>
            </a:r>
            <a:r>
              <a:rPr lang="en-GB" altLang="ja-JP" sz="1800" b="1" dirty="0"/>
              <a:t>at RAN1#89 meeting</a:t>
            </a:r>
            <a:endParaRPr lang="ja-JP" altLang="ja-JP" sz="1800" b="1" dirty="0"/>
          </a:p>
          <a:p>
            <a:pPr lvl="0"/>
            <a:r>
              <a:rPr lang="en-GB" altLang="ja-JP" sz="1800" dirty="0"/>
              <a:t>For NR standalone operation for a UE, </a:t>
            </a:r>
            <a:endParaRPr lang="ja-JP" altLang="ja-JP" sz="1800" dirty="0"/>
          </a:p>
          <a:p>
            <a:pPr lvl="1"/>
            <a:r>
              <a:rPr lang="en-US" altLang="ja-JP" sz="1600" dirty="0"/>
              <a:t>NR supports that the UE is </a:t>
            </a:r>
            <a:r>
              <a:rPr lang="en-GB" altLang="ja-JP" sz="1600" dirty="0"/>
              <a:t>allowed to transmit on UL carriers on different frequency ranges but the UE has the capability to only transmit on one of the carriers at a given time in the following case:</a:t>
            </a:r>
            <a:endParaRPr lang="ja-JP" altLang="ja-JP" sz="1600" dirty="0"/>
          </a:p>
          <a:p>
            <a:r>
              <a:rPr lang="en-US" altLang="ja-JP" sz="1800" dirty="0"/>
              <a:t>case of SRS carrier switching with at least one of the frequency ranges agreed for LTE-NR UL sharing by RAN4 </a:t>
            </a:r>
            <a:r>
              <a:rPr lang="en-GB" altLang="ja-JP" sz="1800" dirty="0"/>
              <a:t>(e.g. refer to R4-1704411</a:t>
            </a:r>
            <a:r>
              <a:rPr lang="en-US" altLang="ja-JP" sz="1800" dirty="0"/>
              <a:t>)</a:t>
            </a:r>
            <a:endParaRPr lang="en-GB" altLang="ja-JP" sz="4400" dirty="0" smtClean="0"/>
          </a:p>
        </p:txBody>
      </p:sp>
    </p:spTree>
    <p:extLst>
      <p:ext uri="{BB962C8B-B14F-4D97-AF65-F5344CB8AC3E}">
        <p14:creationId xmlns:p14="http://schemas.microsoft.com/office/powerpoint/2010/main" val="1717187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78098"/>
          </a:xfrm>
        </p:spPr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836712"/>
            <a:ext cx="8748464" cy="5904656"/>
          </a:xfrm>
        </p:spPr>
        <p:txBody>
          <a:bodyPr>
            <a:noAutofit/>
          </a:bodyPr>
          <a:lstStyle/>
          <a:p>
            <a:r>
              <a:rPr lang="en-US" altLang="ja-JP" sz="2000" dirty="0" smtClean="0"/>
              <a:t>Consider the following solution to single UL transmission</a:t>
            </a:r>
          </a:p>
          <a:p>
            <a:pPr lvl="1"/>
            <a:r>
              <a:rPr lang="en-US" altLang="ja-JP" sz="2000" dirty="0" smtClean="0"/>
              <a:t>When UE </a:t>
            </a:r>
            <a:r>
              <a:rPr lang="en-US" altLang="ja-JP" sz="2000" dirty="0"/>
              <a:t>is </a:t>
            </a:r>
            <a:r>
              <a:rPr lang="en-GB" altLang="ja-JP" sz="2000" dirty="0"/>
              <a:t>configured with multiple UL carriers on different frequencies (where there is at least one LTE carrier and at least one NR carrier of a different carrier frequency</a:t>
            </a:r>
            <a:r>
              <a:rPr lang="en-GB" altLang="ja-JP" sz="2000" dirty="0" smtClean="0"/>
              <a:t>),</a:t>
            </a:r>
            <a:r>
              <a:rPr lang="en-US" altLang="ja-JP" sz="2000" dirty="0" smtClean="0"/>
              <a:t> time-switching </a:t>
            </a:r>
            <a:r>
              <a:rPr lang="en-US" altLang="ja-JP" sz="2000" dirty="0"/>
              <a:t>of LTE UL </a:t>
            </a:r>
            <a:r>
              <a:rPr lang="en-US" altLang="ja-JP" sz="2000" dirty="0" smtClean="0"/>
              <a:t>carrier </a:t>
            </a:r>
            <a:r>
              <a:rPr lang="en-US" altLang="ja-JP" sz="2000" dirty="0"/>
              <a:t>and NR </a:t>
            </a:r>
            <a:r>
              <a:rPr lang="en-US" altLang="ja-JP" sz="2000" dirty="0" smtClean="0"/>
              <a:t>UL carrier is considered as a single UL transmission</a:t>
            </a:r>
          </a:p>
          <a:p>
            <a:pPr lvl="2"/>
            <a:r>
              <a:rPr lang="en-US" altLang="ja-JP" sz="1800" dirty="0" smtClean="0"/>
              <a:t>UL transmission timing pattern of LTE carrier</a:t>
            </a:r>
            <a:r>
              <a:rPr lang="ja-JP" altLang="en-US" sz="1800" dirty="0"/>
              <a:t> </a:t>
            </a:r>
            <a:r>
              <a:rPr lang="en-US" altLang="ja-JP" sz="1800" dirty="0" smtClean="0"/>
              <a:t>and NR carrier is shared between </a:t>
            </a:r>
            <a:r>
              <a:rPr lang="en-US" altLang="ja-JP" sz="1800" dirty="0" err="1" smtClean="0"/>
              <a:t>eNodeB</a:t>
            </a:r>
            <a:r>
              <a:rPr lang="en-US" altLang="ja-JP" sz="1800" dirty="0" smtClean="0"/>
              <a:t> and </a:t>
            </a:r>
            <a:r>
              <a:rPr lang="en-US" altLang="ja-JP" sz="1800" dirty="0" err="1" smtClean="0"/>
              <a:t>gNodeB</a:t>
            </a:r>
            <a:r>
              <a:rPr lang="en-US" altLang="ja-JP" sz="1800" dirty="0" smtClean="0"/>
              <a:t> where NW synchronization between </a:t>
            </a:r>
            <a:r>
              <a:rPr lang="en-US" altLang="ja-JP" sz="1800" dirty="0" err="1" smtClean="0"/>
              <a:t>eNodeB</a:t>
            </a:r>
            <a:r>
              <a:rPr lang="en-US" altLang="ja-JP" sz="1800" dirty="0" smtClean="0"/>
              <a:t> and </a:t>
            </a:r>
            <a:r>
              <a:rPr lang="en-US" altLang="ja-JP" sz="1800" dirty="0" err="1" smtClean="0"/>
              <a:t>gNodeB</a:t>
            </a:r>
            <a:r>
              <a:rPr lang="en-US" altLang="ja-JP" sz="1800" dirty="0" smtClean="0"/>
              <a:t> is assumed</a:t>
            </a:r>
          </a:p>
          <a:p>
            <a:pPr lvl="2"/>
            <a:r>
              <a:rPr lang="en-US" altLang="ja-JP" sz="1800" dirty="0" smtClean="0"/>
              <a:t>FFS: Signaling to UE of UL transmission timing pattern</a:t>
            </a:r>
          </a:p>
          <a:p>
            <a:pPr lvl="1"/>
            <a:r>
              <a:rPr lang="en-US" altLang="ja-JP" sz="2000" dirty="0" smtClean="0"/>
              <a:t>UE simultaneously receives  signals/channels from both NR DL carrier and LTE DL carrier</a:t>
            </a:r>
            <a:endParaRPr lang="en-US" altLang="ja-JP" sz="2400" dirty="0" smtClean="0"/>
          </a:p>
          <a:p>
            <a:pPr lvl="2"/>
            <a:r>
              <a:rPr lang="en-US" altLang="ja-JP" sz="1800" dirty="0" smtClean="0"/>
              <a:t>For scheduling/HARQ </a:t>
            </a:r>
            <a:r>
              <a:rPr lang="en-US" altLang="ja-JP" sz="1800" dirty="0"/>
              <a:t>timing of </a:t>
            </a:r>
            <a:r>
              <a:rPr lang="en-US" altLang="ja-JP" sz="1800" dirty="0" smtClean="0"/>
              <a:t>LTE FDD </a:t>
            </a:r>
            <a:r>
              <a:rPr lang="en-US" altLang="ja-JP" sz="1800" dirty="0"/>
              <a:t>carrier, </a:t>
            </a:r>
            <a:r>
              <a:rPr lang="en-US" altLang="ja-JP" sz="1800" dirty="0" smtClean="0"/>
              <a:t>the following timing can be considered, e.g.,</a:t>
            </a:r>
          </a:p>
          <a:p>
            <a:pPr lvl="3"/>
            <a:r>
              <a:rPr lang="en-US" altLang="ja-JP" sz="1400" dirty="0" smtClean="0"/>
              <a:t>DL-reference UL/DL configuration for TDD</a:t>
            </a:r>
          </a:p>
          <a:p>
            <a:pPr lvl="3"/>
            <a:r>
              <a:rPr lang="en-US" altLang="ja-JP" sz="1400" dirty="0" smtClean="0"/>
              <a:t>DL-reference </a:t>
            </a:r>
            <a:r>
              <a:rPr lang="en-US" altLang="ja-JP" sz="1400" dirty="0"/>
              <a:t>UL/DL configuration defined for FDD-</a:t>
            </a:r>
            <a:r>
              <a:rPr lang="en-US" altLang="ja-JP" sz="1400" dirty="0" err="1"/>
              <a:t>SCell</a:t>
            </a:r>
            <a:r>
              <a:rPr lang="en-US" altLang="ja-JP" sz="1400" dirty="0"/>
              <a:t> in TDD-FDD CA with </a:t>
            </a:r>
            <a:r>
              <a:rPr lang="en-US" altLang="ja-JP" sz="1400" dirty="0" smtClean="0"/>
              <a:t>TDD-</a:t>
            </a:r>
            <a:r>
              <a:rPr lang="en-US" altLang="ja-JP" sz="1400" dirty="0" err="1" smtClean="0"/>
              <a:t>PCell</a:t>
            </a:r>
            <a:endParaRPr lang="en-US" altLang="ja-JP" sz="1400" dirty="0" smtClean="0"/>
          </a:p>
          <a:p>
            <a:pPr lvl="3"/>
            <a:r>
              <a:rPr lang="en-US" altLang="ja-JP" sz="1400" dirty="0" smtClean="0"/>
              <a:t>Up to NW implementation (i.e., no RAN1 spec. impact)</a:t>
            </a:r>
          </a:p>
          <a:p>
            <a:pPr lvl="2"/>
            <a:r>
              <a:rPr lang="en-US" altLang="ja-JP" sz="1800" dirty="0"/>
              <a:t>For scheduling/HARQ timing of </a:t>
            </a:r>
            <a:r>
              <a:rPr lang="en-US" altLang="ja-JP" sz="1800" dirty="0" smtClean="0"/>
              <a:t>NR </a:t>
            </a:r>
            <a:r>
              <a:rPr lang="en-US" altLang="ja-JP" sz="1800" dirty="0"/>
              <a:t>carrier, </a:t>
            </a:r>
            <a:r>
              <a:rPr lang="en-US" altLang="ja-JP" sz="1800" dirty="0" smtClean="0"/>
              <a:t>no special handling would be necessary </a:t>
            </a:r>
          </a:p>
          <a:p>
            <a:r>
              <a:rPr lang="en-US" altLang="ja-JP" sz="2000" dirty="0"/>
              <a:t>Send an LS to RAN2, RAN3, and </a:t>
            </a:r>
            <a:r>
              <a:rPr lang="en-US" altLang="ja-JP" sz="2000" dirty="0" smtClean="0"/>
              <a:t>RAN4</a:t>
            </a:r>
            <a:endParaRPr lang="en-US" altLang="ja-JP" sz="2000" dirty="0"/>
          </a:p>
          <a:p>
            <a:endParaRPr lang="en-US" altLang="ja-JP" sz="2600" dirty="0" smtClean="0"/>
          </a:p>
        </p:txBody>
      </p:sp>
    </p:spTree>
    <p:extLst>
      <p:ext uri="{BB962C8B-B14F-4D97-AF65-F5344CB8AC3E}">
        <p14:creationId xmlns:p14="http://schemas.microsoft.com/office/powerpoint/2010/main" val="36351725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1898</TotalTime>
  <Words>416</Words>
  <Application>Microsoft Office PowerPoint</Application>
  <PresentationFormat>画面に合わせる (4:3)</PresentationFormat>
  <Paragraphs>28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テーマ</vt:lpstr>
      <vt:lpstr>Way forward on handling of single UL transmission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NTT DOCOMO, INC. 3</cp:lastModifiedBy>
  <cp:revision>147</cp:revision>
  <dcterms:created xsi:type="dcterms:W3CDTF">2016-04-11T23:33:51Z</dcterms:created>
  <dcterms:modified xsi:type="dcterms:W3CDTF">2017-06-29T01:01:08Z</dcterms:modified>
</cp:coreProperties>
</file>