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94" r:id="rId3"/>
    <p:sldId id="295" r:id="rId4"/>
    <p:sldId id="296" r:id="rId5"/>
    <p:sldId id="29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78" autoAdjust="0"/>
    <p:restoredTop sz="94660"/>
  </p:normalViewPr>
  <p:slideViewPr>
    <p:cSldViewPr>
      <p:cViewPr varScale="1">
        <p:scale>
          <a:sx n="88" d="100"/>
          <a:sy n="88" d="100"/>
        </p:scale>
        <p:origin x="1661" y="6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3GPP TSG RAN WG1 Meeting-NR#2			</a:t>
            </a:r>
            <a:r>
              <a:rPr lang="en-GB" b="1" dirty="0" smtClean="0"/>
              <a:t>	</a:t>
            </a:r>
            <a:r>
              <a:rPr lang="en-US" b="1" dirty="0" smtClean="0"/>
              <a:t>R1-1711831</a:t>
            </a:r>
            <a:endParaRPr lang="en-US" dirty="0"/>
          </a:p>
          <a:p>
            <a:r>
              <a:rPr lang="en-US" b="1" dirty="0"/>
              <a:t>Qingdao, China 27</a:t>
            </a:r>
            <a:r>
              <a:rPr lang="en-US" b="1" baseline="30000" dirty="0"/>
              <a:t>h</a:t>
            </a:r>
            <a:r>
              <a:rPr lang="en-US" b="1" dirty="0"/>
              <a:t> - 30</a:t>
            </a:r>
            <a:r>
              <a:rPr lang="en-US" b="1" baseline="30000" dirty="0"/>
              <a:t>th</a:t>
            </a:r>
            <a:r>
              <a:rPr lang="en-US" b="1" dirty="0"/>
              <a:t> June 2017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000" dirty="0" smtClean="0"/>
              <a:t>WF on pi/2 BPSK with spectrum shaping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3739753"/>
            <a:ext cx="8686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 smtClean="0"/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IITH, </a:t>
            </a:r>
            <a:r>
              <a:rPr lang="en-US" sz="2800" dirty="0" smtClean="0"/>
              <a:t>ATT, Qualcomm, Deutsche </a:t>
            </a:r>
            <a:r>
              <a:rPr lang="en-US" sz="2800" dirty="0"/>
              <a:t>Telekom</a:t>
            </a:r>
            <a:r>
              <a:rPr lang="en-US" sz="2800" b="1" dirty="0"/>
              <a:t>, </a:t>
            </a:r>
            <a:r>
              <a:rPr lang="en-US" sz="2800" dirty="0" smtClean="0"/>
              <a:t>IITM</a:t>
            </a:r>
            <a:r>
              <a:rPr lang="en-US" sz="2800" b="1" dirty="0" smtClean="0"/>
              <a:t>, </a:t>
            </a:r>
            <a:r>
              <a:rPr lang="en-US" sz="2800" dirty="0" smtClean="0"/>
              <a:t>Reliance </a:t>
            </a:r>
            <a:r>
              <a:rPr lang="en-US" sz="2800" dirty="0" err="1" smtClean="0"/>
              <a:t>Jio</a:t>
            </a:r>
            <a:r>
              <a:rPr lang="en-US" sz="2800" dirty="0" smtClean="0"/>
              <a:t>, Samsung, </a:t>
            </a:r>
            <a:r>
              <a:rPr lang="en-US" sz="2800" dirty="0"/>
              <a:t>Thales, INL, </a:t>
            </a:r>
            <a:r>
              <a:rPr lang="en-US" sz="2800" dirty="0" err="1"/>
              <a:t>CEWiT</a:t>
            </a:r>
            <a:r>
              <a:rPr lang="en-US" sz="2800" dirty="0"/>
              <a:t>, </a:t>
            </a:r>
            <a:r>
              <a:rPr lang="en-US" sz="2800" dirty="0" err="1"/>
              <a:t>Tejas</a:t>
            </a:r>
            <a:r>
              <a:rPr lang="en-US" sz="2800" dirty="0"/>
              <a:t> Networks, DISH</a:t>
            </a:r>
            <a:r>
              <a:rPr lang="en-US" sz="2800" dirty="0" smtClean="0"/>
              <a:t>, Sony</a:t>
            </a:r>
            <a:r>
              <a:rPr lang="en-US" sz="2800" dirty="0" smtClean="0">
                <a:solidFill>
                  <a:schemeClr val="bg1">
                    <a:lumMod val="75000"/>
                  </a:schemeClr>
                </a:solidFill>
              </a:rPr>
              <a:t>,..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/>
          </a:bodyPr>
          <a:lstStyle/>
          <a:p>
            <a:r>
              <a:rPr lang="en-IN" sz="2800" dirty="0" smtClean="0"/>
              <a:t>LTE </a:t>
            </a:r>
            <a:r>
              <a:rPr lang="en-US" sz="2800" dirty="0"/>
              <a:t>High power UE with 26 </a:t>
            </a:r>
            <a:r>
              <a:rPr lang="en-US" sz="2800" dirty="0" err="1"/>
              <a:t>dBm</a:t>
            </a:r>
            <a:r>
              <a:rPr lang="en-US" sz="2800" dirty="0"/>
              <a:t> </a:t>
            </a:r>
            <a:r>
              <a:rPr lang="en-US" sz="2800" dirty="0" smtClean="0"/>
              <a:t>WI approved in RAN plenary (RAN4)</a:t>
            </a:r>
          </a:p>
          <a:p>
            <a:r>
              <a:rPr lang="en-US" sz="2800" dirty="0" smtClean="0"/>
              <a:t>For carrier frequencies below 6 GHz, NR </a:t>
            </a:r>
            <a:r>
              <a:rPr lang="en-US" sz="2800" dirty="0"/>
              <a:t>High power UE with full saturation PA output power (</a:t>
            </a:r>
            <a:r>
              <a:rPr lang="en-US" sz="2800" dirty="0" smtClean="0"/>
              <a:t>e.g., 26 </a:t>
            </a:r>
            <a:r>
              <a:rPr lang="en-US" sz="2800" dirty="0" err="1"/>
              <a:t>dBm</a:t>
            </a:r>
            <a:r>
              <a:rPr lang="en-US" sz="2800" dirty="0"/>
              <a:t> for LTE PA) is requested by </a:t>
            </a:r>
            <a:r>
              <a:rPr lang="en-US" sz="2800" dirty="0" smtClean="0"/>
              <a:t>operators</a:t>
            </a:r>
            <a:endParaRPr lang="en-US" sz="2800" dirty="0"/>
          </a:p>
          <a:p>
            <a:pPr lvl="1"/>
            <a:r>
              <a:rPr lang="en-IN" sz="2400" dirty="0" smtClean="0"/>
              <a:t>Pi/2 BPSK with spectrum shaping provides 26 </a:t>
            </a:r>
            <a:r>
              <a:rPr lang="en-IN" sz="2400" dirty="0" err="1" smtClean="0"/>
              <a:t>dBm</a:t>
            </a:r>
            <a:r>
              <a:rPr lang="en-IN" sz="2400" dirty="0" smtClean="0"/>
              <a:t> UE power using the LTE PA (MPR=0)</a:t>
            </a:r>
          </a:p>
          <a:p>
            <a:endParaRPr lang="en-US" dirty="0" smtClean="0"/>
          </a:p>
          <a:p>
            <a:endParaRPr lang="en-US" dirty="0" smtClean="0"/>
          </a:p>
          <a:p>
            <a:pPr lvl="0"/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657772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 fontScale="92500"/>
          </a:bodyPr>
          <a:lstStyle/>
          <a:p>
            <a:r>
              <a:rPr lang="en-IN" sz="2800" dirty="0" smtClean="0"/>
              <a:t>Pi/2 BPSK with spectrum shaping is agreed in RAN88</a:t>
            </a:r>
          </a:p>
          <a:p>
            <a:r>
              <a:rPr lang="en-IN" sz="2800" dirty="0" smtClean="0"/>
              <a:t>Whether spectrum shaping function specified in RAN1 is FFS</a:t>
            </a:r>
          </a:p>
          <a:p>
            <a:r>
              <a:rPr lang="en-IN" sz="2800" dirty="0" smtClean="0"/>
              <a:t>Pi/2 BPSK spectrum shaping simulation results submitted by at least two companies show </a:t>
            </a:r>
            <a:r>
              <a:rPr lang="en-IN" sz="2800" b="1" dirty="0" smtClean="0"/>
              <a:t>inconsistent </a:t>
            </a:r>
            <a:r>
              <a:rPr lang="en-IN" sz="2800" dirty="0" smtClean="0"/>
              <a:t>UE behaviour. </a:t>
            </a:r>
          </a:p>
          <a:p>
            <a:pPr lvl="1"/>
            <a:r>
              <a:rPr lang="en-IN" sz="2400" dirty="0" smtClean="0"/>
              <a:t>In some cases spectrum shaping is shown to degrade the </a:t>
            </a:r>
            <a:r>
              <a:rPr lang="en-IN" sz="2400" dirty="0" smtClean="0"/>
              <a:t>performance. The reason owes non-optimum </a:t>
            </a:r>
            <a:r>
              <a:rPr lang="en-IN" sz="2400" dirty="0" smtClean="0"/>
              <a:t>spectrum </a:t>
            </a:r>
            <a:r>
              <a:rPr lang="en-IN" sz="2400" dirty="0" smtClean="0"/>
              <a:t>shaping considered by the companies</a:t>
            </a:r>
            <a:endParaRPr lang="en-IN" sz="2400" dirty="0" smtClean="0"/>
          </a:p>
          <a:p>
            <a:r>
              <a:rPr lang="en-IN" sz="2800" dirty="0" smtClean="0"/>
              <a:t>At least two companies show that spectrum shaping gives 26 </a:t>
            </a:r>
            <a:r>
              <a:rPr lang="en-IN" sz="2800" dirty="0" err="1" smtClean="0"/>
              <a:t>dbm</a:t>
            </a:r>
            <a:r>
              <a:rPr lang="en-IN" sz="2800" dirty="0" smtClean="0"/>
              <a:t> UE power using LTE PA </a:t>
            </a:r>
            <a:r>
              <a:rPr lang="en-IN" sz="2800" b="1" dirty="0" smtClean="0"/>
              <a:t>without BER degradation </a:t>
            </a:r>
            <a:r>
              <a:rPr lang="en-IN" sz="2800" dirty="0" smtClean="0"/>
              <a:t>if proper shaping function is specified in RAN1</a:t>
            </a:r>
          </a:p>
          <a:p>
            <a:pPr lvl="0"/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275744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 fontScale="70000" lnSpcReduction="20000"/>
          </a:bodyPr>
          <a:lstStyle/>
          <a:p>
            <a:r>
              <a:rPr lang="en-GB" b="1" dirty="0" smtClean="0"/>
              <a:t>Agreement </a:t>
            </a:r>
            <a:r>
              <a:rPr lang="en-GB" b="1" dirty="0"/>
              <a:t>from 3GPP RAN1-88Bis meeting Spokane, USA, 3-7</a:t>
            </a:r>
            <a:r>
              <a:rPr lang="en-GB" b="1" baseline="30000" dirty="0"/>
              <a:t>th</a:t>
            </a:r>
            <a:r>
              <a:rPr lang="en-GB" b="1" dirty="0"/>
              <a:t> April</a:t>
            </a:r>
          </a:p>
          <a:p>
            <a:r>
              <a:rPr lang="en-GB" b="1" dirty="0"/>
              <a:t>R1-1706698	</a:t>
            </a:r>
            <a:r>
              <a:rPr lang="en-IN" b="1" dirty="0"/>
              <a:t>WF on pi/2 BPSK with spectrum shaping, </a:t>
            </a:r>
            <a:r>
              <a:rPr lang="en-US" b="1" dirty="0"/>
              <a:t>IITH, IITM, </a:t>
            </a:r>
            <a:r>
              <a:rPr lang="en-US" b="1" dirty="0" err="1"/>
              <a:t>CEWiT</a:t>
            </a:r>
            <a:r>
              <a:rPr lang="en-US" b="1" dirty="0"/>
              <a:t>, </a:t>
            </a:r>
            <a:r>
              <a:rPr lang="en-US" b="1" dirty="0" err="1"/>
              <a:t>Tejas</a:t>
            </a:r>
            <a:r>
              <a:rPr lang="en-US" b="1" dirty="0"/>
              <a:t> Networks, Reliance </a:t>
            </a:r>
            <a:r>
              <a:rPr lang="en-US" b="1" dirty="0" err="1"/>
              <a:t>Jio</a:t>
            </a:r>
            <a:r>
              <a:rPr lang="en-US" b="1" dirty="0"/>
              <a:t>, ATT, Deutsche Telekom, </a:t>
            </a:r>
            <a:r>
              <a:rPr lang="en-US" b="1" dirty="0" smtClean="0"/>
              <a:t>KDDI, Sony</a:t>
            </a:r>
            <a:r>
              <a:rPr lang="en-US" b="1" dirty="0"/>
              <a:t>, INL, Thales, Dish, Interdigital, Skyworks, VIVO, NTT DOCOMO, </a:t>
            </a:r>
            <a:r>
              <a:rPr lang="en-US" b="1" dirty="0" err="1"/>
              <a:t>Straiphtpath</a:t>
            </a:r>
            <a:endParaRPr lang="en-US" dirty="0"/>
          </a:p>
          <a:p>
            <a:r>
              <a:rPr lang="en-US" dirty="0"/>
              <a:t>Agreements:</a:t>
            </a:r>
          </a:p>
          <a:p>
            <a:pPr lvl="0" hangingPunct="0"/>
            <a:r>
              <a:rPr lang="en-US" dirty="0"/>
              <a:t>pi/2 BPSK DFT-s-OFDM supports spectrum shaping without spectrum expansion of pi/2 BPSK data at least for uplink data for carrier frequencies above 6 GHz and below 52.6 GHz</a:t>
            </a:r>
          </a:p>
          <a:p>
            <a:pPr lvl="1" hangingPunct="0"/>
            <a:r>
              <a:rPr lang="en-US" dirty="0"/>
              <a:t>Note that UE still has to fulfill all RAN4 requirements</a:t>
            </a:r>
          </a:p>
          <a:p>
            <a:pPr lvl="1" hangingPunct="0"/>
            <a:r>
              <a:rPr lang="en-IN" dirty="0"/>
              <a:t>FFS: Whether it will have RAN1 spec impact</a:t>
            </a:r>
            <a:endParaRPr lang="en-US" dirty="0"/>
          </a:p>
          <a:p>
            <a:pPr lvl="1" hangingPunct="0"/>
            <a:r>
              <a:rPr lang="en-US" b="1" dirty="0">
                <a:solidFill>
                  <a:srgbClr val="C00000"/>
                </a:solidFill>
              </a:rPr>
              <a:t>FFS: Applicability below 6 GHz</a:t>
            </a:r>
          </a:p>
          <a:p>
            <a:pPr lvl="2" hangingPunct="0"/>
            <a:r>
              <a:rPr lang="en-US" dirty="0"/>
              <a:t>Note that RAN1 needs to consider at least spectrum efficiency, PA efficiency, complexity, and coverage</a:t>
            </a:r>
          </a:p>
          <a:p>
            <a:pPr marL="0" indent="0">
              <a:buNone/>
            </a:pPr>
            <a:endParaRPr lang="en-IN" sz="2800" dirty="0" smtClean="0"/>
          </a:p>
        </p:txBody>
      </p:sp>
    </p:spTree>
    <p:extLst>
      <p:ext uri="{BB962C8B-B14F-4D97-AF65-F5344CB8AC3E}">
        <p14:creationId xmlns:p14="http://schemas.microsoft.com/office/powerpoint/2010/main" val="2574958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7886700" cy="4419600"/>
          </a:xfrm>
        </p:spPr>
        <p:txBody>
          <a:bodyPr>
            <a:noAutofit/>
          </a:bodyPr>
          <a:lstStyle/>
          <a:p>
            <a:pPr lvl="0"/>
            <a:r>
              <a:rPr lang="en-US" sz="2400" dirty="0"/>
              <a:t>pi/2 BPSK DFT-s-OFDM supports spectrum shaping without spectrum expansion of pi/2 BPSK data at least for uplink </a:t>
            </a:r>
            <a:r>
              <a:rPr lang="en-US" sz="2400" dirty="0" smtClean="0"/>
              <a:t>data for </a:t>
            </a:r>
            <a:r>
              <a:rPr lang="en-US" sz="2400" dirty="0"/>
              <a:t>carrier frequencies </a:t>
            </a:r>
            <a:r>
              <a:rPr lang="en-US" sz="2400" dirty="0" smtClean="0"/>
              <a:t>below 6GHz</a:t>
            </a:r>
          </a:p>
          <a:p>
            <a:pPr lvl="1"/>
            <a:r>
              <a:rPr lang="en-IN" sz="2400" dirty="0" smtClean="0"/>
              <a:t>The spectrum shaping function shall be specified in RAN1</a:t>
            </a:r>
          </a:p>
          <a:p>
            <a:pPr marL="457200" lvl="1" indent="0">
              <a:buNone/>
            </a:pPr>
            <a:endParaRPr lang="en-IN" sz="2000" dirty="0" smtClean="0"/>
          </a:p>
          <a:p>
            <a:pPr lvl="1"/>
            <a:endParaRPr lang="en-IN" sz="20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49706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13415</TotalTime>
  <Words>207</Words>
  <Application>Microsoft Office PowerPoint</Application>
  <PresentationFormat>On-screen Show (4:3)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ＭＳ Ｐゴシック</vt:lpstr>
      <vt:lpstr>Arial</vt:lpstr>
      <vt:lpstr>Calibri</vt:lpstr>
      <vt:lpstr>Office Theme</vt:lpstr>
      <vt:lpstr>PowerPoint Presentation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Kiran Kuchi</dc:creator>
  <cp:lastModifiedBy>Kiran Kuchi</cp:lastModifiedBy>
  <cp:revision>65</cp:revision>
  <dcterms:created xsi:type="dcterms:W3CDTF">2016-03-24T01:14:08Z</dcterms:created>
  <dcterms:modified xsi:type="dcterms:W3CDTF">2017-06-28T13:28:56Z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(3)ba8FbOVkiS6JAvY56xzVaSRlyVyqGV2wVovNpGpP6pp8mU2fgLBTWRb47gPP8jo7j3bC3jw3
1CzheBu7+cfE/g24jEWNLvV06f7oQKZVziMSLjJKGtjuOCKkWurKPLbQSdaWodV7zB363t2I
OUGdvr+j2Br+wzzmCKrrGT9asUpp4OCGuIJGSpCPH/w9T/eVafA4DOX0V6ol3skR7SrNUkEr
qSl9L+BkVdFREsKkVR</vt:lpwstr>
  </property>
  <property fmtid="{D5CDD505-2E9C-101B-9397-08002B2CF9AE}" pid="9" name="_2015_ms_pID_7253431">
    <vt:lpwstr>ZrJVXvJmwpIVwU3pyv4/+TCl7bdRIpjQBNykP5U0bs36NJFAFR4Iqi
UnEkx/mZb89vi1tdQm+sgoPecN5qZ9toSbmKpGDJrbV91Fp6Jjtjcjs8aQNS5iSPgotZY5+m
+Zr0d/vTh9zsbEvC2j579ahUh6L2vKX7y+V7vOkPCi3fQ9A4mJrqZ26IkO7J6WRVolK2KNrl
Fc9DdQNYR2S4LGcE31I+3XP1+d1ABKNAV+Iz</vt:lpwstr>
  </property>
  <property fmtid="{D5CDD505-2E9C-101B-9397-08002B2CF9AE}" pid="10" name="_2015_ms_pID_7253432">
    <vt:lpwstr>3v5Az3nFdWJVS/jVHY1ofuEYw4aXEa94iOwH
Gg0mRlTg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1484540172</vt:lpwstr>
  </property>
</Properties>
</file>