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6" r:id="rId5"/>
    <p:sldId id="263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36" y="40"/>
      </p:cViewPr>
      <p:guideLst>
        <p:guide orient="horz" pos="193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83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615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67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016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57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41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26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9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108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023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362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03739-EC29-4888-BC63-072F29624188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42130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WF on Capacity Enhancement for option 1 of PRACH preamble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900976"/>
            <a:ext cx="9144000" cy="1655762"/>
          </a:xfrm>
        </p:spPr>
        <p:txBody>
          <a:bodyPr/>
          <a:lstStyle/>
          <a:p>
            <a:r>
              <a:rPr lang="en-US" altLang="ko-KR" dirty="0" smtClean="0"/>
              <a:t>LG Electronics, </a:t>
            </a:r>
            <a:r>
              <a:rPr lang="en-US" altLang="ko-KR" dirty="0" smtClean="0"/>
              <a:t>ITL </a:t>
            </a:r>
            <a:endParaRPr lang="ko-KR" altLang="en-US"/>
          </a:p>
        </p:txBody>
      </p:sp>
      <p:sp>
        <p:nvSpPr>
          <p:cNvPr id="6" name="Rectangle 3"/>
          <p:cNvSpPr/>
          <p:nvPr/>
        </p:nvSpPr>
        <p:spPr>
          <a:xfrm>
            <a:off x="438539" y="382555"/>
            <a:ext cx="11580546" cy="1014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3GPP TSG RAN WG1 Meeting RAN1 </a:t>
            </a:r>
            <a:r>
              <a:rPr lang="en-US" sz="2000" b="1" dirty="0" err="1" smtClean="0"/>
              <a:t>Adhoc</a:t>
            </a:r>
            <a:r>
              <a:rPr lang="en-US" sz="2000" b="1" dirty="0" smtClean="0"/>
              <a:t>		                                       </a:t>
            </a:r>
            <a:r>
              <a:rPr lang="en-US" sz="2000" b="1" dirty="0"/>
              <a:t>R1-1711827</a:t>
            </a:r>
            <a:endParaRPr lang="en-US" sz="2000" dirty="0" smtClean="0"/>
          </a:p>
          <a:p>
            <a:r>
              <a:rPr lang="de-DE" sz="2000" b="1" dirty="0" smtClean="0"/>
              <a:t>Qingdao, China</a:t>
            </a:r>
            <a:r>
              <a:rPr lang="en-US" sz="2000" b="1" dirty="0" smtClean="0"/>
              <a:t>, 27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– 30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June, 2017</a:t>
            </a:r>
            <a:endParaRPr lang="en-US" sz="2000" dirty="0" smtClean="0"/>
          </a:p>
          <a:p>
            <a:r>
              <a:rPr kumimoji="1" lang="en-US" altLang="ja-JP" sz="2000" b="1" dirty="0" smtClean="0"/>
              <a:t>Agenda item:5.1.1.4.2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9125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b="1" u="sng" dirty="0" smtClean="0"/>
              <a:t>Agreement (RAN1#88bis)</a:t>
            </a:r>
          </a:p>
          <a:p>
            <a:pPr lvl="1"/>
            <a:r>
              <a:rPr lang="en-GB" altLang="ko-KR" dirty="0"/>
              <a:t>NR RACH capacity shall be at least as high as in LTE</a:t>
            </a:r>
            <a:endParaRPr lang="ko-KR" altLang="ko-KR"/>
          </a:p>
          <a:p>
            <a:pPr lvl="2"/>
            <a:r>
              <a:rPr lang="en-US" altLang="ko-KR" dirty="0"/>
              <a:t>Such capacity is achieved by time/code/frequency multiplexing for a given total amount of time/frequency resources</a:t>
            </a:r>
            <a:endParaRPr lang="ko-KR" altLang="ko-KR"/>
          </a:p>
          <a:p>
            <a:pPr lvl="1"/>
            <a:r>
              <a:rPr lang="en-GB" altLang="ko-KR" dirty="0" err="1">
                <a:solidFill>
                  <a:srgbClr val="FF0000"/>
                </a:solidFill>
              </a:rPr>
              <a:t>Zadoff</a:t>
            </a:r>
            <a:r>
              <a:rPr lang="en-GB" altLang="ko-KR" dirty="0">
                <a:solidFill>
                  <a:srgbClr val="FF0000"/>
                </a:solidFill>
              </a:rPr>
              <a:t>-Chu sequence is adopted in NR</a:t>
            </a:r>
            <a:endParaRPr lang="ko-KR" altLang="ko-KR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 other sequence type and / or other methods in addition to </a:t>
            </a:r>
            <a:r>
              <a:rPr lang="en-US" altLang="ko-KR" dirty="0" err="1"/>
              <a:t>Zadoff</a:t>
            </a:r>
            <a:r>
              <a:rPr lang="en-US" altLang="ko-KR" dirty="0"/>
              <a:t>-Chu sequence for the scenario, e.g., high speed and large cells</a:t>
            </a:r>
            <a:endParaRPr lang="ko-KR" altLang="ko-KR"/>
          </a:p>
          <a:p>
            <a:pPr lvl="3"/>
            <a:r>
              <a:rPr lang="en-US" altLang="ko-KR" dirty="0"/>
              <a:t>FFS definition of large cell and high speed</a:t>
            </a:r>
            <a:endParaRPr lang="ko-KR" altLang="ko-KR"/>
          </a:p>
          <a:p>
            <a:pPr lvl="2"/>
            <a:r>
              <a:rPr lang="en-US" altLang="ko-KR" dirty="0"/>
              <a:t>FFS other sequence type and / or other </a:t>
            </a:r>
            <a:r>
              <a:rPr lang="en-US" altLang="ko-KR" dirty="0">
                <a:solidFill>
                  <a:srgbClr val="FF0000"/>
                </a:solidFill>
              </a:rPr>
              <a:t>methods for capacity enhancements</a:t>
            </a:r>
            <a:r>
              <a:rPr lang="en-US" altLang="ko-KR" dirty="0"/>
              <a:t>, e.g.:</a:t>
            </a:r>
            <a:endParaRPr lang="ko-KR" altLang="ko-KR"/>
          </a:p>
          <a:p>
            <a:pPr lvl="3"/>
            <a:r>
              <a:rPr lang="en-US" altLang="ko-KR" dirty="0"/>
              <a:t>At least in multi-beam and low speed scenario, regarding multiple/repeated PRACH preamble formats, option 2 with OCC across preambles </a:t>
            </a:r>
            <a:endParaRPr lang="ko-KR" altLang="ko-KR"/>
          </a:p>
          <a:p>
            <a:pPr lvl="4"/>
            <a:r>
              <a:rPr lang="en-US" altLang="ko-KR" dirty="0"/>
              <a:t>FFS: Option 2 with OCC across multiple/repeated preambles in high speed scenarios</a:t>
            </a:r>
            <a:endParaRPr lang="ko-KR" altLang="ko-KR"/>
          </a:p>
          <a:p>
            <a:pPr lvl="3"/>
            <a:r>
              <a:rPr lang="en-US" altLang="ko-KR" dirty="0"/>
              <a:t>PRACH preamble design composed with multiple different ZC sequences</a:t>
            </a:r>
            <a:endParaRPr lang="ko-KR" altLang="ko-KR"/>
          </a:p>
          <a:p>
            <a:pPr lvl="3"/>
            <a:r>
              <a:rPr lang="en-US" altLang="ko-KR" dirty="0">
                <a:solidFill>
                  <a:srgbClr val="FF0000"/>
                </a:solidFill>
              </a:rPr>
              <a:t>Sinusoidal modulation on top of option 1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fontAlgn="ctr"/>
            <a:endParaRPr lang="en-US" altLang="ko-KR" dirty="0" smtClean="0"/>
          </a:p>
          <a:p>
            <a:pPr fontAlgn="ctr"/>
            <a:endParaRPr lang="en-US" altLang="ko-KR" dirty="0"/>
          </a:p>
          <a:p>
            <a:pPr fontAlgn="ctr"/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4008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Sinusoidal modulation on top of option </a:t>
            </a:r>
            <a:r>
              <a:rPr lang="en-US" altLang="ko-KR" dirty="0" smtClean="0"/>
              <a:t>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lvl="0"/>
            <a:r>
              <a:rPr lang="en-GB" altLang="ko-KR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Concept of frequency mapping of repeated RACH sequence</a:t>
            </a:r>
            <a:endParaRPr lang="en-GB" altLang="ko-KR" dirty="0">
              <a:latin typeface="Arial" panose="020B0604020202020204" pitchFamily="34" charset="0"/>
            </a:endParaRPr>
          </a:p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2694517" y="2321560"/>
            <a:ext cx="4318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CP</a:t>
            </a:r>
            <a:endParaRPr lang="ko-KR" altLang="en-US" sz="1400"/>
          </a:p>
        </p:txBody>
      </p:sp>
      <p:sp>
        <p:nvSpPr>
          <p:cNvPr id="5" name="직사각형 4"/>
          <p:cNvSpPr/>
          <p:nvPr/>
        </p:nvSpPr>
        <p:spPr>
          <a:xfrm>
            <a:off x="3126317" y="2321558"/>
            <a:ext cx="17280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Sequence</a:t>
            </a:r>
            <a:endParaRPr lang="ko-KR" altLang="en-US" sz="1400"/>
          </a:p>
        </p:txBody>
      </p:sp>
      <p:sp>
        <p:nvSpPr>
          <p:cNvPr id="6" name="직사각형 5"/>
          <p:cNvSpPr/>
          <p:nvPr/>
        </p:nvSpPr>
        <p:spPr>
          <a:xfrm>
            <a:off x="6582317" y="2321558"/>
            <a:ext cx="17280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Sequence</a:t>
            </a:r>
            <a:endParaRPr lang="ko-KR" altLang="en-US" sz="1400"/>
          </a:p>
        </p:txBody>
      </p:sp>
      <p:sp>
        <p:nvSpPr>
          <p:cNvPr id="7" name="직사각형 6"/>
          <p:cNvSpPr/>
          <p:nvPr/>
        </p:nvSpPr>
        <p:spPr>
          <a:xfrm>
            <a:off x="4854317" y="2321558"/>
            <a:ext cx="17280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Sequence</a:t>
            </a:r>
            <a:endParaRPr lang="ko-KR" altLang="en-US" sz="1400"/>
          </a:p>
        </p:txBody>
      </p:sp>
      <p:sp>
        <p:nvSpPr>
          <p:cNvPr id="8" name="직사각형 7"/>
          <p:cNvSpPr/>
          <p:nvPr/>
        </p:nvSpPr>
        <p:spPr>
          <a:xfrm>
            <a:off x="8310317" y="2321558"/>
            <a:ext cx="17280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Sequence</a:t>
            </a:r>
            <a:endParaRPr lang="ko-KR" altLang="en-US" sz="1400"/>
          </a:p>
        </p:txBody>
      </p:sp>
      <p:sp>
        <p:nvSpPr>
          <p:cNvPr id="9" name="TextBox 8"/>
          <p:cNvSpPr txBox="1"/>
          <p:nvPr/>
        </p:nvSpPr>
        <p:spPr>
          <a:xfrm>
            <a:off x="1220917" y="23783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Option 1</a:t>
            </a:r>
            <a:endParaRPr lang="ko-KR" altLang="en-US"/>
          </a:p>
        </p:txBody>
      </p:sp>
      <p:sp>
        <p:nvSpPr>
          <p:cNvPr id="12" name="자유형 11"/>
          <p:cNvSpPr/>
          <p:nvPr/>
        </p:nvSpPr>
        <p:spPr>
          <a:xfrm>
            <a:off x="3126317" y="3356289"/>
            <a:ext cx="6911999" cy="834770"/>
          </a:xfrm>
          <a:custGeom>
            <a:avLst/>
            <a:gdLst>
              <a:gd name="connsiteX0" fmla="*/ 0 w 5760720"/>
              <a:gd name="connsiteY0" fmla="*/ 716283 h 1440183"/>
              <a:gd name="connsiteX1" fmla="*/ 1440180 w 5760720"/>
              <a:gd name="connsiteY1" fmla="*/ 3 h 1440183"/>
              <a:gd name="connsiteX2" fmla="*/ 2880360 w 5760720"/>
              <a:gd name="connsiteY2" fmla="*/ 723903 h 1440183"/>
              <a:gd name="connsiteX3" fmla="*/ 4320540 w 5760720"/>
              <a:gd name="connsiteY3" fmla="*/ 1440183 h 1440183"/>
              <a:gd name="connsiteX4" fmla="*/ 5760720 w 5760720"/>
              <a:gd name="connsiteY4" fmla="*/ 723903 h 144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0720" h="1440183">
                <a:moveTo>
                  <a:pt x="0" y="716283"/>
                </a:moveTo>
                <a:cubicBezTo>
                  <a:pt x="480060" y="357508"/>
                  <a:pt x="960120" y="-1267"/>
                  <a:pt x="1440180" y="3"/>
                </a:cubicBezTo>
                <a:cubicBezTo>
                  <a:pt x="1920240" y="1273"/>
                  <a:pt x="2880360" y="723903"/>
                  <a:pt x="2880360" y="723903"/>
                </a:cubicBezTo>
                <a:cubicBezTo>
                  <a:pt x="3360420" y="963933"/>
                  <a:pt x="3840480" y="1440183"/>
                  <a:pt x="4320540" y="1440183"/>
                </a:cubicBezTo>
                <a:cubicBezTo>
                  <a:pt x="4800600" y="1440183"/>
                  <a:pt x="5580380" y="962663"/>
                  <a:pt x="5760720" y="72390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6442710" y="2901315"/>
            <a:ext cx="373380" cy="320037"/>
            <a:chOff x="5509260" y="3825240"/>
            <a:chExt cx="373380" cy="320037"/>
          </a:xfrm>
        </p:grpSpPr>
        <p:sp>
          <p:nvSpPr>
            <p:cNvPr id="13" name="타원 12"/>
            <p:cNvSpPr/>
            <p:nvPr/>
          </p:nvSpPr>
          <p:spPr>
            <a:xfrm>
              <a:off x="5509260" y="3825240"/>
              <a:ext cx="373380" cy="320037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5" name="직선 연결선 14"/>
            <p:cNvCxnSpPr>
              <a:stCxn id="13" idx="7"/>
              <a:endCxn id="13" idx="3"/>
            </p:cNvCxnSpPr>
            <p:nvPr/>
          </p:nvCxnSpPr>
          <p:spPr>
            <a:xfrm flipH="1">
              <a:off x="5563940" y="3872108"/>
              <a:ext cx="264020" cy="226301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>
              <a:stCxn id="13" idx="1"/>
              <a:endCxn id="13" idx="5"/>
            </p:cNvCxnSpPr>
            <p:nvPr/>
          </p:nvCxnSpPr>
          <p:spPr>
            <a:xfrm>
              <a:off x="5563940" y="3872108"/>
              <a:ext cx="264020" cy="226301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220917" y="3544727"/>
            <a:ext cx="147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Sinusoidal modulation</a:t>
            </a:r>
            <a:endParaRPr lang="ko-KR" alt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5" y="4868414"/>
            <a:ext cx="9305925" cy="175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그룹 22"/>
          <p:cNvGrpSpPr/>
          <p:nvPr/>
        </p:nvGrpSpPr>
        <p:grpSpPr>
          <a:xfrm>
            <a:off x="3134808" y="3356288"/>
            <a:ext cx="6895017" cy="843812"/>
            <a:chOff x="3134808" y="3356288"/>
            <a:chExt cx="6895017" cy="843812"/>
          </a:xfrm>
        </p:grpSpPr>
        <p:sp>
          <p:nvSpPr>
            <p:cNvPr id="24" name="자유형 23"/>
            <p:cNvSpPr/>
            <p:nvPr/>
          </p:nvSpPr>
          <p:spPr>
            <a:xfrm>
              <a:off x="3134808" y="3356288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자유형 24"/>
            <p:cNvSpPr/>
            <p:nvPr/>
          </p:nvSpPr>
          <p:spPr>
            <a:xfrm>
              <a:off x="6582316" y="3365330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3143299" y="3356288"/>
            <a:ext cx="3439017" cy="843812"/>
            <a:chOff x="3134808" y="3356288"/>
            <a:chExt cx="6895017" cy="843812"/>
          </a:xfrm>
        </p:grpSpPr>
        <p:sp>
          <p:nvSpPr>
            <p:cNvPr id="28" name="자유형 27"/>
            <p:cNvSpPr/>
            <p:nvPr/>
          </p:nvSpPr>
          <p:spPr>
            <a:xfrm>
              <a:off x="3134808" y="3356288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자유형 28"/>
            <p:cNvSpPr/>
            <p:nvPr/>
          </p:nvSpPr>
          <p:spPr>
            <a:xfrm>
              <a:off x="6582316" y="3365330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582315" y="3379859"/>
            <a:ext cx="3439017" cy="843812"/>
            <a:chOff x="3134808" y="3356288"/>
            <a:chExt cx="6895017" cy="843812"/>
          </a:xfrm>
        </p:grpSpPr>
        <p:sp>
          <p:nvSpPr>
            <p:cNvPr id="31" name="자유형 30"/>
            <p:cNvSpPr/>
            <p:nvPr/>
          </p:nvSpPr>
          <p:spPr>
            <a:xfrm>
              <a:off x="3134808" y="3356288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자유형 31"/>
            <p:cNvSpPr/>
            <p:nvPr/>
          </p:nvSpPr>
          <p:spPr>
            <a:xfrm>
              <a:off x="6582316" y="3365330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3" name="직선 연결선 32"/>
          <p:cNvCxnSpPr>
            <a:stCxn id="28" idx="0"/>
            <a:endCxn id="25" idx="4"/>
          </p:cNvCxnSpPr>
          <p:nvPr/>
        </p:nvCxnSpPr>
        <p:spPr>
          <a:xfrm>
            <a:off x="3143299" y="3771465"/>
            <a:ext cx="6886526" cy="134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219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altLang="ko-KR" dirty="0" smtClean="0"/>
          </a:p>
          <a:p>
            <a:endParaRPr lang="en-GB" altLang="ko-KR" dirty="0" smtClean="0"/>
          </a:p>
          <a:p>
            <a:endParaRPr lang="en-GB" altLang="ko-KR" dirty="0"/>
          </a:p>
          <a:p>
            <a:endParaRPr lang="en-GB" altLang="ko-KR" dirty="0" smtClean="0"/>
          </a:p>
          <a:p>
            <a:endParaRPr lang="en-GB" altLang="ko-KR" dirty="0"/>
          </a:p>
          <a:p>
            <a:endParaRPr lang="en-GB" altLang="ko-KR" dirty="0" smtClean="0"/>
          </a:p>
          <a:p>
            <a:endParaRPr lang="en-GB" altLang="ko-KR" dirty="0"/>
          </a:p>
        </p:txBody>
      </p:sp>
      <p:pic>
        <p:nvPicPr>
          <p:cNvPr id="1026" name="차트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327" y="1470023"/>
            <a:ext cx="6714068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5490633" y="5403465"/>
            <a:ext cx="6701367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number of preamble sequences: </a:t>
            </a:r>
            <a:r>
              <a:rPr lang="en-GB" altLang="ko-KR" sz="12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64</a:t>
            </a: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 </a:t>
            </a:r>
            <a:endParaRPr lang="ko-KR" altLang="ko-KR" sz="120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case of without OCS: </a:t>
            </a:r>
            <a:r>
              <a:rPr lang="en-GB" altLang="ko-KR" sz="12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8 root indices</a:t>
            </a: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 and </a:t>
            </a:r>
            <a:r>
              <a:rPr lang="en-GB" altLang="ko-KR" sz="1200" dirty="0">
                <a:solidFill>
                  <a:schemeClr val="accent5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8 cyclic shifts</a:t>
            </a:r>
            <a:endParaRPr lang="ko-KR" altLang="ko-KR" sz="1200">
              <a:solidFill>
                <a:schemeClr val="accent5"/>
              </a:solidFill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case of with OCS: </a:t>
            </a:r>
            <a:r>
              <a:rPr lang="en-GB" altLang="ko-KR" sz="12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2 root indices</a:t>
            </a: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, </a:t>
            </a:r>
            <a:r>
              <a:rPr lang="en-GB" altLang="ko-KR" sz="1200" dirty="0">
                <a:solidFill>
                  <a:schemeClr val="accent5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8 cyclic shifts and </a:t>
            </a:r>
            <a:r>
              <a:rPr lang="en-GB" altLang="ko-KR" sz="12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4 OCSs</a:t>
            </a:r>
            <a:endParaRPr lang="ko-KR" altLang="ko-KR" sz="1200">
              <a:solidFill>
                <a:srgbClr val="FF0000"/>
              </a:solidFill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number of UE to transmit RACH preamble: 1 UE and 7 UEs with same transmission power</a:t>
            </a:r>
            <a:endParaRPr lang="ko-KR" altLang="ko-KR" sz="120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collision of RACH preamble is not assumed. </a:t>
            </a:r>
            <a:endParaRPr lang="ko-KR" altLang="ko-KR" sz="120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497483" y="1474753"/>
            <a:ext cx="23389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</a:rPr>
              <a:t>The </a:t>
            </a:r>
            <a:r>
              <a:rPr lang="en-US" altLang="ko-KR" dirty="0">
                <a:latin typeface="Times New Roman" panose="02020603050405020304" pitchFamily="18" charset="0"/>
              </a:rPr>
              <a:t>OCS on top of sequence repetition </a:t>
            </a:r>
            <a:endParaRPr lang="en-US" altLang="ko-KR" dirty="0" smtClean="0">
              <a:latin typeface="Times New Roman" panose="02020603050405020304" pitchFamily="18" charset="0"/>
            </a:endParaRPr>
          </a:p>
          <a:p>
            <a:r>
              <a:rPr lang="en-US" altLang="ko-KR" dirty="0" smtClean="0">
                <a:latin typeface="Times New Roman" panose="02020603050405020304" pitchFamily="18" charset="0"/>
              </a:rPr>
              <a:t>has </a:t>
            </a:r>
            <a:r>
              <a:rPr lang="en-US" altLang="ko-KR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better cross-correlation </a:t>
            </a:r>
            <a:r>
              <a:rPr lang="en-US" altLang="ko-KR" dirty="0">
                <a:solidFill>
                  <a:srgbClr val="FF0000"/>
                </a:solidFill>
                <a:latin typeface="Times New Roman" panose="02020603050405020304" pitchFamily="18" charset="0"/>
              </a:rPr>
              <a:t>property</a:t>
            </a:r>
            <a:r>
              <a:rPr lang="en-US" altLang="ko-KR" dirty="0">
                <a:latin typeface="Times New Roman" panose="02020603050405020304" pitchFamily="18" charset="0"/>
              </a:rPr>
              <a:t> than usage of different root codes, </a:t>
            </a:r>
            <a:endParaRPr lang="en-US" altLang="ko-KR" dirty="0" smtClean="0">
              <a:latin typeface="Times New Roman" panose="02020603050405020304" pitchFamily="18" charset="0"/>
            </a:endParaRPr>
          </a:p>
          <a:p>
            <a:r>
              <a:rPr lang="en-US" altLang="ko-KR" dirty="0" smtClean="0">
                <a:latin typeface="Times New Roman" panose="02020603050405020304" pitchFamily="18" charset="0"/>
              </a:rPr>
              <a:t>in </a:t>
            </a:r>
            <a:r>
              <a:rPr lang="en-US" altLang="ko-KR" dirty="0">
                <a:latin typeface="Times New Roman" panose="02020603050405020304" pitchFamily="18" charset="0"/>
              </a:rPr>
              <a:t>other words </a:t>
            </a:r>
            <a:r>
              <a:rPr lang="en-US" altLang="ko-KR" dirty="0">
                <a:solidFill>
                  <a:srgbClr val="FF0000"/>
                </a:solidFill>
                <a:latin typeface="Times New Roman" panose="02020603050405020304" pitchFamily="18" charset="0"/>
              </a:rPr>
              <a:t>zero correlation property like cyclic shifted sequence.</a:t>
            </a:r>
            <a:r>
              <a:rPr lang="en-US" altLang="ko-KR" dirty="0">
                <a:latin typeface="Times New Roman" panose="02020603050405020304" pitchFamily="18" charset="0"/>
              </a:rPr>
              <a:t> </a:t>
            </a:r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2328328" y="5036382"/>
            <a:ext cx="67140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 Figure 1. Detection Probability in Multi-user Transmission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7405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Support </a:t>
            </a:r>
            <a:r>
              <a:rPr lang="en-US" altLang="ko-KR" dirty="0" smtClean="0"/>
              <a:t>sinusoidal </a:t>
            </a:r>
            <a:r>
              <a:rPr lang="en-US" altLang="ko-KR" dirty="0"/>
              <a:t>modulation on top of option 1 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305843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293</Words>
  <Application>Microsoft Office PowerPoint</Application>
  <PresentationFormat>와이드스크린</PresentationFormat>
  <Paragraphs>57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MS Mincho</vt:lpstr>
      <vt:lpstr>MS PGothic</vt:lpstr>
      <vt:lpstr>맑은 고딕</vt:lpstr>
      <vt:lpstr>바탕</vt:lpstr>
      <vt:lpstr>Arial</vt:lpstr>
      <vt:lpstr>Symbol</vt:lpstr>
      <vt:lpstr>Times New Roman</vt:lpstr>
      <vt:lpstr>Wingdings</vt:lpstr>
      <vt:lpstr>Office 테마</vt:lpstr>
      <vt:lpstr>WF on Capacity Enhancement for option 1 of PRACH preamble</vt:lpstr>
      <vt:lpstr>Background</vt:lpstr>
      <vt:lpstr>Background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 of NR-SS design</dc:title>
  <dc:creator>고현수/책임연구원/차세대표준(연)ACS팀(hyunsoo.ko@lge.com)</dc:creator>
  <cp:lastModifiedBy>고현수/책임연구원/차세대표준(연)ACS팀(hyunsoo.ko@lge.com)</cp:lastModifiedBy>
  <cp:revision>63</cp:revision>
  <dcterms:created xsi:type="dcterms:W3CDTF">2017-04-03T23:02:04Z</dcterms:created>
  <dcterms:modified xsi:type="dcterms:W3CDTF">2017-06-29T02:05:01Z</dcterms:modified>
</cp:coreProperties>
</file>