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  <p:sldMasterId id="2147483650" r:id="rId2"/>
    <p:sldMasterId id="2147483651" r:id="rId3"/>
  </p:sldMasterIdLst>
  <p:notesMasterIdLst>
    <p:notesMasterId r:id="rId7"/>
  </p:notesMasterIdLst>
  <p:handoutMasterIdLst>
    <p:handoutMasterId r:id="rId8"/>
  </p:handoutMasterIdLst>
  <p:sldIdLst>
    <p:sldId id="374" r:id="rId4"/>
    <p:sldId id="386" r:id="rId5"/>
    <p:sldId id="389" r:id="rId6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418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FFFFCC"/>
    <a:srgbClr val="AAAA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96" autoAdjust="0"/>
    <p:restoredTop sz="50000" autoAdjust="0"/>
  </p:normalViewPr>
  <p:slideViewPr>
    <p:cSldViewPr snapToGrid="0">
      <p:cViewPr>
        <p:scale>
          <a:sx n="75" d="100"/>
          <a:sy n="75" d="100"/>
        </p:scale>
        <p:origin x="-1452" y="-72"/>
      </p:cViewPr>
      <p:guideLst>
        <p:guide orient="horz" pos="2160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theme" Target="theme/theme1.xml"/><Relationship Id="rId5" Type="http://schemas.openxmlformats.org/officeDocument/2006/relationships/slide" Target="slides/slide2.xml"/><Relationship Id="rId10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3629675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6081480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  <a:pPr/>
              <a:t>1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4373523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2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2741089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3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7785328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54" r:id="rId1"/>
    <p:sldLayoutId id="2147487221" r:id="rId2"/>
    <p:sldLayoutId id="2147487222" r:id="rId3"/>
    <p:sldLayoutId id="2147487223" r:id="rId4"/>
    <p:sldLayoutId id="2147487224" r:id="rId5"/>
    <p:sldLayoutId id="2147487225" r:id="rId6"/>
    <p:sldLayoutId id="2147487226" r:id="rId7"/>
    <p:sldLayoutId id="2147487227" r:id="rId8"/>
    <p:sldLayoutId id="2147487228" r:id="rId9"/>
    <p:sldLayoutId id="2147487229" r:id="rId10"/>
    <p:sldLayoutId id="2147487230" r:id="rId11"/>
    <p:sldLayoutId id="2147487231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7232" r:id="rId1"/>
    <p:sldLayoutId id="2147487233" r:id="rId2"/>
    <p:sldLayoutId id="2147487234" r:id="rId3"/>
    <p:sldLayoutId id="2147487235" r:id="rId4"/>
    <p:sldLayoutId id="2147487236" r:id="rId5"/>
    <p:sldLayoutId id="2147487237" r:id="rId6"/>
    <p:sldLayoutId id="2147487238" r:id="rId7"/>
    <p:sldLayoutId id="2147487239" r:id="rId8"/>
    <p:sldLayoutId id="2147487240" r:id="rId9"/>
    <p:sldLayoutId id="2147487241" r:id="rId10"/>
    <p:sldLayoutId id="21474872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43" r:id="rId1"/>
    <p:sldLayoutId id="2147487244" r:id="rId2"/>
    <p:sldLayoutId id="2147487245" r:id="rId3"/>
    <p:sldLayoutId id="2147487246" r:id="rId4"/>
    <p:sldLayoutId id="2147487247" r:id="rId5"/>
    <p:sldLayoutId id="2147487248" r:id="rId6"/>
    <p:sldLayoutId id="2147487249" r:id="rId7"/>
    <p:sldLayoutId id="2147487250" r:id="rId8"/>
    <p:sldLayoutId id="2147487251" r:id="rId9"/>
    <p:sldLayoutId id="2147487252" r:id="rId10"/>
    <p:sldLayoutId id="214748725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>
                <a:solidFill>
                  <a:schemeClr val="tx1"/>
                </a:solidFill>
                <a:ea typeface="宋体" pitchFamily="2" charset="-122"/>
              </a:rPr>
              <a:t>WF on </a:t>
            </a:r>
            <a:r>
              <a:rPr lang="en-US" altLang="zh-CN" dirty="0" smtClean="0">
                <a:solidFill>
                  <a:schemeClr val="tx1"/>
                </a:solidFill>
                <a:ea typeface="宋体" pitchFamily="2" charset="-122"/>
              </a:rPr>
              <a:t>front-loaded DMRS design for slot aggregation</a:t>
            </a:r>
            <a:endParaRPr lang="en-US" altLang="zh-CN" dirty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2259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altLang="zh-CN" sz="2000" dirty="0" smtClean="0"/>
              <a:t>3GPP TSG RAN WG1 NR Ad-Hoc#2			          </a:t>
            </a:r>
            <a:r>
              <a:rPr lang="en-US" altLang="zh-CN" sz="2000" dirty="0" smtClean="0"/>
              <a:t>R1-1711816</a:t>
            </a:r>
            <a:endParaRPr lang="en-US" altLang="zh-CN" sz="20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spcBef>
                <a:spcPct val="20000"/>
              </a:spcBef>
              <a:defRPr/>
            </a:pPr>
            <a:r>
              <a:rPr lang="en-US" altLang="zh-CN" sz="2000" dirty="0" smtClean="0"/>
              <a:t>Qingdao, P.R. China 27</a:t>
            </a:r>
            <a:r>
              <a:rPr lang="en-US" altLang="zh-CN" sz="2000" baseline="30000" dirty="0" smtClean="0"/>
              <a:t>th</a:t>
            </a:r>
            <a:r>
              <a:rPr lang="en-US" altLang="zh-CN" sz="2000" dirty="0" smtClean="0"/>
              <a:t> – 30</a:t>
            </a:r>
            <a:r>
              <a:rPr lang="en-US" altLang="zh-CN" sz="2000" baseline="30000" dirty="0" smtClean="0"/>
              <a:t>th</a:t>
            </a:r>
            <a:r>
              <a:rPr lang="en-US" altLang="zh-CN" sz="2000" dirty="0" smtClean="0"/>
              <a:t> June 2017 </a:t>
            </a:r>
          </a:p>
          <a:p>
            <a:pPr>
              <a:spcBef>
                <a:spcPct val="20000"/>
              </a:spcBef>
              <a:defRPr/>
            </a:pPr>
            <a:endParaRPr lang="en-US" altLang="zh-CN" sz="2000" dirty="0" smtClean="0"/>
          </a:p>
          <a:p>
            <a:r>
              <a:rPr lang="x-none" altLang="zh-CN" sz="2000" dirty="0" smtClean="0"/>
              <a:t>Agenda Item:	</a:t>
            </a:r>
            <a:r>
              <a:rPr lang="en-US" altLang="zh-CN" sz="2000" dirty="0" smtClean="0"/>
              <a:t>5</a:t>
            </a:r>
            <a:r>
              <a:rPr lang="x-none" altLang="zh-CN" sz="2000" dirty="0" smtClean="0"/>
              <a:t>.1.2.</a:t>
            </a:r>
            <a:r>
              <a:rPr lang="en-US" altLang="zh-CN" sz="2000" dirty="0" smtClean="0"/>
              <a:t>4</a:t>
            </a:r>
            <a:r>
              <a:rPr lang="x-none" altLang="zh-CN" sz="2000" dirty="0" smtClean="0"/>
              <a:t>.</a:t>
            </a:r>
            <a:r>
              <a:rPr lang="en-US" altLang="zh-CN" sz="2000" dirty="0"/>
              <a:t>3</a:t>
            </a:r>
            <a:endParaRPr lang="en-GB" altLang="zh-CN" sz="2400" dirty="0" smtClean="0"/>
          </a:p>
          <a:p>
            <a:pPr>
              <a:spcBef>
                <a:spcPct val="20000"/>
              </a:spcBef>
              <a:defRPr/>
            </a:pPr>
            <a:endParaRPr lang="zh-CN" altLang="zh-CN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215025" y="4568974"/>
            <a:ext cx="68637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US" altLang="zh-CN" sz="2400" dirty="0"/>
              <a:t>v</a:t>
            </a:r>
            <a:r>
              <a:rPr lang="en-US" altLang="zh-CN" sz="2400" dirty="0" smtClean="0"/>
              <a:t>ivo, </a:t>
            </a:r>
            <a:r>
              <a:rPr lang="en-US" altLang="zh-CN" sz="2400" dirty="0"/>
              <a:t>Huawei, </a:t>
            </a:r>
            <a:r>
              <a:rPr lang="en-US" altLang="zh-CN" sz="2400" dirty="0" err="1"/>
              <a:t>HiSilicon</a:t>
            </a:r>
            <a:r>
              <a:rPr lang="en-US" altLang="zh-CN" sz="2400" dirty="0"/>
              <a:t>, </a:t>
            </a:r>
            <a:r>
              <a:rPr lang="en-US" altLang="zh-CN" sz="2400" dirty="0" smtClean="0"/>
              <a:t>…</a:t>
            </a:r>
            <a:endParaRPr lang="en-US" altLang="it-IT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1539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Background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365125" y="801689"/>
            <a:ext cx="8402638" cy="561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indent="-342900" algn="just" eaLnBrk="1" hangingPunct="1">
              <a:defRPr/>
            </a:pPr>
            <a:r>
              <a:rPr lang="en-US" altLang="zh-CN" sz="1400" b="0" dirty="0">
                <a:latin typeface="Times New Roman" pitchFamily="18" charset="0"/>
                <a:cs typeface="Times New Roman" pitchFamily="18" charset="0"/>
              </a:rPr>
              <a:t>The following </a:t>
            </a: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agreements  had been achieved in RAN1# 88 meeting:</a:t>
            </a:r>
          </a:p>
          <a:p>
            <a:pPr marL="914400" indent="-914400">
              <a:spcAft>
                <a:spcPts val="0"/>
              </a:spcAft>
            </a:pPr>
            <a:r>
              <a:rPr lang="en-US" sz="1400" b="0" u="sng" dirty="0">
                <a:highlight>
                  <a:srgbClr val="00FF00"/>
                </a:highlight>
                <a:latin typeface="Times"/>
                <a:ea typeface="MS Mincho"/>
                <a:cs typeface="Times New Roman"/>
              </a:rPr>
              <a:t>Agreements:</a:t>
            </a:r>
            <a:endParaRPr lang="en-US" sz="1400" b="0" dirty="0">
              <a:latin typeface="Times"/>
              <a:ea typeface="Batang"/>
              <a:cs typeface="Times New Roman"/>
            </a:endParaRPr>
          </a:p>
          <a:p>
            <a:pPr marL="342900" lvl="0" indent="-342900">
              <a:spcAft>
                <a:spcPts val="0"/>
              </a:spcAft>
              <a:buFont typeface="Arial"/>
              <a:buChar char="•"/>
              <a:tabLst>
                <a:tab pos="228600" algn="l"/>
              </a:tabLst>
            </a:pPr>
            <a:r>
              <a:rPr lang="en-US" sz="1400" b="0" dirty="0">
                <a:latin typeface="Times"/>
                <a:ea typeface="MS Mincho"/>
                <a:cs typeface="Times New Roman"/>
              </a:rPr>
              <a:t>For DL DMRS port multiplexing, FDM (including comb), CDM (including OCC and Cyclic shift) and TDM should be considered</a:t>
            </a:r>
            <a:endParaRPr lang="en-US" sz="1400" b="0" dirty="0">
              <a:latin typeface="Times"/>
              <a:ea typeface="Batang"/>
              <a:cs typeface="Times New Roman"/>
            </a:endParaRPr>
          </a:p>
          <a:p>
            <a:pPr marL="742950" lvl="1" indent="-285750">
              <a:spcAft>
                <a:spcPts val="0"/>
              </a:spcAft>
              <a:buFont typeface="Arial"/>
              <a:buChar char="•"/>
              <a:tabLst>
                <a:tab pos="685800" algn="l"/>
              </a:tabLst>
            </a:pPr>
            <a:r>
              <a:rPr lang="en-GB" sz="1400" b="0" dirty="0">
                <a:latin typeface="Times"/>
                <a:ea typeface="MS Mincho"/>
                <a:cs typeface="Times New Roman"/>
              </a:rPr>
              <a:t>For the CDM of DMRS ports in time and/or frequency domain</a:t>
            </a:r>
            <a:endParaRPr lang="en-US" sz="1400" b="0" dirty="0">
              <a:latin typeface="Times"/>
              <a:ea typeface="Batang"/>
              <a:cs typeface="Times New Roman"/>
            </a:endParaRPr>
          </a:p>
          <a:p>
            <a:pPr marL="1143000" lvl="2" indent="-228600">
              <a:spcAft>
                <a:spcPts val="0"/>
              </a:spcAft>
              <a:buFont typeface="Arial"/>
              <a:buChar char="•"/>
              <a:tabLst>
                <a:tab pos="1143000" algn="l"/>
              </a:tabLst>
            </a:pPr>
            <a:r>
              <a:rPr lang="en-US" sz="1400" b="0" dirty="0">
                <a:latin typeface="Times"/>
                <a:ea typeface="MS Mincho"/>
                <a:cs typeface="Times New Roman"/>
              </a:rPr>
              <a:t>FFS for OCC based or cycling based</a:t>
            </a:r>
            <a:endParaRPr lang="en-US" sz="1400" b="0" dirty="0">
              <a:latin typeface="Times"/>
              <a:ea typeface="Batang"/>
              <a:cs typeface="Times New Roman"/>
            </a:endParaRPr>
          </a:p>
          <a:p>
            <a:pPr marL="1143000" lvl="2" indent="-228600">
              <a:spcAft>
                <a:spcPts val="0"/>
              </a:spcAft>
              <a:buFont typeface="Arial"/>
              <a:buChar char="•"/>
              <a:tabLst>
                <a:tab pos="1143000" algn="l"/>
              </a:tabLst>
            </a:pPr>
            <a:r>
              <a:rPr lang="en-GB" sz="1400" b="0" dirty="0">
                <a:latin typeface="Times"/>
                <a:ea typeface="MS Mincho"/>
                <a:cs typeface="Times New Roman"/>
              </a:rPr>
              <a:t>FFS: supporting CDM across adjacent REs </a:t>
            </a:r>
            <a:endParaRPr lang="en-US" sz="1400" b="0" dirty="0">
              <a:latin typeface="Times"/>
              <a:ea typeface="Batang"/>
              <a:cs typeface="Times New Roman"/>
            </a:endParaRPr>
          </a:p>
          <a:p>
            <a:pPr marL="1143000" lvl="2" indent="-228600">
              <a:spcAft>
                <a:spcPts val="0"/>
              </a:spcAft>
              <a:buFont typeface="Arial"/>
              <a:buChar char="•"/>
              <a:tabLst>
                <a:tab pos="1143000" algn="l"/>
              </a:tabLst>
            </a:pPr>
            <a:r>
              <a:rPr lang="en-GB" sz="1400" b="0" dirty="0">
                <a:latin typeface="Times"/>
                <a:ea typeface="MS Mincho"/>
                <a:cs typeface="Times New Roman"/>
              </a:rPr>
              <a:t>FFS: supporting cyclic shift across non-adjacent REs</a:t>
            </a:r>
            <a:endParaRPr lang="en-US" sz="1400" b="0" dirty="0">
              <a:latin typeface="Times"/>
              <a:ea typeface="Batang"/>
              <a:cs typeface="Times New Roman"/>
            </a:endParaRPr>
          </a:p>
          <a:p>
            <a:pPr marL="1143000" lvl="2" indent="-228600">
              <a:spcAft>
                <a:spcPts val="0"/>
              </a:spcAft>
              <a:buFont typeface="Arial"/>
              <a:buChar char="•"/>
              <a:tabLst>
                <a:tab pos="1143000" algn="l"/>
              </a:tabLst>
            </a:pPr>
            <a:r>
              <a:rPr lang="en-US" sz="1400" b="0" dirty="0">
                <a:latin typeface="Times"/>
                <a:ea typeface="MS Mincho"/>
                <a:cs typeface="Times New Roman"/>
              </a:rPr>
              <a:t>FFS OCC size</a:t>
            </a:r>
            <a:endParaRPr lang="en-US" sz="1400" b="0" dirty="0">
              <a:latin typeface="Times"/>
              <a:ea typeface="Batang"/>
              <a:cs typeface="Times New Roman"/>
            </a:endParaRPr>
          </a:p>
          <a:p>
            <a:pPr marL="342900" lvl="0" indent="-342900">
              <a:spcAft>
                <a:spcPts val="0"/>
              </a:spcAft>
              <a:buFont typeface="Arial"/>
              <a:buChar char="•"/>
              <a:tabLst>
                <a:tab pos="228600" algn="l"/>
              </a:tabLst>
            </a:pPr>
            <a:r>
              <a:rPr lang="en-US" sz="1400" b="0" dirty="0">
                <a:latin typeface="Times"/>
                <a:ea typeface="MS Mincho"/>
                <a:cs typeface="Times New Roman"/>
              </a:rPr>
              <a:t>Support PN sequence for CP-OFDM</a:t>
            </a:r>
            <a:endParaRPr lang="en-US" sz="1400" b="0" dirty="0">
              <a:latin typeface="Times"/>
              <a:ea typeface="Batang"/>
              <a:cs typeface="Times New Roman"/>
            </a:endParaRPr>
          </a:p>
          <a:p>
            <a:pPr marL="742950" lvl="1" indent="-285750">
              <a:spcAft>
                <a:spcPts val="0"/>
              </a:spcAft>
              <a:buFont typeface="Arial"/>
              <a:buChar char="•"/>
              <a:tabLst>
                <a:tab pos="685800" algn="l"/>
              </a:tabLst>
            </a:pPr>
            <a:r>
              <a:rPr lang="en-US" sz="1400" b="0" dirty="0">
                <a:latin typeface="Times"/>
                <a:ea typeface="MS Mincho"/>
                <a:cs typeface="Times New Roman"/>
              </a:rPr>
              <a:t>FFS: ZC-sequence for CP-OFDM</a:t>
            </a:r>
            <a:endParaRPr lang="en-US" sz="1400" b="0" dirty="0">
              <a:latin typeface="Times"/>
              <a:ea typeface="Batang"/>
              <a:cs typeface="Times New Roman"/>
            </a:endParaRPr>
          </a:p>
          <a:p>
            <a:pPr marL="342900" lvl="0" indent="-342900">
              <a:spcAft>
                <a:spcPts val="0"/>
              </a:spcAft>
              <a:buFont typeface="Arial"/>
              <a:buChar char="•"/>
              <a:tabLst>
                <a:tab pos="228600" algn="l"/>
              </a:tabLst>
            </a:pPr>
            <a:r>
              <a:rPr lang="en-US" sz="1400" b="0" dirty="0">
                <a:latin typeface="Times"/>
                <a:ea typeface="MS Mincho"/>
                <a:cs typeface="Times New Roman"/>
              </a:rPr>
              <a:t>FFS: For the case front-loaded DMRS pattern with 4 ports, 1 OFDM symbol is supported</a:t>
            </a:r>
            <a:endParaRPr lang="en-US" sz="1400" b="0" dirty="0">
              <a:latin typeface="Times"/>
              <a:ea typeface="Batang"/>
              <a:cs typeface="Times New Roman"/>
            </a:endParaRPr>
          </a:p>
          <a:p>
            <a:pPr marL="342900" lvl="0" indent="-342900">
              <a:spcAft>
                <a:spcPts val="0"/>
              </a:spcAft>
              <a:buFont typeface="Arial"/>
              <a:buChar char="•"/>
              <a:tabLst>
                <a:tab pos="228600" algn="l"/>
              </a:tabLst>
            </a:pPr>
            <a:r>
              <a:rPr lang="en-US" sz="1400" b="0" dirty="0">
                <a:latin typeface="Times"/>
                <a:ea typeface="MS Mincho"/>
                <a:cs typeface="Times New Roman"/>
              </a:rPr>
              <a:t>FFS: For the case of front-loaded DMRS pattern with 8 ports, two adjacent OFDM symbols are supported</a:t>
            </a:r>
            <a:endParaRPr lang="en-US" sz="1400" b="0" dirty="0">
              <a:latin typeface="Times"/>
              <a:ea typeface="Batang"/>
              <a:cs typeface="Times New Roman"/>
            </a:endParaRPr>
          </a:p>
          <a:p>
            <a:pPr marL="342900" lvl="0" indent="-342900">
              <a:spcAft>
                <a:spcPts val="0"/>
              </a:spcAft>
              <a:buFont typeface="Arial"/>
              <a:buChar char="•"/>
              <a:tabLst>
                <a:tab pos="228600" algn="l"/>
              </a:tabLst>
            </a:pPr>
            <a:r>
              <a:rPr lang="en-US" sz="1400" b="0" dirty="0">
                <a:latin typeface="Times"/>
                <a:ea typeface="MS Mincho"/>
                <a:cs typeface="Times New Roman"/>
              </a:rPr>
              <a:t>For high Doppler scenario, down selects from the followings</a:t>
            </a:r>
            <a:endParaRPr lang="en-US" sz="1400" b="0" dirty="0">
              <a:latin typeface="Times"/>
              <a:ea typeface="Batang"/>
              <a:cs typeface="Times New Roman"/>
            </a:endParaRPr>
          </a:p>
          <a:p>
            <a:pPr marL="742950" lvl="1" indent="-285750">
              <a:spcAft>
                <a:spcPts val="0"/>
              </a:spcAft>
              <a:buFont typeface="Arial"/>
              <a:buChar char="•"/>
              <a:tabLst>
                <a:tab pos="685800" algn="l"/>
              </a:tabLst>
            </a:pPr>
            <a:r>
              <a:rPr lang="en-US" sz="1400" b="0" dirty="0">
                <a:latin typeface="Times"/>
                <a:ea typeface="MS Mincho"/>
                <a:cs typeface="Times New Roman"/>
              </a:rPr>
              <a:t>Additional DMRS with reduced density in frequency domain compared to front loaded DMRS</a:t>
            </a:r>
            <a:endParaRPr lang="en-US" sz="1400" b="0" dirty="0">
              <a:latin typeface="Times"/>
              <a:ea typeface="Batang"/>
              <a:cs typeface="Times New Roman"/>
            </a:endParaRPr>
          </a:p>
          <a:p>
            <a:pPr marL="742950" lvl="1" indent="-285750">
              <a:spcAft>
                <a:spcPts val="0"/>
              </a:spcAft>
              <a:buFont typeface="Arial"/>
              <a:buChar char="•"/>
              <a:tabLst>
                <a:tab pos="685800" algn="l"/>
              </a:tabLst>
            </a:pPr>
            <a:r>
              <a:rPr lang="en-US" sz="1400" b="0" dirty="0">
                <a:latin typeface="Times"/>
                <a:ea typeface="MS Mincho"/>
                <a:cs typeface="Times New Roman"/>
              </a:rPr>
              <a:t>Additional DMRS with same density in frequency domain compared to front loaded DMRS</a:t>
            </a:r>
            <a:endParaRPr lang="en-US" sz="1400" b="0" dirty="0">
              <a:latin typeface="Times"/>
              <a:ea typeface="Batang"/>
              <a:cs typeface="Times New Roman"/>
            </a:endParaRPr>
          </a:p>
          <a:p>
            <a:pPr marL="1143000" lvl="2" indent="-228600">
              <a:spcAft>
                <a:spcPts val="0"/>
              </a:spcAft>
              <a:buFont typeface="Arial"/>
              <a:buChar char="•"/>
              <a:tabLst>
                <a:tab pos="1143000" algn="l"/>
              </a:tabLst>
            </a:pPr>
            <a:r>
              <a:rPr lang="en-US" sz="1400" b="0" dirty="0">
                <a:latin typeface="Times"/>
                <a:ea typeface="MS Mincho"/>
                <a:cs typeface="Times New Roman"/>
              </a:rPr>
              <a:t>Note that: Front loaded DMRS can be configured with low density</a:t>
            </a:r>
            <a:endParaRPr lang="en-US" sz="1400" b="0" dirty="0">
              <a:latin typeface="Times"/>
              <a:ea typeface="Batang"/>
              <a:cs typeface="Times New Roman"/>
            </a:endParaRPr>
          </a:p>
          <a:p>
            <a:pPr marL="742950" lvl="1" indent="-285750">
              <a:spcAft>
                <a:spcPts val="0"/>
              </a:spcAft>
              <a:buFont typeface="Arial"/>
              <a:buChar char="•"/>
              <a:tabLst>
                <a:tab pos="685800" algn="l"/>
              </a:tabLst>
            </a:pPr>
            <a:r>
              <a:rPr lang="en-GB" sz="1400" b="0" dirty="0">
                <a:latin typeface="Times"/>
                <a:ea typeface="MS Mincho"/>
                <a:cs typeface="Times New Roman"/>
              </a:rPr>
              <a:t>Note: the complementary use of PT-RS for high Doppler channel estimation can be considered when determining the number of the additional DMRS.</a:t>
            </a:r>
            <a:endParaRPr lang="en-US" sz="1400" b="0" dirty="0">
              <a:latin typeface="Times"/>
              <a:ea typeface="Batang"/>
              <a:cs typeface="Times New Roman"/>
            </a:endParaRPr>
          </a:p>
          <a:p>
            <a:pPr marL="742950" lvl="1" indent="-285750">
              <a:spcAft>
                <a:spcPts val="0"/>
              </a:spcAft>
              <a:buFont typeface="Arial"/>
              <a:buChar char="•"/>
              <a:tabLst>
                <a:tab pos="685800" algn="l"/>
              </a:tabLst>
            </a:pPr>
            <a:r>
              <a:rPr lang="en-GB" sz="1400" b="0" dirty="0">
                <a:latin typeface="Times"/>
                <a:ea typeface="MS Mincho"/>
                <a:cs typeface="Times New Roman"/>
              </a:rPr>
              <a:t>Other option is not precluded</a:t>
            </a:r>
            <a:endParaRPr lang="en-US" sz="1400" b="0" dirty="0">
              <a:latin typeface="Times"/>
              <a:ea typeface="Batang"/>
              <a:cs typeface="Times New Roman"/>
            </a:endParaRPr>
          </a:p>
          <a:p>
            <a:pPr marL="342900" lvl="0" indent="-342900">
              <a:spcAft>
                <a:spcPts val="0"/>
              </a:spcAft>
              <a:buFont typeface="Arial"/>
              <a:buChar char="•"/>
              <a:tabLst>
                <a:tab pos="228600" algn="l"/>
              </a:tabLst>
            </a:pPr>
            <a:r>
              <a:rPr lang="en-US" sz="1400" b="0" dirty="0">
                <a:solidFill>
                  <a:srgbClr val="FF0000"/>
                </a:solidFill>
                <a:latin typeface="Times"/>
                <a:ea typeface="MS Mincho"/>
                <a:cs typeface="Times New Roman"/>
              </a:rPr>
              <a:t>Support DMRS bundling in time domain</a:t>
            </a:r>
            <a:endParaRPr lang="en-US" sz="1400" b="0" dirty="0">
              <a:solidFill>
                <a:srgbClr val="FF0000"/>
              </a:solidFill>
              <a:latin typeface="Times"/>
              <a:ea typeface="Batang"/>
              <a:cs typeface="Times New Roman"/>
            </a:endParaRPr>
          </a:p>
          <a:p>
            <a:pPr marL="742950" lvl="1" indent="-285750">
              <a:spcAft>
                <a:spcPts val="0"/>
              </a:spcAft>
              <a:buFont typeface="Arial"/>
              <a:buChar char="•"/>
              <a:tabLst>
                <a:tab pos="685800" algn="l"/>
              </a:tabLst>
            </a:pPr>
            <a:r>
              <a:rPr lang="en-US" sz="1400" b="0" dirty="0">
                <a:solidFill>
                  <a:srgbClr val="FF0000"/>
                </a:solidFill>
                <a:latin typeface="Times"/>
                <a:ea typeface="MS Mincho"/>
                <a:cs typeface="Times New Roman"/>
              </a:rPr>
              <a:t>At least time domain bundling with slot aggregation of DL-only slots is supported</a:t>
            </a:r>
            <a:endParaRPr lang="en-US" sz="1400" b="0" dirty="0">
              <a:solidFill>
                <a:srgbClr val="FF0000"/>
              </a:solidFill>
              <a:latin typeface="Times"/>
              <a:ea typeface="Batang"/>
              <a:cs typeface="Times New Roman"/>
            </a:endParaRPr>
          </a:p>
          <a:p>
            <a:pPr marL="742950" lvl="1" indent="-285750">
              <a:spcAft>
                <a:spcPts val="0"/>
              </a:spcAft>
              <a:buFont typeface="Arial"/>
              <a:buChar char="•"/>
              <a:tabLst>
                <a:tab pos="685800" algn="l"/>
              </a:tabLst>
            </a:pPr>
            <a:r>
              <a:rPr lang="en-US" sz="1400" b="0" dirty="0">
                <a:solidFill>
                  <a:srgbClr val="FF0000"/>
                </a:solidFill>
                <a:latin typeface="Times"/>
                <a:ea typeface="MS Mincho"/>
                <a:cs typeface="Times New Roman"/>
              </a:rPr>
              <a:t>DMRS pattern within the first slot is not impacted by the time domain DMRS bundling</a:t>
            </a:r>
            <a:endParaRPr lang="en-US" sz="1400" b="0" dirty="0">
              <a:solidFill>
                <a:srgbClr val="FF0000"/>
              </a:solidFill>
              <a:latin typeface="Times"/>
              <a:ea typeface="Batang"/>
              <a:cs typeface="Times New Roman"/>
            </a:endParaRPr>
          </a:p>
          <a:p>
            <a:pPr marL="742950" lvl="1" indent="-285750">
              <a:spcAft>
                <a:spcPts val="0"/>
              </a:spcAft>
              <a:buFont typeface="Arial"/>
              <a:buChar char="•"/>
              <a:tabLst>
                <a:tab pos="685800" algn="l"/>
              </a:tabLst>
            </a:pPr>
            <a:r>
              <a:rPr lang="en-US" sz="1400" b="0" dirty="0">
                <a:solidFill>
                  <a:srgbClr val="FF0000"/>
                </a:solidFill>
                <a:latin typeface="Times"/>
                <a:ea typeface="MS Mincho"/>
                <a:cs typeface="Times New Roman"/>
              </a:rPr>
              <a:t>FFS: Consider further overhead reduction of DMRS in case of bundling in time domain</a:t>
            </a:r>
            <a:endParaRPr lang="en-US" sz="1400" b="0" dirty="0">
              <a:solidFill>
                <a:srgbClr val="FF0000"/>
              </a:solidFill>
              <a:latin typeface="Times"/>
              <a:ea typeface="Batang"/>
              <a:cs typeface="Times New Roman"/>
            </a:endParaRPr>
          </a:p>
          <a:p>
            <a:pPr marL="342900" lvl="0" indent="-342900">
              <a:spcAft>
                <a:spcPts val="0"/>
              </a:spcAft>
              <a:buFont typeface="Arial"/>
              <a:buChar char="•"/>
              <a:tabLst>
                <a:tab pos="228600" algn="l"/>
              </a:tabLst>
            </a:pPr>
            <a:r>
              <a:rPr lang="en-GB" sz="1400" b="0" dirty="0">
                <a:latin typeface="Times"/>
                <a:ea typeface="MS Mincho"/>
                <a:cs typeface="Times New Roman"/>
              </a:rPr>
              <a:t>Consider whether to use </a:t>
            </a:r>
            <a:r>
              <a:rPr lang="en-US" sz="1400" b="0" dirty="0">
                <a:latin typeface="Times"/>
                <a:ea typeface="MS Mincho"/>
                <a:cs typeface="Times New Roman"/>
              </a:rPr>
              <a:t>mechanism of UE-assisted DMRS configuration. </a:t>
            </a:r>
            <a:endParaRPr lang="en-US" sz="1400" b="0" dirty="0">
              <a:latin typeface="Times"/>
              <a:ea typeface="Batang"/>
              <a:cs typeface="Times New Roman"/>
            </a:endParaRPr>
          </a:p>
          <a:p>
            <a:pPr marL="342900" lvl="0" indent="-342900">
              <a:spcAft>
                <a:spcPts val="0"/>
              </a:spcAft>
              <a:buFont typeface="Arial"/>
              <a:buChar char="•"/>
              <a:tabLst>
                <a:tab pos="228600" algn="l"/>
              </a:tabLst>
            </a:pPr>
            <a:r>
              <a:rPr lang="en-US" sz="1400" b="0" dirty="0">
                <a:latin typeface="Times"/>
                <a:ea typeface="MS Mincho"/>
                <a:cs typeface="Times New Roman"/>
              </a:rPr>
              <a:t>Consider  whether to use UE-assisted configuration of PRG size</a:t>
            </a:r>
            <a:endParaRPr lang="en-US" sz="1400" b="0" dirty="0">
              <a:latin typeface="Times"/>
              <a:ea typeface="Batang"/>
              <a:cs typeface="Times New Roman"/>
            </a:endParaRPr>
          </a:p>
          <a:p>
            <a:pPr marL="742950" lvl="1" indent="-285750">
              <a:spcAft>
                <a:spcPts val="0"/>
              </a:spcAft>
              <a:buFont typeface="Arial"/>
              <a:buChar char="•"/>
              <a:tabLst>
                <a:tab pos="685800" algn="l"/>
              </a:tabLst>
            </a:pPr>
            <a:endParaRPr lang="en-US" sz="1400" b="0" dirty="0">
              <a:effectLst/>
              <a:latin typeface="Times"/>
              <a:ea typeface="Batang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9665501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1539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Proposals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365125" y="801689"/>
            <a:ext cx="8402638" cy="5787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Aft>
                <a:spcPts val="0"/>
              </a:spcAft>
              <a:buFont typeface="Arial"/>
              <a:buChar char="•"/>
              <a:tabLst>
                <a:tab pos="457200" algn="l"/>
              </a:tabLst>
              <a:defRPr/>
            </a:pPr>
            <a:r>
              <a:rPr lang="en-US" sz="2000" b="0" dirty="0" smtClean="0">
                <a:latin typeface="Times New Roman"/>
                <a:ea typeface="MS Mincho"/>
                <a:cs typeface="Times New Roman"/>
              </a:rPr>
              <a:t>S</a:t>
            </a:r>
            <a:r>
              <a:rPr lang="en-US" altLang="zh-CN" sz="2000" b="0" dirty="0" smtClean="0">
                <a:latin typeface="Times New Roman"/>
                <a:ea typeface="MS Mincho"/>
                <a:cs typeface="Times New Roman"/>
              </a:rPr>
              <a:t>upport at least one of t</a:t>
            </a:r>
            <a:r>
              <a:rPr lang="en-US" sz="2000" b="0" dirty="0" smtClean="0">
                <a:latin typeface="Times New Roman"/>
                <a:ea typeface="MS Mincho"/>
                <a:cs typeface="Times New Roman"/>
              </a:rPr>
              <a:t>he following approaches for aggregated slot(s) front-loaded DMRS.</a:t>
            </a:r>
          </a:p>
          <a:p>
            <a:pPr marL="1257300" lvl="2" indent="-342900">
              <a:spcAft>
                <a:spcPts val="0"/>
              </a:spcAft>
              <a:buFont typeface="Arial"/>
              <a:buChar char="•"/>
              <a:tabLst>
                <a:tab pos="457200" algn="l"/>
              </a:tabLst>
              <a:defRPr/>
            </a:pPr>
            <a:r>
              <a:rPr lang="en-US" sz="2000" b="0" dirty="0">
                <a:latin typeface="Times New Roman"/>
                <a:ea typeface="MS Mincho"/>
                <a:cs typeface="Times New Roman"/>
              </a:rPr>
              <a:t>F</a:t>
            </a:r>
            <a:r>
              <a:rPr lang="en-US" sz="2000" b="0" dirty="0" smtClean="0">
                <a:latin typeface="Times New Roman"/>
                <a:ea typeface="MS Mincho"/>
                <a:cs typeface="Times New Roman"/>
              </a:rPr>
              <a:t>ront-loaded DMRS density reduction in the aggregated slot (s)</a:t>
            </a:r>
          </a:p>
          <a:p>
            <a:pPr marL="1257300" lvl="2" indent="-342900">
              <a:spcAft>
                <a:spcPts val="0"/>
              </a:spcAft>
              <a:buFont typeface="Arial"/>
              <a:buChar char="•"/>
              <a:tabLst>
                <a:tab pos="457200" algn="l"/>
              </a:tabLst>
              <a:defRPr/>
            </a:pPr>
            <a:r>
              <a:rPr lang="en-US" sz="2000" b="0" dirty="0" smtClean="0">
                <a:latin typeface="Times New Roman"/>
                <a:ea typeface="MS Mincho"/>
                <a:cs typeface="Times New Roman"/>
              </a:rPr>
              <a:t>Front-loaded DMRS port shifting</a:t>
            </a:r>
          </a:p>
          <a:p>
            <a:pPr marL="342900" indent="-342900">
              <a:spcAft>
                <a:spcPts val="0"/>
              </a:spcAft>
              <a:buFont typeface="Arial"/>
              <a:buChar char="•"/>
              <a:tabLst>
                <a:tab pos="457200" algn="l"/>
              </a:tabLst>
              <a:defRPr/>
            </a:pPr>
            <a:endParaRPr lang="en-US" sz="2000" b="0" dirty="0">
              <a:latin typeface="Times New Roman"/>
              <a:ea typeface="MS Mincho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58524471"/>
      </p:ext>
    </p:extLst>
  </p:cSld>
  <p:clrMapOvr>
    <a:masterClrMapping/>
  </p:clrMapOvr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25020</TotalTime>
  <Words>321</Words>
  <Application>Microsoft Office PowerPoint</Application>
  <PresentationFormat>全屏显示(4:3)</PresentationFormat>
  <Paragraphs>38</Paragraphs>
  <Slides>3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3</vt:i4>
      </vt:variant>
    </vt:vector>
  </HeadingPairs>
  <TitlesOfParts>
    <vt:vector size="6" baseType="lpstr">
      <vt:lpstr>FinalPowerpoint</vt:lpstr>
      <vt:lpstr>Custom Design</vt:lpstr>
      <vt:lpstr>1_Custom Design</vt:lpstr>
      <vt:lpstr>WF on front-loaded DMRS design for slot aggregation</vt:lpstr>
      <vt:lpstr>Background</vt:lpstr>
      <vt:lpstr>Proposals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TTI Shortening</dc:title>
  <dc:creator>Administrator</dc:creator>
  <cp:lastModifiedBy>SunXiaodong</cp:lastModifiedBy>
  <cp:revision>125</cp:revision>
  <dcterms:created xsi:type="dcterms:W3CDTF">2007-12-19T20:51:45Z</dcterms:created>
  <dcterms:modified xsi:type="dcterms:W3CDTF">2017-06-28T12:31:04Z</dcterms:modified>
</cp:coreProperties>
</file>