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84" r:id="rId4"/>
    <p:sldId id="285" r:id="rId5"/>
    <p:sldId id="287" r:id="rId6"/>
    <p:sldId id="286" r:id="rId7"/>
    <p:sldId id="28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SS block repetition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Sierra Wireless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64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NR Ad-Hoc#2</a:t>
            </a:r>
            <a:endParaRPr lang="en-US" altLang="ja-JP" dirty="0" smtClean="0"/>
          </a:p>
          <a:p>
            <a:r>
              <a:rPr lang="en-US" altLang="ja-JP" smtClean="0"/>
              <a:t>Qingdao, China, 27</a:t>
            </a:r>
            <a:r>
              <a:rPr lang="en-US" altLang="ja-JP" baseline="30000" smtClean="0"/>
              <a:t>th </a:t>
            </a:r>
            <a:r>
              <a:rPr lang="en-US" altLang="ja-JP" smtClean="0"/>
              <a:t>– 30</a:t>
            </a:r>
            <a:r>
              <a:rPr lang="en-US" altLang="ja-JP" baseline="30000" smtClean="0"/>
              <a:t>th</a:t>
            </a:r>
            <a:r>
              <a:rPr lang="en-US" altLang="ja-JP" smtClean="0"/>
              <a:t> June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5.1.1.5.1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577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R1-17xxxxx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u="sng" smtClean="0"/>
              <a:t>Agreement (RAN1 NR_AH#1):</a:t>
            </a:r>
            <a:endParaRPr lang="en-US" sz="2400" smtClean="0"/>
          </a:p>
          <a:p>
            <a:pPr lvl="0"/>
            <a:r>
              <a:rPr lang="en-US" sz="2400" smtClean="0"/>
              <a:t>RSRP(s) can be measured from the IDLE mode RS. </a:t>
            </a:r>
          </a:p>
          <a:p>
            <a:pPr lvl="1"/>
            <a:r>
              <a:rPr lang="en-US" sz="2400" smtClean="0"/>
              <a:t>One RSRP value is measured from the IDLE mode RS per SS block.</a:t>
            </a:r>
          </a:p>
          <a:p>
            <a:pPr lvl="2"/>
            <a:r>
              <a:rPr lang="en-US" b="1" smtClean="0">
                <a:solidFill>
                  <a:srgbClr val="FF0000"/>
                </a:solidFill>
              </a:rPr>
              <a:t>FFS: UE measures one RSRP value from multiple SS blocks in an SS burst set</a:t>
            </a:r>
          </a:p>
          <a:p>
            <a:pPr lvl="1"/>
            <a:r>
              <a:rPr lang="en-US" sz="2400" smtClean="0"/>
              <a:t>The measured values are referred to “SS-block-RSRP”</a:t>
            </a:r>
          </a:p>
          <a:p>
            <a:pPr lvl="2"/>
            <a:r>
              <a:rPr lang="en-US" smtClean="0"/>
              <a:t>It is RAN1’s understanding that “SS-block-RSRP” may correspond to the “beam quality” in RAN2 agreements in multi-beam case, at least in IDLE mode.</a:t>
            </a:r>
          </a:p>
          <a:p>
            <a:r>
              <a:rPr lang="en-US" sz="2400" smtClean="0"/>
              <a:t>Note: It is up to RAN2 how to derive cell-level quality from the measured value(s) for L3 mobility</a:t>
            </a:r>
            <a:endParaRPr lang="sv-SE" sz="2400" smtClean="0"/>
          </a:p>
          <a:p>
            <a:pPr lvl="1"/>
            <a:endParaRPr lang="sv-SE" sz="2400" smtClean="0"/>
          </a:p>
          <a:p>
            <a:pPr lvl="1"/>
            <a:endParaRPr lang="sv-SE" sz="2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u="sng" smtClean="0"/>
              <a:t>Agreement (RAN1#88):</a:t>
            </a:r>
            <a:endParaRPr lang="en-US" sz="2000" smtClean="0"/>
          </a:p>
          <a:p>
            <a:pPr lvl="0"/>
            <a:r>
              <a:rPr lang="en-US" sz="2000" smtClean="0"/>
              <a:t>For CONNECTED and IDLE mode UEs, NR should support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sz="2000" smtClean="0"/>
              <a:t>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sz="2000" smtClean="0"/>
              <a:t>In case that one SS burst set periodicity and one information regarding timing/duration are indicated, UE assumes the periodicity and timing/duration for all cells on the same carrier</a:t>
            </a:r>
          </a:p>
          <a:p>
            <a:pPr lvl="2"/>
            <a:r>
              <a:rPr lang="en-US" sz="2000" smtClean="0"/>
              <a:t>[…]</a:t>
            </a:r>
          </a:p>
          <a:p>
            <a:pPr lvl="2"/>
            <a:r>
              <a:rPr lang="en-US" sz="2000" smtClean="0"/>
              <a:t>FFS more than one periodicity/timing/duration indication </a:t>
            </a:r>
          </a:p>
          <a:p>
            <a:pPr lvl="1"/>
            <a:r>
              <a:rPr lang="en-US" sz="2000" smtClean="0"/>
              <a:t>If the network does not provide indication of SS burst set periodicity and information to derive measurement timing/duration the UE should assume 5 ms as the SS burst set periodicity</a:t>
            </a:r>
          </a:p>
          <a:p>
            <a:pPr lvl="1"/>
            <a:r>
              <a:rPr lang="en-US" sz="2000" smtClean="0"/>
              <a:t>[…]</a:t>
            </a:r>
          </a:p>
          <a:p>
            <a:r>
              <a:rPr lang="sv-SE" sz="2000" smtClean="0"/>
              <a:t>[...]</a:t>
            </a:r>
          </a:p>
          <a:p>
            <a:pPr lvl="1"/>
            <a:endParaRPr lang="sv-SE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r>
              <a:rPr lang="sv-SE" sz="2000" smtClean="0"/>
              <a:t>Supporting both beamforming gain and repetition gain for SS blocks gives more implementation and deployment flexibility.</a:t>
            </a:r>
          </a:p>
          <a:p>
            <a:r>
              <a:rPr lang="sv-SE" sz="2000" smtClean="0"/>
              <a:t>SS burst set structure is suitable for supporting combinations of beamforming and repetition.</a:t>
            </a:r>
          </a:p>
          <a:p>
            <a:pPr>
              <a:buNone/>
            </a:pPr>
            <a:endParaRPr lang="sv-SE" sz="1800" smtClean="0"/>
          </a:p>
        </p:txBody>
      </p:sp>
      <p:sp>
        <p:nvSpPr>
          <p:cNvPr id="4" name="Rectangle 3"/>
          <p:cNvSpPr/>
          <p:nvPr/>
        </p:nvSpPr>
        <p:spPr>
          <a:xfrm>
            <a:off x="21481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SB0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053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SB1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69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197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485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SB5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913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SB4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629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SB6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20136" y="2418268"/>
            <a:ext cx="457200" cy="76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SB7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2418268"/>
            <a:ext cx="1674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SS burst set</a:t>
            </a:r>
          </a:p>
          <a:p>
            <a:r>
              <a:rPr lang="sv-SE" smtClean="0"/>
              <a:t>with 8 SS blocks</a:t>
            </a:r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872536" y="3344336"/>
            <a:ext cx="990600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253536" y="3039536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time</a:t>
            </a:r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2243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16" name="Rounded Rectangle 15"/>
          <p:cNvSpPr/>
          <p:nvPr/>
        </p:nvSpPr>
        <p:spPr>
          <a:xfrm>
            <a:off x="26815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17" name="Oval 16"/>
          <p:cNvSpPr/>
          <p:nvPr/>
        </p:nvSpPr>
        <p:spPr>
          <a:xfrm rot="19733491">
            <a:off x="1953900" y="4174798"/>
            <a:ext cx="343385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35197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19" name="Rounded Rectangle 18"/>
          <p:cNvSpPr/>
          <p:nvPr/>
        </p:nvSpPr>
        <p:spPr>
          <a:xfrm>
            <a:off x="39769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20" name="Rounded Rectangle 19"/>
          <p:cNvSpPr/>
          <p:nvPr/>
        </p:nvSpPr>
        <p:spPr>
          <a:xfrm>
            <a:off x="49675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21" name="Rounded Rectangle 20"/>
          <p:cNvSpPr/>
          <p:nvPr/>
        </p:nvSpPr>
        <p:spPr>
          <a:xfrm>
            <a:off x="54247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22" name="Rounded Rectangle 21"/>
          <p:cNvSpPr/>
          <p:nvPr/>
        </p:nvSpPr>
        <p:spPr>
          <a:xfrm>
            <a:off x="63391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23" name="Rounded Rectangle 22"/>
          <p:cNvSpPr/>
          <p:nvPr/>
        </p:nvSpPr>
        <p:spPr>
          <a:xfrm>
            <a:off x="6796336" y="3942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24" name="Oval 23"/>
          <p:cNvSpPr/>
          <p:nvPr/>
        </p:nvSpPr>
        <p:spPr>
          <a:xfrm rot="5400000">
            <a:off x="2624143" y="4228261"/>
            <a:ext cx="343385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3263961">
            <a:off x="3693328" y="4186507"/>
            <a:ext cx="343385" cy="228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281736" y="3942268"/>
            <a:ext cx="343385" cy="22860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19358992">
            <a:off x="5123413" y="3718193"/>
            <a:ext cx="343385" cy="2286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16200000">
            <a:off x="5443543" y="3656275"/>
            <a:ext cx="343385" cy="2286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2291686">
            <a:off x="6068255" y="3719161"/>
            <a:ext cx="343385" cy="2286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491536" y="3942268"/>
            <a:ext cx="343385" cy="228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96990" y="3713668"/>
            <a:ext cx="17247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Repetition K  = 1</a:t>
            </a:r>
          </a:p>
          <a:p>
            <a:r>
              <a:rPr lang="sv-SE" smtClean="0"/>
              <a:t>(8 beams in</a:t>
            </a:r>
          </a:p>
          <a:p>
            <a:r>
              <a:rPr lang="sv-SE" smtClean="0"/>
              <a:t>8 SS blocks</a:t>
            </a:r>
            <a:endParaRPr lang="en-US"/>
          </a:p>
        </p:txBody>
      </p:sp>
      <p:sp>
        <p:nvSpPr>
          <p:cNvPr id="32" name="Rounded Rectangle 31"/>
          <p:cNvSpPr/>
          <p:nvPr/>
        </p:nvSpPr>
        <p:spPr>
          <a:xfrm>
            <a:off x="22228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33" name="Rounded Rectangle 32"/>
          <p:cNvSpPr/>
          <p:nvPr/>
        </p:nvSpPr>
        <p:spPr>
          <a:xfrm>
            <a:off x="26800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34" name="Oval 33"/>
          <p:cNvSpPr/>
          <p:nvPr/>
        </p:nvSpPr>
        <p:spPr>
          <a:xfrm>
            <a:off x="2529136" y="5085268"/>
            <a:ext cx="343385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35182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36" name="Rounded Rectangle 35"/>
          <p:cNvSpPr/>
          <p:nvPr/>
        </p:nvSpPr>
        <p:spPr>
          <a:xfrm>
            <a:off x="39754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37" name="Rounded Rectangle 36"/>
          <p:cNvSpPr/>
          <p:nvPr/>
        </p:nvSpPr>
        <p:spPr>
          <a:xfrm>
            <a:off x="49660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38" name="Rounded Rectangle 37"/>
          <p:cNvSpPr/>
          <p:nvPr/>
        </p:nvSpPr>
        <p:spPr>
          <a:xfrm>
            <a:off x="54232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39" name="Rounded Rectangle 38"/>
          <p:cNvSpPr/>
          <p:nvPr/>
        </p:nvSpPr>
        <p:spPr>
          <a:xfrm>
            <a:off x="63376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40" name="Rounded Rectangle 39"/>
          <p:cNvSpPr/>
          <p:nvPr/>
        </p:nvSpPr>
        <p:spPr>
          <a:xfrm>
            <a:off x="6794882" y="5047654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41" name="Oval 40"/>
          <p:cNvSpPr/>
          <p:nvPr/>
        </p:nvSpPr>
        <p:spPr>
          <a:xfrm rot="5400000">
            <a:off x="3462343" y="4761661"/>
            <a:ext cx="343385" cy="228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4662736" y="5085268"/>
            <a:ext cx="343385" cy="2286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400000">
            <a:off x="6281743" y="5295061"/>
            <a:ext cx="343385" cy="2286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395536" y="4819054"/>
            <a:ext cx="17247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Repetition K  = 2</a:t>
            </a:r>
          </a:p>
          <a:p>
            <a:r>
              <a:rPr lang="sv-SE" smtClean="0"/>
              <a:t>(4 beams in</a:t>
            </a:r>
          </a:p>
          <a:p>
            <a:r>
              <a:rPr lang="sv-SE" smtClean="0"/>
              <a:t>8 SS blocks</a:t>
            </a: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986336" y="5085268"/>
            <a:ext cx="343385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rot="5400000">
            <a:off x="3919543" y="4761661"/>
            <a:ext cx="343385" cy="228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119936" y="5085268"/>
            <a:ext cx="343385" cy="2286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5400000">
            <a:off x="6738943" y="5295061"/>
            <a:ext cx="343385" cy="2286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/>
          <p:cNvSpPr/>
          <p:nvPr/>
        </p:nvSpPr>
        <p:spPr>
          <a:xfrm>
            <a:off x="22228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0" name="Rounded Rectangle 49"/>
          <p:cNvSpPr/>
          <p:nvPr/>
        </p:nvSpPr>
        <p:spPr>
          <a:xfrm>
            <a:off x="26800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1" name="Oval 50"/>
          <p:cNvSpPr/>
          <p:nvPr/>
        </p:nvSpPr>
        <p:spPr>
          <a:xfrm>
            <a:off x="19957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/>
          <p:cNvSpPr/>
          <p:nvPr/>
        </p:nvSpPr>
        <p:spPr>
          <a:xfrm>
            <a:off x="35182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3" name="Rounded Rectangle 52"/>
          <p:cNvSpPr/>
          <p:nvPr/>
        </p:nvSpPr>
        <p:spPr>
          <a:xfrm>
            <a:off x="39754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4" name="Rounded Rectangle 53"/>
          <p:cNvSpPr/>
          <p:nvPr/>
        </p:nvSpPr>
        <p:spPr>
          <a:xfrm>
            <a:off x="49660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5" name="Rounded Rectangle 54"/>
          <p:cNvSpPr/>
          <p:nvPr/>
        </p:nvSpPr>
        <p:spPr>
          <a:xfrm>
            <a:off x="54232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6" name="Rounded Rectangle 55"/>
          <p:cNvSpPr/>
          <p:nvPr/>
        </p:nvSpPr>
        <p:spPr>
          <a:xfrm>
            <a:off x="63376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7" name="Rounded Rectangle 56"/>
          <p:cNvSpPr/>
          <p:nvPr/>
        </p:nvSpPr>
        <p:spPr>
          <a:xfrm>
            <a:off x="6794882" y="6228268"/>
            <a:ext cx="304800" cy="2286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z="1400" smtClean="0"/>
              <a:t>TRP</a:t>
            </a:r>
            <a:endParaRPr lang="en-US" sz="1400"/>
          </a:p>
        </p:txBody>
      </p:sp>
      <p:sp>
        <p:nvSpPr>
          <p:cNvPr id="58" name="TextBox 57"/>
          <p:cNvSpPr txBox="1"/>
          <p:nvPr/>
        </p:nvSpPr>
        <p:spPr>
          <a:xfrm>
            <a:off x="395536" y="5962054"/>
            <a:ext cx="17247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Repetition K  = 8</a:t>
            </a:r>
          </a:p>
          <a:p>
            <a:r>
              <a:rPr lang="sv-SE" smtClean="0"/>
              <a:t>(1 omni beam in</a:t>
            </a:r>
          </a:p>
          <a:p>
            <a:r>
              <a:rPr lang="sv-SE" smtClean="0"/>
              <a:t>8 SS blocks</a:t>
            </a:r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25291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32911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38245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47389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2723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61105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6643936" y="6075868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7272289" y="3866068"/>
            <a:ext cx="1810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8 SS block groups</a:t>
            </a:r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7272289" y="4944536"/>
            <a:ext cx="1810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4 SS block groups</a:t>
            </a:r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7272289" y="6152068"/>
            <a:ext cx="1721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 SS block group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sv-SE" altLang="ja-JP" sz="3600" smtClean="0"/>
              <a:t>Benefits of UE informed of </a:t>
            </a:r>
            <a:br>
              <a:rPr lang="sv-SE" altLang="ja-JP" sz="3600" smtClean="0"/>
            </a:br>
            <a:r>
              <a:rPr lang="sv-SE" altLang="ja-JP" sz="3600" smtClean="0"/>
              <a:t>SS block repetition (level K)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400" smtClean="0"/>
              <a:t>SS block repetition can be done in two ways:</a:t>
            </a:r>
          </a:p>
          <a:p>
            <a:pPr lvl="1"/>
            <a:r>
              <a:rPr lang="sv-SE" sz="2000" smtClean="0"/>
              <a:t>Transparently: UE cannot assume QCL between SS blocks</a:t>
            </a:r>
          </a:p>
          <a:p>
            <a:pPr lvl="1"/>
            <a:r>
              <a:rPr lang="sv-SE" sz="2000" smtClean="0"/>
              <a:t>NW-assisted: UE is informed that K adjacent SS blocks share antenna port</a:t>
            </a:r>
          </a:p>
          <a:p>
            <a:pPr lvl="0">
              <a:buNone/>
            </a:pPr>
            <a:endParaRPr lang="sv-SE" sz="240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99592" y="2275160"/>
          <a:ext cx="7032105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035"/>
                <a:gridCol w="2344035"/>
                <a:gridCol w="2344035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Benefit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Transparently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NW assisted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800" smtClean="0"/>
                        <a:t>Improved PSS/SSS detection performance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frequency offset estimation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PBCH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SS-block RSRP measurement accuracy and latency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UE can sweep more Rx beams during the K repeated blocks</a:t>
                      </a:r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sv-SE" altLang="ja-JP" sz="3600" smtClean="0"/>
              <a:t>Aspect of initial access and mobility impacted by SS block repetition (level K) indication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endParaRPr lang="sv-SE" sz="2000" smtClean="0"/>
          </a:p>
          <a:p>
            <a:pPr lvl="0">
              <a:buNone/>
            </a:pPr>
            <a:r>
              <a:rPr lang="sv-SE" sz="2400" u="sng" smtClean="0"/>
              <a:t>RRM measurements on SS block</a:t>
            </a:r>
          </a:p>
          <a:p>
            <a:pPr lvl="0"/>
            <a:r>
              <a:rPr lang="sv-SE" sz="2400" smtClean="0"/>
              <a:t>SS block RSRP can be based on K adjacent SS blocks in an SS burst set.</a:t>
            </a:r>
          </a:p>
          <a:p>
            <a:pPr lvl="0">
              <a:buNone/>
            </a:pPr>
            <a:r>
              <a:rPr lang="sv-SE" sz="2400" u="sng" smtClean="0"/>
              <a:t>Association with PRACH resources/indices</a:t>
            </a:r>
          </a:p>
          <a:p>
            <a:pPr lvl="0"/>
            <a:r>
              <a:rPr lang="sv-SE" sz="2400" smtClean="0"/>
              <a:t>SS block groups (K adjacent SS blocks) are associated with subsets of PRACH resources and preamble indices.</a:t>
            </a:r>
            <a:endParaRPr lang="sv-SE" sz="2000" smtClean="0"/>
          </a:p>
          <a:p>
            <a:pPr lvl="0">
              <a:buNone/>
            </a:pPr>
            <a:r>
              <a:rPr lang="sv-SE" sz="2400" u="sng" smtClean="0"/>
              <a:t>Indication of actually transmitted SS blocks</a:t>
            </a:r>
          </a:p>
          <a:p>
            <a:pPr lvl="0"/>
            <a:r>
              <a:rPr lang="sv-SE" sz="2400" smtClean="0"/>
              <a:t>Indication of actually transmitted SS block groups (K adjacent SS blocks)</a:t>
            </a:r>
          </a:p>
          <a:p>
            <a:pPr lvl="0">
              <a:buNone/>
            </a:pPr>
            <a:endParaRPr lang="sv-SE" sz="2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en-US" sz="2000" smtClean="0"/>
              <a:t>For CONNECTED and IDLE mode UEs, NR should support network indication of SS block repetition level K</a:t>
            </a:r>
          </a:p>
          <a:p>
            <a:pPr lvl="1"/>
            <a:r>
              <a:rPr lang="en-US" sz="2000" smtClean="0"/>
              <a:t>Network provides one SS block repetition level, K, per frequency carrier to UE if possible</a:t>
            </a:r>
          </a:p>
          <a:p>
            <a:pPr lvl="2"/>
            <a:r>
              <a:rPr lang="en-US" sz="2000" smtClean="0"/>
              <a:t>In case that one SS block repetition level is indicated, UE assumes the SS block repetition level for all cells on the same carrier</a:t>
            </a:r>
          </a:p>
          <a:p>
            <a:pPr lvl="2"/>
            <a:r>
              <a:rPr lang="sv-SE" sz="2000" smtClean="0"/>
              <a:t>UE can assume that K adjacent SS blocks are transmitted on the same antenna port</a:t>
            </a:r>
          </a:p>
          <a:p>
            <a:pPr lvl="2"/>
            <a:r>
              <a:rPr lang="sv-SE" sz="2000" smtClean="0"/>
              <a:t>An SS block RSRP is based on the group of K adjacent SS blocks.</a:t>
            </a:r>
          </a:p>
          <a:p>
            <a:pPr lvl="2"/>
            <a:r>
              <a:rPr lang="sv-SE" sz="2000" smtClean="0"/>
              <a:t>FFS supported values of K = 1, 2, 4, 8</a:t>
            </a:r>
            <a:endParaRPr lang="en-US" sz="2000" smtClean="0"/>
          </a:p>
          <a:p>
            <a:pPr lvl="1"/>
            <a:r>
              <a:rPr lang="en-US" sz="2000" smtClean="0"/>
              <a:t>If the network does not provide indication of SS block repetition level the UE should assume no repetition (K=1).</a:t>
            </a:r>
          </a:p>
          <a:p>
            <a:pPr lvl="1"/>
            <a:r>
              <a:rPr lang="en-US" sz="2000" smtClean="0"/>
              <a:t>SS block repetition default value for initial cell selection: K=1</a:t>
            </a:r>
          </a:p>
          <a:p>
            <a:pPr lvl="1"/>
            <a:r>
              <a:rPr lang="sv-SE" sz="2000" smtClean="0"/>
              <a:t>Note that the repetition level does not affect SS block index</a:t>
            </a:r>
            <a:endParaRPr lang="en-US" sz="2000" smtClean="0"/>
          </a:p>
          <a:p>
            <a:endParaRPr lang="sv-SE" smtClean="0"/>
          </a:p>
          <a:p>
            <a:pPr lvl="1"/>
            <a:endParaRPr lang="sv-SE" smtClean="0"/>
          </a:p>
          <a:p>
            <a:pPr lvl="1"/>
            <a:endParaRPr lang="sv-SE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7115</TotalTime>
  <Words>685</Words>
  <Application>Microsoft Office PowerPoint</Application>
  <PresentationFormat>On-screen Show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テーマ</vt:lpstr>
      <vt:lpstr>WF on SS block repetition</vt:lpstr>
      <vt:lpstr>Background</vt:lpstr>
      <vt:lpstr>Background</vt:lpstr>
      <vt:lpstr>Background</vt:lpstr>
      <vt:lpstr>Benefits of UE informed of  SS block repetition (level K)</vt:lpstr>
      <vt:lpstr>Aspect of initial access and mobility impacted by SS block repetition (level K) indication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repetition</dc:title>
  <cp:lastModifiedBy>PS</cp:lastModifiedBy>
  <cp:revision>505</cp:revision>
  <dcterms:created xsi:type="dcterms:W3CDTF">2016-04-11T23:33:51Z</dcterms:created>
  <dcterms:modified xsi:type="dcterms:W3CDTF">2017-06-29T02:04:25Z</dcterms:modified>
</cp:coreProperties>
</file>