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03" r:id="rId2"/>
    <p:sldId id="305" r:id="rId3"/>
    <p:sldId id="306" r:id="rId4"/>
    <p:sldId id="312" r:id="rId5"/>
    <p:sldId id="319" r:id="rId6"/>
    <p:sldId id="320" r:id="rId7"/>
    <p:sldId id="321" r:id="rId8"/>
    <p:sldId id="322" r:id="rId9"/>
    <p:sldId id="313" r:id="rId10"/>
    <p:sldId id="323" r:id="rId11"/>
    <p:sldId id="324" r:id="rId12"/>
    <p:sldId id="325" r:id="rId13"/>
    <p:sldId id="326" r:id="rId14"/>
    <p:sldId id="315" r:id="rId15"/>
    <p:sldId id="317" r:id="rId16"/>
    <p:sldId id="31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4319">
          <p15:clr>
            <a:srgbClr val="A4A3A4"/>
          </p15:clr>
        </p15:guide>
        <p15:guide id="4"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8CF"/>
    <a:srgbClr val="0000FF"/>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09" autoAdjust="0"/>
    <p:restoredTop sz="94185" autoAdjust="0"/>
  </p:normalViewPr>
  <p:slideViewPr>
    <p:cSldViewPr>
      <p:cViewPr varScale="1">
        <p:scale>
          <a:sx n="64" d="100"/>
          <a:sy n="64" d="100"/>
        </p:scale>
        <p:origin x="-922" y="-62"/>
      </p:cViewPr>
      <p:guideLst>
        <p:guide orient="horz" pos="2160"/>
        <p:guide orient="horz" pos="4319"/>
        <p:guide pos="2880"/>
        <p:guide pos="5759"/>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746C21-4174-4BF6-A0A6-36FEDAC3C4BE}" type="datetimeFigureOut">
              <a:rPr lang="en-US" smtClean="0"/>
              <a:pPr/>
              <a:t>6/28/2017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34692-13A8-4139-B74F-CC5CB94F0A24}" type="slidenum">
              <a:rPr lang="en-US" smtClean="0"/>
              <a:pPr/>
              <a:t>‹#›</a:t>
            </a:fld>
            <a:endParaRPr lang="en-US"/>
          </a:p>
        </p:txBody>
      </p:sp>
    </p:spTree>
    <p:extLst>
      <p:ext uri="{BB962C8B-B14F-4D97-AF65-F5344CB8AC3E}">
        <p14:creationId xmlns:p14="http://schemas.microsoft.com/office/powerpoint/2010/main" xmlns="" val="3869993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4</a:t>
            </a:fld>
            <a:endParaRPr lang="en-US"/>
          </a:p>
        </p:txBody>
      </p:sp>
    </p:spTree>
    <p:extLst>
      <p:ext uri="{BB962C8B-B14F-4D97-AF65-F5344CB8AC3E}">
        <p14:creationId xmlns:p14="http://schemas.microsoft.com/office/powerpoint/2010/main" xmlns="" val="2356804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9</a:t>
            </a:fld>
            <a:endParaRPr lang="en-US"/>
          </a:p>
        </p:txBody>
      </p:sp>
    </p:spTree>
    <p:extLst>
      <p:ext uri="{BB962C8B-B14F-4D97-AF65-F5344CB8AC3E}">
        <p14:creationId xmlns:p14="http://schemas.microsoft.com/office/powerpoint/2010/main" xmlns="" val="1660138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14</a:t>
            </a:fld>
            <a:endParaRPr lang="en-US"/>
          </a:p>
        </p:txBody>
      </p:sp>
    </p:spTree>
    <p:extLst>
      <p:ext uri="{BB962C8B-B14F-4D97-AF65-F5344CB8AC3E}">
        <p14:creationId xmlns:p14="http://schemas.microsoft.com/office/powerpoint/2010/main" xmlns="" val="373927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15</a:t>
            </a:fld>
            <a:endParaRPr lang="en-US"/>
          </a:p>
        </p:txBody>
      </p:sp>
    </p:spTree>
    <p:extLst>
      <p:ext uri="{BB962C8B-B14F-4D97-AF65-F5344CB8AC3E}">
        <p14:creationId xmlns:p14="http://schemas.microsoft.com/office/powerpoint/2010/main" xmlns="" val="2632003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US" altLang="zh-CN" sz="2400" b="1" dirty="0" smtClean="0"/>
              <a:t>3GPP TSG RAN WG1 NR Ad-Hoc meeting		  </a:t>
            </a:r>
            <a:r>
              <a:rPr lang="en-US" altLang="zh-CN" sz="2400" b="1" dirty="0" smtClean="0"/>
              <a:t>R1-1711781</a:t>
            </a:r>
            <a:endParaRPr lang="en-US" altLang="zh-CN" sz="2400" dirty="0" smtClean="0"/>
          </a:p>
          <a:p>
            <a:r>
              <a:rPr lang="en-US" altLang="zh-CN" sz="2400" b="1" dirty="0" smtClean="0"/>
              <a:t>Qingdao, China 27 – 30 June 2017</a:t>
            </a:r>
            <a:endParaRPr lang="zh-CN" altLang="zh-CN" sz="2400" dirty="0" smtClean="0"/>
          </a:p>
          <a:p>
            <a:r>
              <a:rPr kumimoji="1" lang="en-US" altLang="ja-JP" sz="2400" b="1" dirty="0" smtClean="0"/>
              <a:t>Agenda item:5.1.4.2.2</a:t>
            </a:r>
            <a:endParaRPr kumimoji="1" lang="ja-JP" altLang="en-US" sz="2400" b="1" dirty="0"/>
          </a:p>
        </p:txBody>
      </p:sp>
      <p:sp>
        <p:nvSpPr>
          <p:cNvPr id="2" name="TextBox 1"/>
          <p:cNvSpPr txBox="1"/>
          <p:nvPr/>
        </p:nvSpPr>
        <p:spPr>
          <a:xfrm>
            <a:off x="381000" y="2416314"/>
            <a:ext cx="8382000" cy="1323439"/>
          </a:xfrm>
          <a:prstGeom prst="rect">
            <a:avLst/>
          </a:prstGeom>
          <a:noFill/>
        </p:spPr>
        <p:txBody>
          <a:bodyPr wrap="square" rtlCol="0">
            <a:spAutoFit/>
          </a:bodyPr>
          <a:lstStyle/>
          <a:p>
            <a:pPr algn="ctr"/>
            <a:r>
              <a:rPr lang="en-US" altLang="ja-JP" sz="4000" dirty="0" smtClean="0"/>
              <a:t>WF on P</a:t>
            </a:r>
            <a:r>
              <a:rPr lang="en-US" altLang="zh-CN" sz="4000" dirty="0" smtClean="0"/>
              <a:t>erformance </a:t>
            </a:r>
            <a:r>
              <a:rPr lang="en-US" altLang="zh-CN" sz="4000" dirty="0"/>
              <a:t>comparison </a:t>
            </a:r>
            <a:r>
              <a:rPr lang="en-US" altLang="zh-CN" sz="4000" dirty="0" smtClean="0"/>
              <a:t>of sequences for </a:t>
            </a:r>
            <a:r>
              <a:rPr lang="en-US" altLang="zh-CN" sz="4000" dirty="0"/>
              <a:t>Polar </a:t>
            </a:r>
            <a:r>
              <a:rPr lang="en-US" altLang="zh-CN" sz="4000" dirty="0" smtClean="0"/>
              <a:t>code</a:t>
            </a:r>
            <a:endParaRPr lang="en-US" sz="4000" dirty="0"/>
          </a:p>
        </p:txBody>
      </p:sp>
      <p:sp>
        <p:nvSpPr>
          <p:cNvPr id="3" name="TextBox 2"/>
          <p:cNvSpPr txBox="1"/>
          <p:nvPr/>
        </p:nvSpPr>
        <p:spPr>
          <a:xfrm>
            <a:off x="228600" y="4313128"/>
            <a:ext cx="8686800" cy="523220"/>
          </a:xfrm>
          <a:prstGeom prst="rect">
            <a:avLst/>
          </a:prstGeom>
          <a:noFill/>
        </p:spPr>
        <p:txBody>
          <a:bodyPr wrap="square" rtlCol="0">
            <a:spAutoFit/>
          </a:bodyPr>
          <a:lstStyle/>
          <a:p>
            <a:pPr algn="ctr"/>
            <a:r>
              <a:rPr lang="en-US" sz="2800" dirty="0" smtClean="0"/>
              <a:t>Huawei, </a:t>
            </a:r>
            <a:r>
              <a:rPr lang="en-US" sz="2800" dirty="0" err="1" smtClean="0"/>
              <a:t>HiSilicon</a:t>
            </a:r>
            <a:endParaRPr lang="en-US" sz="2800" dirty="0">
              <a:solidFill>
                <a:schemeClr val="tx1">
                  <a:lumMod val="50000"/>
                  <a:lumOff val="50000"/>
                </a:schemeClr>
              </a:solidFill>
            </a:endParaRPr>
          </a:p>
        </p:txBody>
      </p:sp>
    </p:spTree>
    <p:extLst>
      <p:ext uri="{BB962C8B-B14F-4D97-AF65-F5344CB8AC3E}">
        <p14:creationId xmlns:p14="http://schemas.microsoft.com/office/powerpoint/2010/main" xmlns="" val="33899293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457200" y="274638"/>
            <a:ext cx="8229600" cy="1143000"/>
          </a:xfrm>
        </p:spPr>
        <p:txBody>
          <a:bodyPr/>
          <a:lstStyle/>
          <a:p>
            <a:r>
              <a:rPr lang="en-US" altLang="zh-CN" dirty="0" smtClean="0"/>
              <a:t>Performance – PW vs. OCN</a:t>
            </a:r>
            <a:endParaRPr lang="zh-CN" altLang="en-US" dirty="0"/>
          </a:p>
        </p:txBody>
      </p:sp>
      <p:sp>
        <p:nvSpPr>
          <p:cNvPr id="12" name="矩形 11"/>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13" name="矩形 12"/>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2" name="图片 1"/>
          <p:cNvPicPr>
            <a:picLocks/>
          </p:cNvPicPr>
          <p:nvPr/>
        </p:nvPicPr>
        <p:blipFill>
          <a:blip r:embed="rId2" cstate="print"/>
          <a:stretch>
            <a:fillRect/>
          </a:stretch>
        </p:blipFill>
        <p:spPr>
          <a:xfrm>
            <a:off x="481263" y="1507654"/>
            <a:ext cx="8121000" cy="2137914"/>
          </a:xfrm>
          <a:prstGeom prst="rect">
            <a:avLst/>
          </a:prstGeom>
          <a:solidFill>
            <a:schemeClr val="bg1"/>
          </a:solidFill>
          <a:ln>
            <a:solidFill>
              <a:schemeClr val="tx1"/>
            </a:solidFill>
          </a:ln>
        </p:spPr>
      </p:pic>
      <p:pic>
        <p:nvPicPr>
          <p:cNvPr id="3" name="图片 2"/>
          <p:cNvPicPr>
            <a:picLocks/>
          </p:cNvPicPr>
          <p:nvPr/>
        </p:nvPicPr>
        <p:blipFill>
          <a:blip r:embed="rId3" cstate="print"/>
          <a:stretch>
            <a:fillRect/>
          </a:stretch>
        </p:blipFill>
        <p:spPr>
          <a:xfrm>
            <a:off x="481263" y="4354330"/>
            <a:ext cx="8121000" cy="21226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34641698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457200" y="274638"/>
            <a:ext cx="8229600" cy="1143000"/>
          </a:xfrm>
        </p:spPr>
        <p:txBody>
          <a:bodyPr/>
          <a:lstStyle/>
          <a:p>
            <a:r>
              <a:rPr lang="en-US" altLang="zh-CN" dirty="0" smtClean="0"/>
              <a:t>Performance – PW vs. NSCN</a:t>
            </a:r>
            <a:endParaRPr lang="zh-CN" altLang="en-US" dirty="0"/>
          </a:p>
        </p:txBody>
      </p:sp>
      <p:sp>
        <p:nvSpPr>
          <p:cNvPr id="6" name="矩形 5"/>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9" name="矩形 8"/>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3" name="图片 2"/>
          <p:cNvPicPr>
            <a:picLocks/>
          </p:cNvPicPr>
          <p:nvPr/>
        </p:nvPicPr>
        <p:blipFill>
          <a:blip r:embed="rId2" cstate="print"/>
          <a:stretch>
            <a:fillRect/>
          </a:stretch>
        </p:blipFill>
        <p:spPr>
          <a:xfrm>
            <a:off x="533400" y="1543748"/>
            <a:ext cx="8044800" cy="2113851"/>
          </a:xfrm>
          <a:prstGeom prst="rect">
            <a:avLst/>
          </a:prstGeom>
          <a:solidFill>
            <a:schemeClr val="bg1"/>
          </a:solidFill>
          <a:ln>
            <a:solidFill>
              <a:schemeClr val="tx1"/>
            </a:solidFill>
          </a:ln>
        </p:spPr>
      </p:pic>
      <p:pic>
        <p:nvPicPr>
          <p:cNvPr id="8" name="图片 7"/>
          <p:cNvPicPr>
            <a:picLocks/>
          </p:cNvPicPr>
          <p:nvPr/>
        </p:nvPicPr>
        <p:blipFill>
          <a:blip r:embed="rId3" cstate="print"/>
          <a:stretch>
            <a:fillRect/>
          </a:stretch>
        </p:blipFill>
        <p:spPr>
          <a:xfrm>
            <a:off x="533400" y="4354330"/>
            <a:ext cx="8044800" cy="20464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41035284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457200" y="274638"/>
            <a:ext cx="8229600" cy="1143000"/>
          </a:xfrm>
        </p:spPr>
        <p:txBody>
          <a:bodyPr/>
          <a:lstStyle/>
          <a:p>
            <a:r>
              <a:rPr lang="en-US" altLang="zh-CN" dirty="0" smtClean="0"/>
              <a:t>Performance – PW vs. SCN</a:t>
            </a:r>
            <a:endParaRPr lang="zh-CN" altLang="en-US" dirty="0"/>
          </a:p>
        </p:txBody>
      </p:sp>
      <p:sp>
        <p:nvSpPr>
          <p:cNvPr id="7" name="矩形 6"/>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9" name="矩形 8"/>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10" name="图片 9"/>
          <p:cNvPicPr>
            <a:picLocks/>
          </p:cNvPicPr>
          <p:nvPr/>
        </p:nvPicPr>
        <p:blipFill>
          <a:blip r:embed="rId2" cstate="print"/>
          <a:stretch>
            <a:fillRect/>
          </a:stretch>
        </p:blipFill>
        <p:spPr>
          <a:xfrm>
            <a:off x="533400" y="1535728"/>
            <a:ext cx="7968600" cy="2198072"/>
          </a:xfrm>
          <a:prstGeom prst="rect">
            <a:avLst/>
          </a:prstGeom>
          <a:solidFill>
            <a:schemeClr val="bg1"/>
          </a:solidFill>
          <a:ln>
            <a:solidFill>
              <a:schemeClr val="tx1"/>
            </a:solidFill>
          </a:ln>
        </p:spPr>
      </p:pic>
      <p:pic>
        <p:nvPicPr>
          <p:cNvPr id="11" name="图片 10"/>
          <p:cNvPicPr>
            <a:picLocks/>
          </p:cNvPicPr>
          <p:nvPr/>
        </p:nvPicPr>
        <p:blipFill>
          <a:blip r:embed="rId3" cstate="print"/>
          <a:stretch>
            <a:fillRect/>
          </a:stretch>
        </p:blipFill>
        <p:spPr>
          <a:xfrm>
            <a:off x="517358" y="4354330"/>
            <a:ext cx="7984642" cy="20464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29171828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457200" y="274638"/>
            <a:ext cx="8229600" cy="1143000"/>
          </a:xfrm>
        </p:spPr>
        <p:txBody>
          <a:bodyPr/>
          <a:lstStyle/>
          <a:p>
            <a:r>
              <a:rPr lang="en-US" altLang="zh-CN" dirty="0" smtClean="0"/>
              <a:t>Performance – PW vs. MIDE</a:t>
            </a:r>
            <a:endParaRPr lang="zh-CN" altLang="en-US" dirty="0"/>
          </a:p>
        </p:txBody>
      </p:sp>
      <p:sp>
        <p:nvSpPr>
          <p:cNvPr id="7" name="矩形 6"/>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9" name="矩形 8"/>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4" name="图片 3"/>
          <p:cNvPicPr>
            <a:picLocks/>
          </p:cNvPicPr>
          <p:nvPr/>
        </p:nvPicPr>
        <p:blipFill>
          <a:blip r:embed="rId2" cstate="print"/>
          <a:stretch>
            <a:fillRect/>
          </a:stretch>
        </p:blipFill>
        <p:spPr>
          <a:xfrm>
            <a:off x="510084" y="1520978"/>
            <a:ext cx="7991916" cy="2136622"/>
          </a:xfrm>
          <a:prstGeom prst="rect">
            <a:avLst/>
          </a:prstGeom>
          <a:solidFill>
            <a:schemeClr val="bg1"/>
          </a:solidFill>
          <a:ln>
            <a:solidFill>
              <a:schemeClr val="tx1"/>
            </a:solidFill>
          </a:ln>
        </p:spPr>
      </p:pic>
      <p:pic>
        <p:nvPicPr>
          <p:cNvPr id="8" name="图片 7"/>
          <p:cNvPicPr>
            <a:picLocks/>
          </p:cNvPicPr>
          <p:nvPr/>
        </p:nvPicPr>
        <p:blipFill>
          <a:blip r:embed="rId3" cstate="print"/>
          <a:stretch>
            <a:fillRect/>
          </a:stretch>
        </p:blipFill>
        <p:spPr>
          <a:xfrm>
            <a:off x="522116" y="4354330"/>
            <a:ext cx="7979884" cy="20464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34803370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00" y="1392238"/>
            <a:ext cx="8915400" cy="2677656"/>
          </a:xfrm>
          <a:prstGeom prst="rect">
            <a:avLst/>
          </a:prstGeom>
        </p:spPr>
        <p:txBody>
          <a:bodyPr wrap="square">
            <a:spAutoFit/>
          </a:bodyPr>
          <a:lstStyle/>
          <a:p>
            <a:pPr>
              <a:lnSpc>
                <a:spcPct val="150000"/>
              </a:lnSpc>
            </a:pPr>
            <a:r>
              <a:rPr lang="en-US" sz="2800" b="1" i="1" dirty="0"/>
              <a:t>Observation 1: </a:t>
            </a:r>
            <a:endParaRPr lang="en-US" sz="2800" b="1" i="1" dirty="0" smtClean="0"/>
          </a:p>
          <a:p>
            <a:pPr>
              <a:lnSpc>
                <a:spcPct val="150000"/>
              </a:lnSpc>
            </a:pPr>
            <a:r>
              <a:rPr lang="en-US" sz="2800" dirty="0" smtClean="0"/>
              <a:t>PW </a:t>
            </a:r>
            <a:r>
              <a:rPr lang="en-US" sz="2800" dirty="0" smtClean="0"/>
              <a:t>sequence shows </a:t>
            </a:r>
            <a:r>
              <a:rPr lang="en-US" sz="2800" dirty="0" smtClean="0"/>
              <a:t>the </a:t>
            </a:r>
            <a:r>
              <a:rPr lang="en-US" sz="2800" dirty="0"/>
              <a:t>best performance among </a:t>
            </a:r>
            <a:r>
              <a:rPr lang="en-US" sz="2800" dirty="0" smtClean="0"/>
              <a:t>single nested sequences, e.g. OCN,NSCN,SCN and MI-DE sequence with list </a:t>
            </a:r>
            <a:r>
              <a:rPr lang="en-US" sz="2800" dirty="0" smtClean="0"/>
              <a:t>decoder (</a:t>
            </a:r>
            <a:r>
              <a:rPr lang="en-US" sz="2800" dirty="0" smtClean="0"/>
              <a:t>L=2,4,8).</a:t>
            </a:r>
          </a:p>
        </p:txBody>
      </p:sp>
      <p:sp>
        <p:nvSpPr>
          <p:cNvPr id="4" name="标题 1"/>
          <p:cNvSpPr>
            <a:spLocks noGrp="1"/>
          </p:cNvSpPr>
          <p:nvPr>
            <p:ph type="title"/>
          </p:nvPr>
        </p:nvSpPr>
        <p:spPr>
          <a:xfrm>
            <a:off x="457200" y="274638"/>
            <a:ext cx="8229600" cy="1143000"/>
          </a:xfrm>
        </p:spPr>
        <p:txBody>
          <a:bodyPr/>
          <a:lstStyle/>
          <a:p>
            <a:r>
              <a:rPr lang="en-US" altLang="zh-CN" dirty="0" smtClean="0"/>
              <a:t>Observation</a:t>
            </a:r>
            <a:endParaRPr lang="zh-CN" altLang="en-US" dirty="0"/>
          </a:p>
        </p:txBody>
      </p:sp>
    </p:spTree>
    <p:extLst>
      <p:ext uri="{BB962C8B-B14F-4D97-AF65-F5344CB8AC3E}">
        <p14:creationId xmlns:p14="http://schemas.microsoft.com/office/powerpoint/2010/main" xmlns="" val="3423844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00" y="1392238"/>
            <a:ext cx="8915400" cy="1938992"/>
          </a:xfrm>
          <a:prstGeom prst="rect">
            <a:avLst/>
          </a:prstGeom>
        </p:spPr>
        <p:txBody>
          <a:bodyPr wrap="square">
            <a:spAutoFit/>
          </a:bodyPr>
          <a:lstStyle/>
          <a:p>
            <a:pPr>
              <a:lnSpc>
                <a:spcPct val="150000"/>
              </a:lnSpc>
            </a:pPr>
            <a:r>
              <a:rPr lang="en-US" sz="2000" b="1" i="1" dirty="0" smtClean="0"/>
              <a:t>Proposal 1</a:t>
            </a:r>
            <a:r>
              <a:rPr lang="en-US" sz="2000" b="1" i="1" dirty="0"/>
              <a:t>: </a:t>
            </a:r>
          </a:p>
          <a:p>
            <a:pPr>
              <a:lnSpc>
                <a:spcPct val="150000"/>
              </a:lnSpc>
            </a:pPr>
            <a:r>
              <a:rPr lang="en-US" sz="2000" dirty="0" smtClean="0"/>
              <a:t>Adopt the PW(Polarization Weight) sequence in [</a:t>
            </a:r>
            <a:r>
              <a:rPr lang="en-GB" altLang="zh-CN" sz="2000" dirty="0" smtClean="0"/>
              <a:t>R1-167209,R1-1700088,</a:t>
            </a:r>
            <a:r>
              <a:rPr lang="en-US" sz="2000" dirty="0" smtClean="0"/>
              <a:t>R1-1710003] as NR control channel Polar code construction sequence. The </a:t>
            </a:r>
            <a:r>
              <a:rPr lang="en-US" sz="2000" dirty="0" smtClean="0"/>
              <a:t>definition </a:t>
            </a:r>
            <a:r>
              <a:rPr lang="en-US" sz="2000" dirty="0" smtClean="0"/>
              <a:t>of PW sequence is in next page.</a:t>
            </a:r>
          </a:p>
        </p:txBody>
      </p:sp>
      <p:sp>
        <p:nvSpPr>
          <p:cNvPr id="4" name="标题 1"/>
          <p:cNvSpPr>
            <a:spLocks noGrp="1"/>
          </p:cNvSpPr>
          <p:nvPr>
            <p:ph type="title"/>
          </p:nvPr>
        </p:nvSpPr>
        <p:spPr>
          <a:xfrm>
            <a:off x="457200" y="274638"/>
            <a:ext cx="8229600" cy="1143000"/>
          </a:xfrm>
        </p:spPr>
        <p:txBody>
          <a:bodyPr/>
          <a:lstStyle/>
          <a:p>
            <a:r>
              <a:rPr lang="en-US" altLang="zh-CN" dirty="0" smtClean="0"/>
              <a:t>Proposal</a:t>
            </a:r>
            <a:endParaRPr lang="zh-CN" altLang="en-US" dirty="0"/>
          </a:p>
        </p:txBody>
      </p:sp>
    </p:spTree>
    <p:extLst>
      <p:ext uri="{BB962C8B-B14F-4D97-AF65-F5344CB8AC3E}">
        <p14:creationId xmlns:p14="http://schemas.microsoft.com/office/powerpoint/2010/main" xmlns="" val="20810652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a:t>
            </a:r>
            <a:endParaRPr lang="zh-CN" altLang="en-US" dirty="0"/>
          </a:p>
        </p:txBody>
      </p:sp>
      <mc:AlternateContent xmlns:mc="http://schemas.openxmlformats.org/markup-compatibility/2006">
        <mc:Choice xmlns:a14="http://schemas.microsoft.com/office/drawing/2010/main" xmlns="" Requires="a14">
          <p:sp>
            <p:nvSpPr>
              <p:cNvPr id="14" name="矩形 13"/>
              <p:cNvSpPr/>
              <p:nvPr/>
            </p:nvSpPr>
            <p:spPr>
              <a:xfrm>
                <a:off x="428626" y="1299626"/>
                <a:ext cx="8361669" cy="1513748"/>
              </a:xfrm>
              <a:prstGeom prst="rect">
                <a:avLst/>
              </a:prstGeom>
            </p:spPr>
            <p:txBody>
              <a:bodyPr wrap="square">
                <a:spAutoFit/>
              </a:bodyPr>
              <a:lstStyle/>
              <a:p>
                <a:r>
                  <a:rPr lang="en-US" altLang="zh-CN" dirty="0" smtClean="0">
                    <a:latin typeface="+mj-lt"/>
                  </a:rPr>
                  <a:t>The PW sequence </a:t>
                </a:r>
                <a14:m>
                  <m:oMath xmlns:m="http://schemas.openxmlformats.org/officeDocument/2006/math">
                    <m:sSubSup>
                      <m:sSubSupPr>
                        <m:ctrlPr>
                          <a:rPr lang="zh-CN" altLang="zh-CN" i="1">
                            <a:solidFill>
                              <a:srgbClr val="000000"/>
                            </a:solidFill>
                            <a:effectLst/>
                            <a:latin typeface="Cambria Math" panose="02040503050406030204" pitchFamily="18" charset="0"/>
                            <a:ea typeface="Cambria Math" panose="02040503050406030204" pitchFamily="18" charset="0"/>
                          </a:rPr>
                        </m:ctrlPr>
                      </m:sSubSupPr>
                      <m:e>
                        <m:r>
                          <a:rPr lang="en-GB" altLang="zh-CN" b="1" i="1">
                            <a:solidFill>
                              <a:srgbClr val="000000"/>
                            </a:solidFill>
                            <a:latin typeface="Cambria Math" panose="02040503050406030204" pitchFamily="18" charset="0"/>
                            <a:cs typeface="Times New Roman" panose="02020603050405020304" pitchFamily="18" charset="0"/>
                          </a:rPr>
                          <m:t>𝑸</m:t>
                        </m:r>
                      </m:e>
                      <m:sub>
                        <m:r>
                          <a:rPr lang="en-GB" altLang="zh-CN">
                            <a:solidFill>
                              <a:srgbClr val="000000"/>
                            </a:solidFill>
                            <a:latin typeface="Cambria Math" panose="02040503050406030204" pitchFamily="18" charset="0"/>
                            <a:cs typeface="Times New Roman" panose="02020603050405020304" pitchFamily="18" charset="0"/>
                          </a:rPr>
                          <m:t>0</m:t>
                        </m:r>
                      </m:sub>
                      <m:sup>
                        <m:r>
                          <a:rPr lang="en-GB" altLang="zh-CN" i="1">
                            <a:solidFill>
                              <a:srgbClr val="000000"/>
                            </a:solidFill>
                            <a:latin typeface="Cambria Math" panose="02040503050406030204" pitchFamily="18" charset="0"/>
                            <a:cs typeface="Times New Roman" panose="02020603050405020304" pitchFamily="18" charset="0"/>
                          </a:rPr>
                          <m:t>𝑁</m:t>
                        </m:r>
                        <m:r>
                          <m:rPr>
                            <m:sty m:val="p"/>
                          </m:rPr>
                          <a:rPr lang="en-GB" altLang="zh-CN">
                            <a:solidFill>
                              <a:srgbClr val="000000"/>
                            </a:solidFill>
                            <a:latin typeface="Cambria Math" panose="02040503050406030204" pitchFamily="18" charset="0"/>
                            <a:cs typeface="Times New Roman" panose="02020603050405020304" pitchFamily="18" charset="0"/>
                          </a:rPr>
                          <m:t>max</m:t>
                        </m:r>
                        <m:r>
                          <a:rPr lang="en-GB" altLang="zh-CN" i="1">
                            <a:solidFill>
                              <a:srgbClr val="000000"/>
                            </a:solidFill>
                            <a:latin typeface="Cambria Math" panose="02040503050406030204" pitchFamily="18" charset="0"/>
                            <a:cs typeface="Times New Roman" panose="02020603050405020304" pitchFamily="18" charset="0"/>
                          </a:rPr>
                          <m:t>−</m:t>
                        </m:r>
                        <m:r>
                          <a:rPr lang="en-GB" altLang="zh-CN">
                            <a:solidFill>
                              <a:srgbClr val="000000"/>
                            </a:solidFill>
                            <a:latin typeface="Cambria Math" panose="02040503050406030204" pitchFamily="18" charset="0"/>
                            <a:cs typeface="Times New Roman" panose="02020603050405020304" pitchFamily="18" charset="0"/>
                          </a:rPr>
                          <m:t>1</m:t>
                        </m:r>
                      </m:sup>
                    </m:sSubSup>
                  </m:oMath>
                </a14:m>
                <a:r>
                  <a:rPr lang="en-US" altLang="zh-CN" dirty="0">
                    <a:latin typeface="+mj-lt"/>
                  </a:rPr>
                  <a:t> </a:t>
                </a:r>
                <a:r>
                  <a:rPr lang="en-US" altLang="zh-CN" dirty="0"/>
                  <a:t>is </a:t>
                </a:r>
                <a:r>
                  <a:rPr lang="en-US" altLang="zh-CN" dirty="0" smtClean="0">
                    <a:latin typeface="+mj-lt"/>
                  </a:rPr>
                  <a:t> generated according to the reliability of each bit position. </a:t>
                </a:r>
                <a:r>
                  <a:rPr lang="en-GB" altLang="zh-CN" dirty="0" smtClean="0">
                    <a:solidFill>
                      <a:srgbClr val="000000"/>
                    </a:solidFill>
                    <a:latin typeface="+mj-lt"/>
                  </a:rPr>
                  <a:t>The </a:t>
                </a:r>
                <a:r>
                  <a:rPr lang="en-GB" altLang="zh-CN" dirty="0">
                    <a:solidFill>
                      <a:srgbClr val="000000"/>
                    </a:solidFill>
                    <a:latin typeface="+mj-lt"/>
                  </a:rPr>
                  <a:t>reliability of each bit position is measured </a:t>
                </a:r>
                <a:r>
                  <a:rPr lang="en-GB" altLang="zh-CN" dirty="0" smtClean="0">
                    <a:solidFill>
                      <a:srgbClr val="000000"/>
                    </a:solidFill>
                    <a:latin typeface="+mj-lt"/>
                  </a:rPr>
                  <a:t>by polarization weight, through </a:t>
                </a:r>
                <a:r>
                  <a:rPr lang="en-GB" altLang="zh-CN" dirty="0">
                    <a:solidFill>
                      <a:srgbClr val="000000"/>
                    </a:solidFill>
                    <a:latin typeface="+mj-lt"/>
                  </a:rPr>
                  <a:t>a </a:t>
                </a:r>
                <a:r>
                  <a:rPr lang="en-GB" altLang="zh-CN" dirty="0" smtClean="0">
                    <a:solidFill>
                      <a:srgbClr val="000000"/>
                    </a:solidFill>
                    <a:latin typeface="+mj-lt"/>
                  </a:rPr>
                  <a:t>weight </a:t>
                </a:r>
                <a:r>
                  <a:rPr lang="en-GB" altLang="zh-CN" dirty="0">
                    <a:solidFill>
                      <a:srgbClr val="000000"/>
                    </a:solidFill>
                    <a:latin typeface="+mj-lt"/>
                  </a:rPr>
                  <a:t>sequence</a:t>
                </a:r>
                <a14:m>
                  <m:oMath xmlns:m="http://schemas.openxmlformats.org/officeDocument/2006/math">
                    <m:sSubSup>
                      <m:sSubSupPr>
                        <m:ctrlPr>
                          <a:rPr lang="zh-CN" altLang="zh-CN" i="1">
                            <a:solidFill>
                              <a:srgbClr val="000000"/>
                            </a:solidFill>
                            <a:effectLst/>
                            <a:latin typeface="Cambria Math" panose="02040503050406030204" pitchFamily="18" charset="0"/>
                            <a:ea typeface="Cambria Math" panose="02040503050406030204" pitchFamily="18" charset="0"/>
                          </a:rPr>
                        </m:ctrlPr>
                      </m:sSubSupPr>
                      <m:e>
                        <m:r>
                          <a:rPr lang="en-GB" altLang="zh-CN">
                            <a:solidFill>
                              <a:srgbClr val="000000"/>
                            </a:solidFill>
                            <a:latin typeface="Cambria Math" panose="02040503050406030204" pitchFamily="18" charset="0"/>
                            <a:cs typeface="Times New Roman" panose="02020603050405020304" pitchFamily="18" charset="0"/>
                          </a:rPr>
                          <m:t> </m:t>
                        </m:r>
                        <m:r>
                          <a:rPr lang="en-GB" altLang="zh-CN" b="1" i="1">
                            <a:solidFill>
                              <a:srgbClr val="000000"/>
                            </a:solidFill>
                            <a:latin typeface="Cambria Math" panose="02040503050406030204" pitchFamily="18" charset="0"/>
                            <a:cs typeface="Times New Roman" panose="02020603050405020304" pitchFamily="18" charset="0"/>
                          </a:rPr>
                          <m:t>𝑾</m:t>
                        </m:r>
                      </m:e>
                      <m:sub>
                        <m:r>
                          <a:rPr lang="en-GB" altLang="zh-CN">
                            <a:solidFill>
                              <a:srgbClr val="000000"/>
                            </a:solidFill>
                            <a:latin typeface="Cambria Math" panose="02040503050406030204" pitchFamily="18" charset="0"/>
                            <a:cs typeface="Times New Roman" panose="02020603050405020304" pitchFamily="18" charset="0"/>
                          </a:rPr>
                          <m:t>0</m:t>
                        </m:r>
                      </m:sub>
                      <m:sup>
                        <m:r>
                          <a:rPr lang="en-GB" altLang="zh-CN" i="1">
                            <a:solidFill>
                              <a:srgbClr val="000000"/>
                            </a:solidFill>
                            <a:latin typeface="Cambria Math" panose="02040503050406030204" pitchFamily="18" charset="0"/>
                            <a:cs typeface="Times New Roman" panose="02020603050405020304" pitchFamily="18" charset="0"/>
                          </a:rPr>
                          <m:t>𝑁</m:t>
                        </m:r>
                        <m:r>
                          <m:rPr>
                            <m:sty m:val="p"/>
                          </m:rPr>
                          <a:rPr lang="en-GB" altLang="zh-CN">
                            <a:solidFill>
                              <a:srgbClr val="000000"/>
                            </a:solidFill>
                            <a:latin typeface="Cambria Math" panose="02040503050406030204" pitchFamily="18" charset="0"/>
                            <a:cs typeface="Times New Roman" panose="02020603050405020304" pitchFamily="18" charset="0"/>
                          </a:rPr>
                          <m:t>max</m:t>
                        </m:r>
                        <m:r>
                          <a:rPr lang="en-GB" altLang="zh-CN" i="1">
                            <a:solidFill>
                              <a:srgbClr val="000000"/>
                            </a:solidFill>
                            <a:latin typeface="Cambria Math" panose="02040503050406030204" pitchFamily="18" charset="0"/>
                            <a:cs typeface="Times New Roman" panose="02020603050405020304" pitchFamily="18" charset="0"/>
                          </a:rPr>
                          <m:t>−</m:t>
                        </m:r>
                        <m:r>
                          <a:rPr lang="en-GB" altLang="zh-CN">
                            <a:solidFill>
                              <a:srgbClr val="000000"/>
                            </a:solidFill>
                            <a:latin typeface="Cambria Math" panose="02040503050406030204" pitchFamily="18" charset="0"/>
                            <a:cs typeface="Times New Roman" panose="02020603050405020304" pitchFamily="18" charset="0"/>
                          </a:rPr>
                          <m:t>1</m:t>
                        </m:r>
                      </m:sup>
                    </m:sSubSup>
                  </m:oMath>
                </a14:m>
                <a:r>
                  <a:rPr lang="en-GB" altLang="zh-CN" dirty="0">
                    <a:solidFill>
                      <a:srgbClr val="000000"/>
                    </a:solidFill>
                    <a:latin typeface="+mj-lt"/>
                  </a:rPr>
                  <a:t>, </a:t>
                </a:r>
                <a:r>
                  <a:rPr lang="en-GB" altLang="zh-CN" dirty="0" smtClean="0">
                    <a:solidFill>
                      <a:srgbClr val="000000"/>
                    </a:solidFill>
                    <a:latin typeface="+mj-lt"/>
                  </a:rPr>
                  <a:t>calculated </a:t>
                </a:r>
                <a:r>
                  <a:rPr lang="en-GB" altLang="zh-CN" dirty="0">
                    <a:solidFill>
                      <a:srgbClr val="000000"/>
                    </a:solidFill>
                    <a:latin typeface="+mj-lt"/>
                  </a:rPr>
                  <a:t>as </a:t>
                </a:r>
                <a:r>
                  <a:rPr lang="en-GB" altLang="zh-CN" dirty="0" smtClean="0">
                    <a:solidFill>
                      <a:srgbClr val="000000"/>
                    </a:solidFill>
                    <a:latin typeface="+mj-lt"/>
                  </a:rPr>
                  <a:t>follows:</a:t>
                </a:r>
              </a:p>
              <a:p>
                <a:r>
                  <a:rPr lang="en-GB" altLang="zh-CN" i="1" dirty="0" smtClean="0"/>
                  <a:t>	Assume </a:t>
                </a:r>
                <a14:m>
                  <m:oMath xmlns:m="http://schemas.openxmlformats.org/officeDocument/2006/math">
                    <m:r>
                      <a:rPr lang="en-GB" altLang="zh-CN" i="1">
                        <a:latin typeface="Cambria Math" panose="02040503050406030204" pitchFamily="18" charset="0"/>
                      </a:rPr>
                      <m:t>𝑖</m:t>
                    </m:r>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b="0" i="1" smtClean="0">
                            <a:latin typeface="Cambria Math" panose="02040503050406030204" pitchFamily="18" charset="0"/>
                          </a:rPr>
                          <m:t>𝑏</m:t>
                        </m:r>
                      </m:e>
                      <m:sub>
                        <m:r>
                          <a:rPr lang="en-GB" altLang="zh-CN" i="1">
                            <a:latin typeface="Cambria Math" panose="02040503050406030204" pitchFamily="18" charset="0"/>
                          </a:rPr>
                          <m:t>𝑛</m:t>
                        </m:r>
                        <m:r>
                          <a:rPr lang="en-GB" altLang="zh-CN" i="1">
                            <a:latin typeface="Cambria Math" panose="02040503050406030204" pitchFamily="18" charset="0"/>
                          </a:rPr>
                          <m:t>−1</m:t>
                        </m:r>
                      </m:sub>
                    </m:sSub>
                    <m:sSub>
                      <m:sSubPr>
                        <m:ctrlPr>
                          <a:rPr lang="zh-CN" altLang="zh-CN" i="1">
                            <a:latin typeface="Cambria Math" panose="02040503050406030204" pitchFamily="18" charset="0"/>
                          </a:rPr>
                        </m:ctrlPr>
                      </m:sSubPr>
                      <m:e>
                        <m:r>
                          <a:rPr lang="en-US" altLang="zh-CN" b="0" i="1" smtClean="0">
                            <a:latin typeface="Cambria Math" panose="02040503050406030204" pitchFamily="18" charset="0"/>
                          </a:rPr>
                          <m:t>𝑏</m:t>
                        </m:r>
                      </m:e>
                      <m:sub>
                        <m:r>
                          <a:rPr lang="en-GB" altLang="zh-CN" i="1">
                            <a:latin typeface="Cambria Math" panose="02040503050406030204" pitchFamily="18" charset="0"/>
                          </a:rPr>
                          <m:t>𝑛</m:t>
                        </m:r>
                        <m:r>
                          <a:rPr lang="en-GB" altLang="zh-CN" i="1">
                            <a:latin typeface="Cambria Math" panose="02040503050406030204" pitchFamily="18" charset="0"/>
                          </a:rPr>
                          <m:t>−2</m:t>
                        </m:r>
                      </m:sub>
                    </m:sSub>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b="0" i="1" smtClean="0">
                            <a:latin typeface="Cambria Math" panose="02040503050406030204" pitchFamily="18" charset="0"/>
                          </a:rPr>
                          <m:t>𝑏</m:t>
                        </m:r>
                      </m:e>
                      <m:sub>
                        <m:r>
                          <a:rPr lang="en-GB" altLang="zh-CN" i="1">
                            <a:latin typeface="Cambria Math" panose="02040503050406030204" pitchFamily="18" charset="0"/>
                          </a:rPr>
                          <m:t>0</m:t>
                        </m:r>
                      </m:sub>
                    </m:sSub>
                  </m:oMath>
                </a14:m>
                <a:r>
                  <a:rPr lang="en-GB" altLang="zh-CN" i="1" dirty="0"/>
                  <a:t> with</a:t>
                </a:r>
                <a14:m>
                  <m:oMath xmlns:m="http://schemas.openxmlformats.org/officeDocument/2006/math">
                    <m:r>
                      <a:rPr lang="en-GB" altLang="zh-CN" i="1">
                        <a:latin typeface="Cambria Math" panose="02040503050406030204" pitchFamily="18" charset="0"/>
                      </a:rPr>
                      <m:t> </m:t>
                    </m:r>
                    <m:sSub>
                      <m:sSubPr>
                        <m:ctrlPr>
                          <a:rPr lang="zh-CN" altLang="zh-CN" i="1">
                            <a:latin typeface="Cambria Math" panose="02040503050406030204" pitchFamily="18" charset="0"/>
                          </a:rPr>
                        </m:ctrlPr>
                      </m:sSubPr>
                      <m:e>
                        <m:r>
                          <a:rPr lang="en-US" altLang="zh-CN" b="0" i="1" smtClean="0">
                            <a:latin typeface="Cambria Math" panose="02040503050406030204" pitchFamily="18" charset="0"/>
                          </a:rPr>
                          <m:t>𝑏</m:t>
                        </m:r>
                      </m:e>
                      <m:sub>
                        <m:r>
                          <a:rPr lang="en-GB" altLang="zh-CN" i="1">
                            <a:latin typeface="Cambria Math" panose="02040503050406030204" pitchFamily="18" charset="0"/>
                          </a:rPr>
                          <m:t>𝑗</m:t>
                        </m:r>
                      </m:sub>
                    </m:sSub>
                    <m:r>
                      <a:rPr lang="en-GB" altLang="zh-CN" i="1">
                        <a:latin typeface="Cambria Math" panose="02040503050406030204" pitchFamily="18" charset="0"/>
                      </a:rPr>
                      <m:t>∈{0,1}</m:t>
                    </m:r>
                  </m:oMath>
                </a14:m>
                <a:r>
                  <a:rPr lang="en-GB" altLang="zh-CN" i="1" dirty="0"/>
                  <a:t> </a:t>
                </a:r>
                <a:r>
                  <a:rPr lang="en-GB" altLang="zh-CN" i="1" dirty="0" smtClean="0"/>
                  <a:t>, </a:t>
                </a:r>
                <a14:m>
                  <m:oMath xmlns:m="http://schemas.openxmlformats.org/officeDocument/2006/math">
                    <m:r>
                      <a:rPr lang="en-GB" altLang="zh-CN" i="1">
                        <a:latin typeface="Cambria Math" panose="02040503050406030204" pitchFamily="18" charset="0"/>
                      </a:rPr>
                      <m:t>𝑗</m:t>
                    </m:r>
                    <m:r>
                      <a:rPr lang="en-GB" altLang="zh-CN" i="1">
                        <a:latin typeface="Cambria Math" panose="02040503050406030204" pitchFamily="18" charset="0"/>
                      </a:rPr>
                      <m:t>=[0,1,…,</m:t>
                    </m:r>
                    <m:r>
                      <a:rPr lang="en-GB" altLang="zh-CN" i="1">
                        <a:latin typeface="Cambria Math" panose="02040503050406030204" pitchFamily="18" charset="0"/>
                      </a:rPr>
                      <m:t>𝑛</m:t>
                    </m:r>
                    <m:r>
                      <a:rPr lang="en-GB" altLang="zh-CN" i="1">
                        <a:latin typeface="Cambria Math" panose="02040503050406030204" pitchFamily="18" charset="0"/>
                      </a:rPr>
                      <m:t>−1]</m:t>
                    </m:r>
                  </m:oMath>
                </a14:m>
                <a:r>
                  <a:rPr lang="en-GB" altLang="zh-CN" i="1" dirty="0"/>
                  <a:t>,</a:t>
                </a:r>
                <a:endParaRPr lang="en-GB" altLang="zh-CN" i="1" dirty="0" smtClean="0"/>
              </a:p>
              <a:p>
                <a:r>
                  <a:rPr lang="en-GB" altLang="zh-CN" i="1" dirty="0"/>
                  <a:t>	</a:t>
                </a:r>
                <a:r>
                  <a:rPr lang="en-GB" altLang="zh-CN" i="1" dirty="0" smtClean="0"/>
                  <a:t>then,</a:t>
                </a:r>
                <a:endParaRPr lang="zh-CN" altLang="zh-CN" dirty="0"/>
              </a:p>
            </p:txBody>
          </p:sp>
        </mc:Choice>
        <mc:Fallback>
          <p:sp>
            <p:nvSpPr>
              <p:cNvPr id="14" name="矩形 13"/>
              <p:cNvSpPr>
                <a:spLocks noRot="1" noChangeAspect="1" noMove="1" noResize="1" noEditPoints="1" noAdjustHandles="1" noChangeArrowheads="1" noChangeShapeType="1" noTextEdit="1"/>
              </p:cNvSpPr>
              <p:nvPr/>
            </p:nvSpPr>
            <p:spPr>
              <a:xfrm>
                <a:off x="428626" y="1299626"/>
                <a:ext cx="8361669" cy="1513748"/>
              </a:xfrm>
              <a:prstGeom prst="rect">
                <a:avLst/>
              </a:prstGeom>
              <a:blipFill rotWithShape="0">
                <a:blip r:embed="rId2" cstate="print"/>
                <a:stretch>
                  <a:fillRect l="-583" t="-1606" r="-1822" b="-52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5" name="矩形 14"/>
              <p:cNvSpPr/>
              <p:nvPr/>
            </p:nvSpPr>
            <p:spPr>
              <a:xfrm>
                <a:off x="3553676" y="2757226"/>
                <a:ext cx="2036647" cy="90185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𝑊</m:t>
                          </m:r>
                        </m:e>
                        <m:sub>
                          <m:r>
                            <a:rPr lang="zh-CN" altLang="en-US" i="1">
                              <a:latin typeface="Cambria Math" panose="02040503050406030204" pitchFamily="18" charset="0"/>
                            </a:rPr>
                            <m:t>𝑖</m:t>
                          </m:r>
                        </m:sub>
                      </m:sSub>
                      <m:r>
                        <a:rPr lang="zh-CN" altLang="en-US" i="0">
                          <a:latin typeface="Cambria Math" panose="02040503050406030204" pitchFamily="18" charset="0"/>
                        </a:rPr>
                        <m:t>= </m:t>
                      </m:r>
                      <m:nary>
                        <m:naryPr>
                          <m:chr m:val="∑"/>
                          <m:limLoc m:val="undOvr"/>
                          <m:ctrlPr>
                            <a:rPr lang="zh-CN" altLang="en-US" i="1">
                              <a:latin typeface="Cambria Math" panose="02040503050406030204" pitchFamily="18" charset="0"/>
                            </a:rPr>
                          </m:ctrlPr>
                        </m:naryPr>
                        <m:sub>
                          <m:r>
                            <a:rPr lang="zh-CN" altLang="en-US" i="1">
                              <a:latin typeface="Cambria Math" panose="02040503050406030204" pitchFamily="18" charset="0"/>
                            </a:rPr>
                            <m:t>𝑗</m:t>
                          </m:r>
                          <m:r>
                            <a:rPr lang="zh-CN" altLang="en-US" i="0">
                              <a:latin typeface="Cambria Math" panose="02040503050406030204" pitchFamily="18" charset="0"/>
                            </a:rPr>
                            <m:t>=0</m:t>
                          </m:r>
                        </m:sub>
                        <m:sup>
                          <m:r>
                            <a:rPr lang="zh-CN" altLang="en-US" i="1">
                              <a:latin typeface="Cambria Math" panose="02040503050406030204" pitchFamily="18" charset="0"/>
                            </a:rPr>
                            <m:t>𝑛</m:t>
                          </m:r>
                          <m:r>
                            <a:rPr lang="zh-CN" altLang="en-US" i="0">
                              <a:latin typeface="Cambria Math" panose="02040503050406030204" pitchFamily="18" charset="0"/>
                            </a:rPr>
                            <m:t>−1</m:t>
                          </m:r>
                        </m:sup>
                        <m:e>
                          <m:sSub>
                            <m:sSubPr>
                              <m:ctrlPr>
                                <a:rPr lang="zh-CN" altLang="en-US" i="1">
                                  <a:latin typeface="Cambria Math" panose="02040503050406030204" pitchFamily="18" charset="0"/>
                                </a:rPr>
                              </m:ctrlPr>
                            </m:sSubPr>
                            <m:e>
                              <m:r>
                                <a:rPr lang="zh-CN" altLang="en-US" i="1">
                                  <a:latin typeface="Cambria Math" panose="02040503050406030204" pitchFamily="18" charset="0"/>
                                </a:rPr>
                                <m:t>𝑏</m:t>
                              </m:r>
                            </m:e>
                            <m:sub>
                              <m:r>
                                <a:rPr lang="zh-CN" altLang="en-US" i="1">
                                  <a:latin typeface="Cambria Math" panose="02040503050406030204" pitchFamily="18" charset="0"/>
                                </a:rPr>
                                <m:t>𝑗</m:t>
                              </m:r>
                            </m:sub>
                          </m:sSub>
                          <m:r>
                            <a:rPr lang="zh-CN" altLang="en-US" i="0">
                              <a:latin typeface="Cambria Math" panose="02040503050406030204" pitchFamily="18" charset="0"/>
                            </a:rPr>
                            <m:t>∗</m:t>
                          </m:r>
                          <m:sSup>
                            <m:sSupPr>
                              <m:ctrlPr>
                                <a:rPr lang="zh-CN" altLang="en-US" i="1">
                                  <a:latin typeface="Cambria Math" panose="02040503050406030204" pitchFamily="18" charset="0"/>
                                </a:rPr>
                              </m:ctrlPr>
                            </m:sSupPr>
                            <m:e>
                              <m:r>
                                <a:rPr lang="zh-CN" altLang="en-US" i="0">
                                  <a:latin typeface="Cambria Math" panose="02040503050406030204" pitchFamily="18" charset="0"/>
                                </a:rPr>
                                <m:t>2</m:t>
                              </m:r>
                            </m:e>
                            <m:sup>
                              <m:r>
                                <a:rPr lang="zh-CN" altLang="en-US" i="1">
                                  <a:latin typeface="Cambria Math" panose="02040503050406030204" pitchFamily="18" charset="0"/>
                                </a:rPr>
                                <m:t>𝑗</m:t>
                              </m:r>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0">
                                      <a:latin typeface="Cambria Math" panose="02040503050406030204" pitchFamily="18" charset="0"/>
                                    </a:rPr>
                                    <m:t>4</m:t>
                                  </m:r>
                                </m:den>
                              </m:f>
                            </m:sup>
                          </m:sSup>
                        </m:e>
                      </m:nary>
                    </m:oMath>
                  </m:oMathPara>
                </a14:m>
                <a:endParaRPr lang="zh-CN" altLang="en-US" dirty="0"/>
              </a:p>
            </p:txBody>
          </p:sp>
        </mc:Choice>
        <mc:Fallback>
          <p:sp>
            <p:nvSpPr>
              <p:cNvPr id="15" name="矩形 14"/>
              <p:cNvSpPr>
                <a:spLocks noRot="1" noChangeAspect="1" noMove="1" noResize="1" noEditPoints="1" noAdjustHandles="1" noChangeArrowheads="1" noChangeShapeType="1" noTextEdit="1"/>
              </p:cNvSpPr>
              <p:nvPr/>
            </p:nvSpPr>
            <p:spPr>
              <a:xfrm>
                <a:off x="3553676" y="2757226"/>
                <a:ext cx="2036647" cy="901850"/>
              </a:xfrm>
              <a:prstGeom prst="rect">
                <a:avLst/>
              </a:prstGeom>
              <a:blipFill rotWithShape="0">
                <a:blip r:embed="rId3" cstate="print"/>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3" name="Rectangle 19"/>
              <p:cNvSpPr>
                <a:spLocks noChangeArrowheads="1"/>
              </p:cNvSpPr>
              <p:nvPr/>
            </p:nvSpPr>
            <p:spPr bwMode="auto">
              <a:xfrm>
                <a:off x="462887" y="3812204"/>
                <a:ext cx="8333095" cy="155728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zh-CN" dirty="0" smtClean="0">
                    <a:latin typeface="+mj-lt"/>
                    <a:ea typeface="宋体" panose="02010600030101010101" pitchFamily="2" charset="-122"/>
                    <a:cs typeface="Times New Roman" panose="02020603050405020304" pitchFamily="18" charset="0"/>
                  </a:rPr>
                  <a:t>W</a:t>
                </a:r>
                <a:r>
                  <a:rPr lang="en-US" altLang="zh-CN" dirty="0" smtClean="0">
                    <a:latin typeface="+mj-lt"/>
                    <a:cs typeface="Times New Roman" panose="02020603050405020304" pitchFamily="18" charset="0"/>
                  </a:rPr>
                  <a:t>here</a:t>
                </a:r>
                <a:r>
                  <a:rPr lang="en-US" altLang="zh-CN" b="1" i="1" dirty="0" smtClean="0"/>
                  <a:t> </a:t>
                </a:r>
                <a:r>
                  <a:rPr lang="en-US" altLang="zh-CN" i="1" dirty="0" err="1" smtClean="0"/>
                  <a:t>N</a:t>
                </a:r>
                <a:r>
                  <a:rPr lang="en-US" altLang="zh-CN" baseline="-25000" dirty="0" err="1" smtClean="0"/>
                  <a:t>max</a:t>
                </a:r>
                <a:r>
                  <a:rPr lang="en-US" altLang="zh-CN" dirty="0" smtClean="0"/>
                  <a:t> </a:t>
                </a:r>
                <a:r>
                  <a:rPr lang="en-GB" altLang="zh-CN" dirty="0">
                    <a:solidFill>
                      <a:srgbClr val="000000"/>
                    </a:solidFill>
                  </a:rPr>
                  <a:t>is the maximum mother code length of Polar </a:t>
                </a:r>
                <a:r>
                  <a:rPr lang="en-GB" altLang="zh-CN" dirty="0" smtClean="0">
                    <a:solidFill>
                      <a:srgbClr val="000000"/>
                    </a:solidFill>
                  </a:rPr>
                  <a:t>codes,</a:t>
                </a:r>
                <a:r>
                  <a:rPr lang="en-US" altLang="zh-CN" dirty="0" smtClean="0">
                    <a:latin typeface="+mj-lt"/>
                    <a:cs typeface="Times New Roman" panose="02020603050405020304" pitchFamily="18" charset="0"/>
                  </a:rPr>
                  <a:t> </a:t>
                </a:r>
                <a:r>
                  <a:rPr lang="en-US" altLang="zh-CN" i="1" dirty="0">
                    <a:latin typeface="+mj-lt"/>
                    <a:cs typeface="Times New Roman" panose="02020603050405020304" pitchFamily="18" charset="0"/>
                  </a:rPr>
                  <a:t>n =</a:t>
                </a:r>
                <a:r>
                  <a:rPr lang="en-US" altLang="zh-CN" dirty="0">
                    <a:latin typeface="+mj-lt"/>
                    <a:cs typeface="Times New Roman" panose="02020603050405020304" pitchFamily="18" charset="0"/>
                  </a:rPr>
                  <a:t> log</a:t>
                </a:r>
                <a:r>
                  <a:rPr lang="en-US" altLang="zh-CN" baseline="-30000" dirty="0">
                    <a:latin typeface="+mj-lt"/>
                    <a:cs typeface="Times New Roman" panose="02020603050405020304" pitchFamily="18" charset="0"/>
                  </a:rPr>
                  <a:t>2</a:t>
                </a:r>
                <a:r>
                  <a:rPr lang="en-US" altLang="zh-CN" i="1" dirty="0">
                    <a:latin typeface="+mj-lt"/>
                    <a:cs typeface="Times New Roman" panose="02020603050405020304" pitchFamily="18" charset="0"/>
                  </a:rPr>
                  <a:t> (</a:t>
                </a:r>
                <a:r>
                  <a:rPr lang="en-US" altLang="zh-CN" i="1" dirty="0" err="1">
                    <a:latin typeface="+mj-lt"/>
                    <a:cs typeface="Times New Roman" panose="02020603050405020304" pitchFamily="18" charset="0"/>
                  </a:rPr>
                  <a:t>N</a:t>
                </a:r>
                <a:r>
                  <a:rPr lang="en-US" altLang="zh-CN" baseline="-30000" dirty="0" err="1">
                    <a:latin typeface="+mj-lt"/>
                    <a:cs typeface="Times New Roman" panose="02020603050405020304" pitchFamily="18" charset="0"/>
                  </a:rPr>
                  <a:t>max</a:t>
                </a:r>
                <a:r>
                  <a:rPr lang="en-US" altLang="zh-CN" i="1" dirty="0" smtClean="0">
                    <a:latin typeface="+mj-lt"/>
                    <a:cs typeface="Times New Roman" panose="02020603050405020304" pitchFamily="18" charset="0"/>
                  </a:rPr>
                  <a:t>),</a:t>
                </a:r>
                <a:r>
                  <a:rPr lang="en-US" altLang="zh-CN" dirty="0">
                    <a:latin typeface="+mj-lt"/>
                    <a:cs typeface="Times New Roman" panose="02020603050405020304" pitchFamily="18" charset="0"/>
                  </a:rPr>
                  <a:t> </a:t>
                </a:r>
                <a:r>
                  <a:rPr lang="en-US" altLang="zh-CN" i="1" dirty="0" smtClean="0">
                    <a:latin typeface="+mj-lt"/>
                    <a:cs typeface="Times New Roman" panose="02020603050405020304" pitchFamily="18" charset="0"/>
                  </a:rPr>
                  <a:t>i = D(b</a:t>
                </a:r>
                <a:r>
                  <a:rPr lang="en-US" altLang="zh-CN" i="1" baseline="-25000" dirty="0" smtClean="0">
                    <a:latin typeface="+mj-lt"/>
                    <a:cs typeface="Times New Roman" panose="02020603050405020304" pitchFamily="18" charset="0"/>
                  </a:rPr>
                  <a:t>n-1</a:t>
                </a:r>
                <a:r>
                  <a:rPr lang="en-US" altLang="zh-CN" i="1" dirty="0" smtClean="0">
                    <a:latin typeface="+mj-lt"/>
                    <a:cs typeface="Times New Roman" panose="02020603050405020304" pitchFamily="18" charset="0"/>
                  </a:rPr>
                  <a:t>b</a:t>
                </a:r>
                <a:r>
                  <a:rPr lang="en-US" altLang="zh-CN" i="1" baseline="-25000" dirty="0" smtClean="0">
                    <a:latin typeface="+mj-lt"/>
                    <a:cs typeface="Times New Roman" panose="02020603050405020304" pitchFamily="18" charset="0"/>
                  </a:rPr>
                  <a:t>n-2</a:t>
                </a:r>
                <a:r>
                  <a:rPr lang="en-US" altLang="zh-CN" i="1" dirty="0" smtClean="0">
                    <a:latin typeface="+mj-lt"/>
                    <a:cs typeface="Times New Roman" panose="02020603050405020304" pitchFamily="18" charset="0"/>
                  </a:rPr>
                  <a:t>…b</a:t>
                </a:r>
                <a:r>
                  <a:rPr lang="en-US" altLang="zh-CN" i="1" baseline="-25000" dirty="0" smtClean="0">
                    <a:latin typeface="+mj-lt"/>
                    <a:cs typeface="Times New Roman" panose="02020603050405020304" pitchFamily="18" charset="0"/>
                  </a:rPr>
                  <a:t>0</a:t>
                </a:r>
                <a:r>
                  <a:rPr lang="en-US" altLang="zh-CN" i="1" dirty="0" smtClean="0">
                    <a:latin typeface="+mj-lt"/>
                    <a:cs typeface="Times New Roman" panose="02020603050405020304" pitchFamily="18" charset="0"/>
                  </a:rPr>
                  <a:t>)</a:t>
                </a:r>
                <a:r>
                  <a:rPr lang="en-US" altLang="zh-CN" dirty="0" smtClean="0">
                    <a:latin typeface="+mj-lt"/>
                    <a:cs typeface="Times New Roman" panose="02020603050405020304" pitchFamily="18" charset="0"/>
                  </a:rPr>
                  <a:t> = </a:t>
                </a:r>
                <a14:m>
                  <m:oMath xmlns:m="http://schemas.openxmlformats.org/officeDocument/2006/math">
                    <m:nary>
                      <m:naryPr>
                        <m:chr m:val="∑"/>
                        <m:limLoc m:val="subSup"/>
                        <m:ctrlPr>
                          <a:rPr lang="en-US" altLang="zh-CN" i="1" smtClean="0">
                            <a:latin typeface="Cambria Math" panose="02040503050406030204" pitchFamily="18" charset="0"/>
                            <a:cs typeface="Times New Roman" panose="02020603050405020304" pitchFamily="18" charset="0"/>
                          </a:rPr>
                        </m:ctrlPr>
                      </m:naryPr>
                      <m:sub>
                        <m:r>
                          <m:rPr>
                            <m:brk m:alnAt="25"/>
                          </m:rPr>
                          <a:rPr lang="en-US" altLang="zh-CN" b="0" i="1" smtClean="0">
                            <a:latin typeface="Cambria Math" panose="02040503050406030204" pitchFamily="18" charset="0"/>
                            <a:cs typeface="Times New Roman" panose="02020603050405020304" pitchFamily="18" charset="0"/>
                          </a:rPr>
                          <m:t>𝑗</m:t>
                        </m:r>
                        <m:r>
                          <a:rPr lang="en-US" altLang="zh-CN" b="0" i="1" smtClean="0">
                            <a:latin typeface="Cambria Math" panose="02040503050406030204" pitchFamily="18" charset="0"/>
                            <a:cs typeface="Times New Roman" panose="02020603050405020304" pitchFamily="18" charset="0"/>
                          </a:rPr>
                          <m:t>=0</m:t>
                        </m:r>
                      </m:sub>
                      <m:sup>
                        <m:r>
                          <a:rPr lang="en-US" altLang="zh-CN" b="0" i="1" smtClean="0">
                            <a:latin typeface="Cambria Math" panose="02040503050406030204" pitchFamily="18" charset="0"/>
                            <a:cs typeface="Times New Roman" panose="02020603050405020304" pitchFamily="18" charset="0"/>
                          </a:rPr>
                          <m:t>𝑛</m:t>
                        </m:r>
                        <m:r>
                          <a:rPr lang="en-US" altLang="zh-CN" b="0" i="1" smtClean="0">
                            <a:latin typeface="Cambria Math" panose="02040503050406030204" pitchFamily="18" charset="0"/>
                            <a:cs typeface="Times New Roman" panose="02020603050405020304" pitchFamily="18" charset="0"/>
                          </a:rPr>
                          <m:t>−1</m:t>
                        </m:r>
                      </m:sup>
                      <m:e>
                        <m:sSub>
                          <m:sSubPr>
                            <m:ctrlPr>
                              <a:rPr lang="en-US" altLang="zh-CN" i="1" smtClean="0">
                                <a:latin typeface="Cambria Math" panose="02040503050406030204" pitchFamily="18" charset="0"/>
                                <a:cs typeface="Times New Roman" panose="02020603050405020304" pitchFamily="18" charset="0"/>
                              </a:rPr>
                            </m:ctrlPr>
                          </m:sSubPr>
                          <m:e>
                            <m:r>
                              <a:rPr lang="en-US" altLang="zh-CN" b="0" i="1" smtClean="0">
                                <a:latin typeface="Cambria Math" panose="02040503050406030204" pitchFamily="18" charset="0"/>
                                <a:cs typeface="Times New Roman" panose="02020603050405020304" pitchFamily="18" charset="0"/>
                              </a:rPr>
                              <m:t>𝑏</m:t>
                            </m:r>
                          </m:e>
                          <m:sub>
                            <m:r>
                              <a:rPr lang="en-US" altLang="zh-CN" b="0" i="1" smtClean="0">
                                <a:latin typeface="Cambria Math" panose="02040503050406030204" pitchFamily="18" charset="0"/>
                                <a:cs typeface="Times New Roman" panose="02020603050405020304" pitchFamily="18" charset="0"/>
                              </a:rPr>
                              <m:t>𝑗</m:t>
                            </m:r>
                          </m:sub>
                        </m:sSub>
                        <m:r>
                          <a:rPr lang="en-US" altLang="zh-CN" b="0" i="1" smtClean="0">
                            <a:latin typeface="Cambria Math" panose="02040503050406030204" pitchFamily="18" charset="0"/>
                            <a:cs typeface="Times New Roman" panose="02020603050405020304" pitchFamily="18" charset="0"/>
                          </a:rPr>
                          <m:t>∗</m:t>
                        </m:r>
                        <m:sSup>
                          <m:sSupPr>
                            <m:ctrlPr>
                              <a:rPr lang="en-US" altLang="zh-CN" b="0" i="1" smtClean="0">
                                <a:latin typeface="Cambria Math" panose="02040503050406030204" pitchFamily="18" charset="0"/>
                                <a:cs typeface="Times New Roman" panose="02020603050405020304" pitchFamily="18" charset="0"/>
                              </a:rPr>
                            </m:ctrlPr>
                          </m:sSupPr>
                          <m:e>
                            <m:r>
                              <a:rPr lang="en-US" altLang="zh-CN" b="0" i="1" smtClean="0">
                                <a:latin typeface="Cambria Math" panose="02040503050406030204" pitchFamily="18" charset="0"/>
                                <a:cs typeface="Times New Roman" panose="02020603050405020304" pitchFamily="18" charset="0"/>
                              </a:rPr>
                              <m:t>2</m:t>
                            </m:r>
                          </m:e>
                          <m:sup>
                            <m:r>
                              <a:rPr lang="en-US" altLang="zh-CN" b="0" i="1" smtClean="0">
                                <a:latin typeface="Cambria Math" panose="02040503050406030204" pitchFamily="18" charset="0"/>
                                <a:cs typeface="Times New Roman" panose="02020603050405020304" pitchFamily="18" charset="0"/>
                              </a:rPr>
                              <m:t>𝑗</m:t>
                            </m:r>
                          </m:sup>
                        </m:sSup>
                      </m:e>
                    </m:nary>
                  </m:oMath>
                </a14:m>
                <a:r>
                  <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is decimal expression of the bit </a:t>
                </a:r>
                <a:r>
                  <a:rPr kumimoji="0" lang="en-US" altLang="zh-CN" b="0" i="0" u="none" strike="noStrike" cap="none" normalizeH="0" baseline="0" dirty="0" err="1" smtClean="0">
                    <a:ln>
                      <a:noFill/>
                    </a:ln>
                    <a:solidFill>
                      <a:schemeClr val="tx1"/>
                    </a:solidFill>
                    <a:effectLst/>
                    <a:latin typeface="+mj-lt"/>
                    <a:ea typeface="宋体" panose="02010600030101010101" pitchFamily="2" charset="-122"/>
                    <a:cs typeface="Times New Roman" panose="02020603050405020304" pitchFamily="18" charset="0"/>
                  </a:rPr>
                  <a:t>postion</a:t>
                </a:r>
                <a:r>
                  <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index,</a:t>
                </a:r>
                <a:r>
                  <a:rPr lang="en-US" altLang="zh-CN" i="1" dirty="0">
                    <a:cs typeface="Times New Roman" panose="02020603050405020304" pitchFamily="18" charset="0"/>
                  </a:rPr>
                  <a:t> </a:t>
                </a:r>
                <a:r>
                  <a:rPr lang="en-US" altLang="zh-CN" i="1" dirty="0" smtClean="0">
                    <a:cs typeface="Times New Roman" panose="02020603050405020304" pitchFamily="18" charset="0"/>
                  </a:rPr>
                  <a:t>and  (b</a:t>
                </a:r>
                <a:r>
                  <a:rPr lang="en-US" altLang="zh-CN" i="1" baseline="-25000" dirty="0" smtClean="0">
                    <a:cs typeface="Times New Roman" panose="02020603050405020304" pitchFamily="18" charset="0"/>
                  </a:rPr>
                  <a:t>n-1</a:t>
                </a:r>
                <a:r>
                  <a:rPr lang="en-US" altLang="zh-CN" i="1" dirty="0" smtClean="0">
                    <a:cs typeface="Times New Roman" panose="02020603050405020304" pitchFamily="18" charset="0"/>
                  </a:rPr>
                  <a:t>b</a:t>
                </a:r>
                <a:r>
                  <a:rPr lang="en-US" altLang="zh-CN" i="1" baseline="-25000" dirty="0" smtClean="0">
                    <a:cs typeface="Times New Roman" panose="02020603050405020304" pitchFamily="18" charset="0"/>
                  </a:rPr>
                  <a:t>n-2</a:t>
                </a:r>
                <a:r>
                  <a:rPr lang="en-US" altLang="zh-CN" i="1" dirty="0" smtClean="0">
                    <a:cs typeface="Times New Roman" panose="02020603050405020304" pitchFamily="18" charset="0"/>
                  </a:rPr>
                  <a:t>…b</a:t>
                </a:r>
                <a:r>
                  <a:rPr lang="en-US" altLang="zh-CN" i="1" baseline="-25000" dirty="0" smtClean="0">
                    <a:cs typeface="Times New Roman" panose="02020603050405020304" pitchFamily="18" charset="0"/>
                  </a:rPr>
                  <a:t>0</a:t>
                </a:r>
                <a:r>
                  <a:rPr lang="en-US" altLang="zh-CN" i="1" dirty="0" smtClean="0">
                    <a:cs typeface="Times New Roman" panose="02020603050405020304" pitchFamily="18" charset="0"/>
                  </a:rPr>
                  <a:t>)</a:t>
                </a:r>
                <a:r>
                  <a:rPr lang="en-US" altLang="zh-CN" dirty="0" smtClean="0">
                    <a:cs typeface="Times New Roman" panose="02020603050405020304" pitchFamily="18" charset="0"/>
                  </a:rPr>
                  <a:t>  is the binary expression of </a:t>
                </a:r>
                <a:r>
                  <a:rPr lang="en-US" altLang="zh-CN" i="1" dirty="0" smtClean="0">
                    <a:cs typeface="Times New Roman" panose="02020603050405020304" pitchFamily="18" charset="0"/>
                  </a:rPr>
                  <a:t>i</a:t>
                </a:r>
                <a:r>
                  <a:rPr lang="en-US" altLang="zh-CN" dirty="0" smtClean="0">
                    <a:cs typeface="Times New Roman" panose="02020603050405020304" pitchFamily="18" charset="0"/>
                  </a:rPr>
                  <a:t>.</a:t>
                </a:r>
                <a:endPar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endParaRPr>
              </a:p>
              <a:p>
                <a:pPr eaLnBrk="0" fontAlgn="base" hangingPunct="0">
                  <a:spcBef>
                    <a:spcPct val="0"/>
                  </a:spcBef>
                  <a:spcAft>
                    <a:spcPct val="0"/>
                  </a:spcAft>
                </a:pPr>
                <a:r>
                  <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Then sorting of </a:t>
                </a:r>
                <a14:m>
                  <m:oMath xmlns:m="http://schemas.openxmlformats.org/officeDocument/2006/math">
                    <m:sSubSup>
                      <m:sSubSupPr>
                        <m:ctrlPr>
                          <a:rPr lang="zh-CN" altLang="zh-CN" i="1">
                            <a:latin typeface="Cambria Math" panose="02040503050406030204" pitchFamily="18" charset="0"/>
                          </a:rPr>
                        </m:ctrlPr>
                      </m:sSubSupPr>
                      <m:e>
                        <m:r>
                          <a:rPr lang="en-US" altLang="zh-CN" b="1" i="1">
                            <a:latin typeface="Cambria Math" panose="02040503050406030204" pitchFamily="18" charset="0"/>
                          </a:rPr>
                          <m:t>𝑾</m:t>
                        </m:r>
                      </m:e>
                      <m:sub>
                        <m:r>
                          <a:rPr lang="en-US" altLang="zh-CN" i="1">
                            <a:latin typeface="Cambria Math" panose="02040503050406030204" pitchFamily="18" charset="0"/>
                          </a:rPr>
                          <m:t>0</m:t>
                        </m:r>
                      </m:sub>
                      <m:sup>
                        <m:r>
                          <a:rPr lang="en-US" altLang="zh-CN" i="1">
                            <a:latin typeface="Cambria Math" panose="02040503050406030204" pitchFamily="18" charset="0"/>
                          </a:rPr>
                          <m:t>𝑁</m:t>
                        </m:r>
                        <m:r>
                          <m:rPr>
                            <m:sty m:val="p"/>
                          </m:rPr>
                          <a:rPr lang="en-US" altLang="zh-CN">
                            <a:latin typeface="Cambria Math" panose="02040503050406030204" pitchFamily="18" charset="0"/>
                          </a:rPr>
                          <m:t>max</m:t>
                        </m:r>
                        <m:r>
                          <a:rPr lang="en-US" altLang="zh-CN" i="1">
                            <a:latin typeface="Cambria Math" panose="02040503050406030204" pitchFamily="18" charset="0"/>
                          </a:rPr>
                          <m:t>−1</m:t>
                        </m:r>
                      </m:sup>
                    </m:sSubSup>
                  </m:oMath>
                </a14:m>
                <a:r>
                  <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such that </a:t>
                </a:r>
                <a14:m>
                  <m:oMath xmlns:m="http://schemas.openxmlformats.org/officeDocument/2006/math">
                    <m:sSub>
                      <m:sSubPr>
                        <m:ctrlPr>
                          <a:rPr lang="zh-CN" altLang="zh-CN" i="1">
                            <a:latin typeface="Cambria Math" panose="02040503050406030204" pitchFamily="18" charset="0"/>
                          </a:rPr>
                        </m:ctrlPr>
                      </m:sSubPr>
                      <m:e>
                        <m:r>
                          <a:rPr lang="en-US" altLang="zh-CN" b="1" i="1">
                            <a:latin typeface="Cambria Math" panose="02040503050406030204" pitchFamily="18" charset="0"/>
                          </a:rPr>
                          <m:t>𝑾</m:t>
                        </m:r>
                      </m:e>
                      <m:sub>
                        <m:sSub>
                          <m:sSubPr>
                            <m:ctrlPr>
                              <a:rPr lang="zh-CN" altLang="zh-CN" i="1">
                                <a:latin typeface="Cambria Math" panose="02040503050406030204" pitchFamily="18" charset="0"/>
                              </a:rPr>
                            </m:ctrlPr>
                          </m:sSubPr>
                          <m:e>
                            <m:r>
                              <a:rPr lang="en-US" altLang="zh-CN" i="1">
                                <a:latin typeface="Cambria Math" panose="02040503050406030204" pitchFamily="18" charset="0"/>
                              </a:rPr>
                              <m:t>𝑄</m:t>
                            </m:r>
                          </m:e>
                          <m:sub>
                            <m:r>
                              <a:rPr lang="en-US" altLang="zh-CN" i="1">
                                <a:latin typeface="Cambria Math" panose="02040503050406030204" pitchFamily="18" charset="0"/>
                              </a:rPr>
                              <m:t>0</m:t>
                            </m:r>
                          </m:sub>
                        </m:sSub>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b="1" i="1">
                            <a:latin typeface="Cambria Math" panose="02040503050406030204" pitchFamily="18" charset="0"/>
                          </a:rPr>
                          <m:t>𝑾</m:t>
                        </m:r>
                      </m:e>
                      <m:sub>
                        <m:sSub>
                          <m:sSubPr>
                            <m:ctrlPr>
                              <a:rPr lang="zh-CN" altLang="zh-CN" i="1">
                                <a:latin typeface="Cambria Math" panose="02040503050406030204" pitchFamily="18" charset="0"/>
                              </a:rPr>
                            </m:ctrlPr>
                          </m:sSubPr>
                          <m:e>
                            <m:r>
                              <a:rPr lang="en-US" altLang="zh-CN" i="1">
                                <a:latin typeface="Cambria Math" panose="02040503050406030204" pitchFamily="18" charset="0"/>
                              </a:rPr>
                              <m:t>𝑄</m:t>
                            </m:r>
                          </m:e>
                          <m:sub>
                            <m:r>
                              <a:rPr lang="en-US" altLang="zh-CN" i="1">
                                <a:latin typeface="Cambria Math" panose="02040503050406030204" pitchFamily="18" charset="0"/>
                              </a:rPr>
                              <m:t>1</m:t>
                            </m:r>
                          </m:sub>
                        </m:sSub>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b="1" i="1">
                            <a:latin typeface="Cambria Math" panose="02040503050406030204" pitchFamily="18" charset="0"/>
                          </a:rPr>
                          <m:t>𝑾</m:t>
                        </m:r>
                      </m:e>
                      <m:sub>
                        <m:sSub>
                          <m:sSubPr>
                            <m:ctrlPr>
                              <a:rPr lang="zh-CN" altLang="zh-CN" i="1">
                                <a:latin typeface="Cambria Math" panose="02040503050406030204" pitchFamily="18" charset="0"/>
                              </a:rPr>
                            </m:ctrlPr>
                          </m:sSubPr>
                          <m:e>
                            <m:r>
                              <a:rPr lang="en-US" altLang="zh-CN" i="1">
                                <a:latin typeface="Cambria Math" panose="02040503050406030204" pitchFamily="18" charset="0"/>
                              </a:rPr>
                              <m:t>𝑄</m:t>
                            </m:r>
                          </m:e>
                          <m:sub>
                            <m:r>
                              <a:rPr lang="en-US" altLang="zh-CN" i="1">
                                <a:latin typeface="Cambria Math" panose="02040503050406030204" pitchFamily="18" charset="0"/>
                              </a:rPr>
                              <m:t>2</m:t>
                            </m:r>
                          </m:sub>
                        </m:sSub>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b="1" i="1">
                            <a:latin typeface="Cambria Math" panose="02040503050406030204" pitchFamily="18" charset="0"/>
                          </a:rPr>
                          <m:t>𝑾</m:t>
                        </m:r>
                      </m:e>
                      <m:sub>
                        <m:sSub>
                          <m:sSubPr>
                            <m:ctrlPr>
                              <a:rPr lang="zh-CN" altLang="zh-CN" i="1">
                                <a:latin typeface="Cambria Math" panose="02040503050406030204" pitchFamily="18" charset="0"/>
                              </a:rPr>
                            </m:ctrlPr>
                          </m:sSubPr>
                          <m:e>
                            <m:r>
                              <a:rPr lang="en-US" altLang="zh-CN" i="1">
                                <a:latin typeface="Cambria Math" panose="02040503050406030204" pitchFamily="18" charset="0"/>
                              </a:rPr>
                              <m:t>𝑄</m:t>
                            </m:r>
                          </m:e>
                          <m:sub>
                            <m:r>
                              <a:rPr lang="en-US" altLang="zh-CN" i="1">
                                <a:latin typeface="Cambria Math" panose="02040503050406030204" pitchFamily="18" charset="0"/>
                              </a:rPr>
                              <m:t>𝑁</m:t>
                            </m:r>
                            <m:r>
                              <m:rPr>
                                <m:sty m:val="p"/>
                              </m:rPr>
                              <a:rPr lang="en-US" altLang="zh-CN">
                                <a:latin typeface="Cambria Math" panose="02040503050406030204" pitchFamily="18" charset="0"/>
                              </a:rPr>
                              <m:t>max</m:t>
                            </m:r>
                            <m:r>
                              <a:rPr lang="en-US" altLang="zh-CN" i="1">
                                <a:latin typeface="Cambria Math" panose="02040503050406030204" pitchFamily="18" charset="0"/>
                              </a:rPr>
                              <m:t>−1</m:t>
                            </m:r>
                          </m:sub>
                        </m:sSub>
                      </m:sub>
                    </m:sSub>
                  </m:oMath>
                </a14:m>
                <a:r>
                  <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and saving of the corresponding index sequence as</a:t>
                </a:r>
                <a14:m>
                  <m:oMath xmlns:m="http://schemas.openxmlformats.org/officeDocument/2006/math">
                    <m:sSubSup>
                      <m:sSubSupPr>
                        <m:ctrlPr>
                          <a:rPr lang="zh-CN" altLang="zh-CN" i="1">
                            <a:latin typeface="Cambria Math" panose="02040503050406030204" pitchFamily="18" charset="0"/>
                          </a:rPr>
                        </m:ctrlPr>
                      </m:sSubSupPr>
                      <m:e>
                        <m:r>
                          <a:rPr lang="en-US" altLang="zh-CN" b="1" i="1">
                            <a:latin typeface="Cambria Math" panose="02040503050406030204" pitchFamily="18" charset="0"/>
                          </a:rPr>
                          <m:t>𝑸</m:t>
                        </m:r>
                      </m:e>
                      <m:sub>
                        <m:r>
                          <a:rPr lang="en-US" altLang="zh-CN" i="1">
                            <a:latin typeface="Cambria Math" panose="02040503050406030204" pitchFamily="18" charset="0"/>
                          </a:rPr>
                          <m:t>0</m:t>
                        </m:r>
                      </m:sub>
                      <m:sup>
                        <m:r>
                          <a:rPr lang="en-US" altLang="zh-CN" i="1">
                            <a:latin typeface="Cambria Math" panose="02040503050406030204" pitchFamily="18" charset="0"/>
                          </a:rPr>
                          <m:t>𝑁</m:t>
                        </m:r>
                        <m:r>
                          <m:rPr>
                            <m:sty m:val="p"/>
                          </m:rPr>
                          <a:rPr lang="en-US" altLang="zh-CN">
                            <a:latin typeface="Cambria Math" panose="02040503050406030204" pitchFamily="18" charset="0"/>
                          </a:rPr>
                          <m:t>max</m:t>
                        </m:r>
                        <m:r>
                          <a:rPr lang="en-US" altLang="zh-CN" i="1">
                            <a:latin typeface="Cambria Math" panose="02040503050406030204" pitchFamily="18" charset="0"/>
                          </a:rPr>
                          <m:t>−1</m:t>
                        </m:r>
                      </m:sup>
                    </m:sSubSup>
                  </m:oMath>
                </a14:m>
                <a:r>
                  <a:rPr kumimoji="0" lang="en-US" altLang="zh-CN" b="0"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a:t>
                </a:r>
                <a:endParaRPr kumimoji="0" lang="en-US" altLang="zh-CN" b="0" i="0" u="none" strike="noStrike" cap="none" normalizeH="0" baseline="0" dirty="0" smtClean="0">
                  <a:ln>
                    <a:noFill/>
                  </a:ln>
                  <a:solidFill>
                    <a:schemeClr val="tx1"/>
                  </a:solidFill>
                  <a:effectLst/>
                  <a:latin typeface="+mj-lt"/>
                </a:endParaRPr>
              </a:p>
            </p:txBody>
          </p:sp>
        </mc:Choice>
        <mc:Fallback>
          <p:sp>
            <p:nvSpPr>
              <p:cNvPr id="23" name="Rectangle 19"/>
              <p:cNvSpPr>
                <a:spLocks noRot="1" noChangeAspect="1" noMove="1" noResize="1" noEditPoints="1" noAdjustHandles="1" noChangeArrowheads="1" noChangeShapeType="1" noTextEdit="1"/>
              </p:cNvSpPr>
              <p:nvPr/>
            </p:nvSpPr>
            <p:spPr bwMode="auto">
              <a:xfrm>
                <a:off x="462887" y="3812204"/>
                <a:ext cx="8333095" cy="1557286"/>
              </a:xfrm>
              <a:prstGeom prst="rect">
                <a:avLst/>
              </a:prstGeom>
              <a:blipFill rotWithShape="0">
                <a:blip r:embed="rId4" cstate="print"/>
                <a:stretch>
                  <a:fillRect l="-658" t="-8984" r="-512" b="-5859"/>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4" name="矩形 23"/>
              <p:cNvSpPr/>
              <p:nvPr/>
            </p:nvSpPr>
            <p:spPr>
              <a:xfrm>
                <a:off x="457200" y="5485087"/>
                <a:ext cx="8449527" cy="1113190"/>
              </a:xfrm>
              <a:prstGeom prst="rect">
                <a:avLst/>
              </a:prstGeom>
            </p:spPr>
            <p:txBody>
              <a:bodyPr wrap="square">
                <a:spAutoFit/>
              </a:bodyPr>
              <a:lstStyle/>
              <a:p>
                <a:pPr>
                  <a:spcAft>
                    <a:spcPts val="600"/>
                  </a:spcAft>
                </a:pPr>
                <a:r>
                  <a:rPr lang="en-US" altLang="zh-CN" dirty="0">
                    <a:latin typeface="+mj-lt"/>
                    <a:ea typeface="Arial Unicode MS" panose="020B0604020202020204" pitchFamily="34" charset="-122"/>
                    <a:cs typeface="Arial Unicode MS" panose="020B0604020202020204" pitchFamily="34" charset="-122"/>
                  </a:rPr>
                  <a:t>For mother code length </a:t>
                </a:r>
                <a14:m>
                  <m:oMath xmlns:m="http://schemas.openxmlformats.org/officeDocument/2006/math">
                    <m:r>
                      <a:rPr lang="en-US" altLang="zh-CN" i="1">
                        <a:latin typeface="Cambria Math" panose="02040503050406030204" pitchFamily="18" charset="0"/>
                      </a:rPr>
                      <m:t>𝑁</m:t>
                    </m:r>
                    <m:r>
                      <a:rPr lang="en-US" altLang="zh-CN" i="1">
                        <a:latin typeface="Cambria Math" panose="02040503050406030204" pitchFamily="18" charset="0"/>
                      </a:rPr>
                      <m:t>=</m:t>
                    </m:r>
                    <m:r>
                      <a:rPr lang="en-US" altLang="zh-CN" i="1">
                        <a:latin typeface="Cambria Math" panose="02040503050406030204" pitchFamily="18" charset="0"/>
                      </a:rPr>
                      <m:t>𝑚𝑖𝑛</m:t>
                    </m:r>
                    <m:d>
                      <m:dPr>
                        <m:begChr m:val="{"/>
                        <m:endChr m:val="}"/>
                        <m:ctrlPr>
                          <a:rPr lang="zh-CN" altLang="zh-CN" i="1">
                            <a:effectLst/>
                            <a:latin typeface="Cambria Math" panose="02040503050406030204" pitchFamily="18" charset="0"/>
                            <a:ea typeface="Cambria Math" panose="02040503050406030204" pitchFamily="18" charset="0"/>
                          </a:rPr>
                        </m:ctrlPr>
                      </m:dPr>
                      <m:e>
                        <m:sSup>
                          <m:sSupPr>
                            <m:ctrlPr>
                              <a:rPr lang="zh-CN" altLang="zh-CN" i="1">
                                <a:effectLst/>
                                <a:latin typeface="Cambria Math" panose="02040503050406030204" pitchFamily="18" charset="0"/>
                                <a:ea typeface="Cambria Math" panose="02040503050406030204" pitchFamily="18" charset="0"/>
                              </a:rPr>
                            </m:ctrlPr>
                          </m:sSupPr>
                          <m:e>
                            <m:r>
                              <a:rPr lang="en-US" altLang="zh-CN" i="1">
                                <a:latin typeface="Cambria Math" panose="02040503050406030204" pitchFamily="18" charset="0"/>
                              </a:rPr>
                              <m:t>2</m:t>
                            </m:r>
                          </m:e>
                          <m:sup>
                            <m:d>
                              <m:dPr>
                                <m:begChr m:val="⌈"/>
                                <m:endChr m:val="⌉"/>
                                <m:ctrlPr>
                                  <a:rPr lang="zh-CN" altLang="zh-CN" i="1">
                                    <a:effectLst/>
                                    <a:latin typeface="Cambria Math" panose="02040503050406030204" pitchFamily="18" charset="0"/>
                                    <a:ea typeface="Cambria Math" panose="02040503050406030204" pitchFamily="18" charset="0"/>
                                  </a:rPr>
                                </m:ctrlPr>
                              </m:dPr>
                              <m:e>
                                <m:sSub>
                                  <m:sSubPr>
                                    <m:ctrlPr>
                                      <a:rPr lang="zh-CN" altLang="zh-CN" i="1">
                                        <a:effectLst/>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rPr>
                                      <m:t>𝑙𝑜𝑔</m:t>
                                    </m:r>
                                  </m:e>
                                  <m:sub>
                                    <m:r>
                                      <a:rPr lang="en-US" altLang="zh-CN" i="1">
                                        <a:latin typeface="Cambria Math" panose="02040503050406030204" pitchFamily="18" charset="0"/>
                                      </a:rPr>
                                      <m:t>2</m:t>
                                    </m:r>
                                  </m:sub>
                                </m:sSub>
                                <m:d>
                                  <m:dPr>
                                    <m:ctrlPr>
                                      <a:rPr lang="zh-CN" altLang="zh-CN" i="1">
                                        <a:effectLst/>
                                        <a:latin typeface="Cambria Math" panose="02040503050406030204" pitchFamily="18" charset="0"/>
                                        <a:ea typeface="Cambria Math" panose="02040503050406030204" pitchFamily="18" charset="0"/>
                                      </a:rPr>
                                    </m:ctrlPr>
                                  </m:dPr>
                                  <m:e>
                                    <m:r>
                                      <a:rPr lang="en-US" altLang="zh-CN" i="1">
                                        <a:latin typeface="Cambria Math" panose="02040503050406030204" pitchFamily="18" charset="0"/>
                                      </a:rPr>
                                      <m:t>𝑀</m:t>
                                    </m:r>
                                  </m:e>
                                </m:d>
                              </m:e>
                            </m:d>
                          </m:sup>
                        </m:sSup>
                        <m:r>
                          <a:rPr lang="en-US" altLang="zh-CN" i="1">
                            <a:latin typeface="Cambria Math" panose="02040503050406030204" pitchFamily="18" charset="0"/>
                          </a:rPr>
                          <m:t>,</m:t>
                        </m:r>
                        <m:sSub>
                          <m:sSubPr>
                            <m:ctrlPr>
                              <a:rPr lang="zh-CN" altLang="zh-CN" i="1">
                                <a:effectLst/>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rPr>
                              <m:t>𝑁</m:t>
                            </m:r>
                          </m:e>
                          <m:sub>
                            <m:r>
                              <a:rPr lang="en-US" altLang="zh-CN" i="1">
                                <a:latin typeface="Cambria Math" panose="02040503050406030204" pitchFamily="18" charset="0"/>
                              </a:rPr>
                              <m:t>𝑚𝑎𝑥</m:t>
                            </m:r>
                          </m:sub>
                        </m:sSub>
                      </m:e>
                    </m:d>
                  </m:oMath>
                </a14:m>
                <a:r>
                  <a:rPr lang="en-US" altLang="zh-CN" dirty="0" smtClean="0">
                    <a:latin typeface="+mj-lt"/>
                    <a:ea typeface="Arial Unicode MS" panose="020B0604020202020204" pitchFamily="34" charset="-122"/>
                    <a:cs typeface="Arial Unicode MS" panose="020B0604020202020204" pitchFamily="34" charset="-122"/>
                  </a:rPr>
                  <a:t>, </a:t>
                </a:r>
                <a:r>
                  <a:rPr lang="en-US" altLang="zh-CN" dirty="0">
                    <a:latin typeface="+mj-lt"/>
                    <a:ea typeface="Arial Unicode MS" panose="020B0604020202020204" pitchFamily="34" charset="-122"/>
                    <a:cs typeface="Arial Unicode MS" panose="020B0604020202020204" pitchFamily="34" charset="-122"/>
                  </a:rPr>
                  <a:t>an ordered sequence </a:t>
                </a:r>
                <a14:m>
                  <m:oMath xmlns:m="http://schemas.openxmlformats.org/officeDocument/2006/math">
                    <m:sSubSup>
                      <m:sSubSupPr>
                        <m:ctrlPr>
                          <a:rPr lang="zh-CN" altLang="zh-CN" i="1">
                            <a:solidFill>
                              <a:srgbClr val="000000"/>
                            </a:solidFill>
                            <a:effectLst/>
                            <a:latin typeface="Cambria Math" panose="02040503050406030204" pitchFamily="18" charset="0"/>
                            <a:ea typeface="Cambria Math" panose="02040503050406030204" pitchFamily="18" charset="0"/>
                          </a:rPr>
                        </m:ctrlPr>
                      </m:sSubSupPr>
                      <m:e>
                        <m:r>
                          <a:rPr lang="en-GB" altLang="zh-CN" b="1" i="1">
                            <a:solidFill>
                              <a:srgbClr val="000000"/>
                            </a:solidFill>
                            <a:latin typeface="Cambria Math" panose="02040503050406030204" pitchFamily="18" charset="0"/>
                          </a:rPr>
                          <m:t>𝑸</m:t>
                        </m:r>
                      </m:e>
                      <m:sub>
                        <m:r>
                          <a:rPr lang="en-GB" altLang="zh-CN">
                            <a:solidFill>
                              <a:srgbClr val="000000"/>
                            </a:solidFill>
                            <a:latin typeface="Cambria Math" panose="02040503050406030204" pitchFamily="18" charset="0"/>
                          </a:rPr>
                          <m:t>0</m:t>
                        </m:r>
                      </m:sub>
                      <m:sup>
                        <m:r>
                          <a:rPr lang="en-GB" altLang="zh-CN" i="1">
                            <a:solidFill>
                              <a:srgbClr val="000000"/>
                            </a:solidFill>
                            <a:latin typeface="Cambria Math" panose="02040503050406030204" pitchFamily="18" charset="0"/>
                          </a:rPr>
                          <m:t>𝑁</m:t>
                        </m:r>
                        <m:r>
                          <a:rPr lang="en-GB" altLang="zh-CN" i="1">
                            <a:solidFill>
                              <a:srgbClr val="000000"/>
                            </a:solidFill>
                            <a:latin typeface="Cambria Math" panose="02040503050406030204" pitchFamily="18" charset="0"/>
                          </a:rPr>
                          <m:t>−</m:t>
                        </m:r>
                        <m:r>
                          <a:rPr lang="en-GB" altLang="zh-CN">
                            <a:solidFill>
                              <a:srgbClr val="000000"/>
                            </a:solidFill>
                            <a:latin typeface="Cambria Math" panose="02040503050406030204" pitchFamily="18" charset="0"/>
                          </a:rPr>
                          <m:t>1</m:t>
                        </m:r>
                      </m:sup>
                    </m:sSubSup>
                  </m:oMath>
                </a14:m>
                <a:r>
                  <a:rPr lang="en-GB" altLang="zh-CN" dirty="0">
                    <a:solidFill>
                      <a:srgbClr val="000000"/>
                    </a:solidFill>
                    <a:latin typeface="+mj-lt"/>
                    <a:ea typeface="Arial Unicode MS" panose="020B0604020202020204" pitchFamily="34" charset="-122"/>
                    <a:cs typeface="Arial Unicode MS" panose="020B0604020202020204" pitchFamily="34" charset="-122"/>
                  </a:rPr>
                  <a:t> is generated by </a:t>
                </a:r>
                <a:r>
                  <a:rPr lang="en-US" altLang="zh-CN" dirty="0">
                    <a:latin typeface="+mj-lt"/>
                    <a:ea typeface="Arial Unicode MS" panose="020B0604020202020204" pitchFamily="34" charset="-122"/>
                    <a:cs typeface="Arial Unicode MS" panose="020B0604020202020204" pitchFamily="34" charset="-122"/>
                  </a:rPr>
                  <a:t>picking up all the indices which are smaller than </a:t>
                </a:r>
                <a:r>
                  <a:rPr lang="en-US" altLang="zh-CN" i="1" dirty="0">
                    <a:latin typeface="+mj-lt"/>
                    <a:ea typeface="Arial Unicode MS" panose="020B0604020202020204" pitchFamily="34" charset="-122"/>
                    <a:cs typeface="Arial Unicode MS" panose="020B0604020202020204" pitchFamily="34" charset="-122"/>
                  </a:rPr>
                  <a:t>N</a:t>
                </a:r>
                <a:r>
                  <a:rPr lang="en-US" altLang="zh-CN" dirty="0">
                    <a:latin typeface="+mj-lt"/>
                    <a:ea typeface="Arial Unicode MS" panose="020B0604020202020204" pitchFamily="34" charset="-122"/>
                    <a:cs typeface="Arial Unicode MS" panose="020B0604020202020204" pitchFamily="34" charset="-122"/>
                  </a:rPr>
                  <a:t> while</a:t>
                </a:r>
                <a:r>
                  <a:rPr lang="en-GB" altLang="zh-CN" dirty="0">
                    <a:solidFill>
                      <a:srgbClr val="000000"/>
                    </a:solidFill>
                    <a:latin typeface="+mj-lt"/>
                    <a:ea typeface="Arial Unicode MS" panose="020B0604020202020204" pitchFamily="34" charset="-122"/>
                    <a:cs typeface="Arial Unicode MS" panose="020B0604020202020204" pitchFamily="34" charset="-122"/>
                  </a:rPr>
                  <a:t> sequentially reading </a:t>
                </a:r>
                <a14:m>
                  <m:oMath xmlns:m="http://schemas.openxmlformats.org/officeDocument/2006/math">
                    <m:sSubSup>
                      <m:sSubSupPr>
                        <m:ctrlPr>
                          <a:rPr lang="zh-CN" altLang="zh-CN" i="1">
                            <a:effectLst/>
                            <a:latin typeface="Cambria Math" panose="02040503050406030204" pitchFamily="18" charset="0"/>
                            <a:ea typeface="Cambria Math" panose="02040503050406030204" pitchFamily="18" charset="0"/>
                          </a:rPr>
                        </m:ctrlPr>
                      </m:sSubSupPr>
                      <m:e>
                        <m:r>
                          <a:rPr lang="en-US" altLang="zh-CN" b="1" i="1">
                            <a:latin typeface="Cambria Math" panose="02040503050406030204" pitchFamily="18" charset="0"/>
                          </a:rPr>
                          <m:t>𝑸</m:t>
                        </m:r>
                      </m:e>
                      <m:sub>
                        <m:r>
                          <a:rPr lang="en-US" altLang="zh-CN" i="1">
                            <a:latin typeface="Cambria Math" panose="02040503050406030204" pitchFamily="18" charset="0"/>
                          </a:rPr>
                          <m:t>0</m:t>
                        </m:r>
                      </m:sub>
                      <m:sup>
                        <m:r>
                          <a:rPr lang="en-US" altLang="zh-CN" i="1">
                            <a:latin typeface="Cambria Math" panose="02040503050406030204" pitchFamily="18" charset="0"/>
                          </a:rPr>
                          <m:t>𝑁</m:t>
                        </m:r>
                        <m:r>
                          <m:rPr>
                            <m:sty m:val="p"/>
                          </m:rPr>
                          <a:rPr lang="en-US" altLang="zh-CN">
                            <a:latin typeface="Cambria Math" panose="02040503050406030204" pitchFamily="18" charset="0"/>
                          </a:rPr>
                          <m:t>max</m:t>
                        </m:r>
                        <m:r>
                          <a:rPr lang="en-US" altLang="zh-CN" i="1">
                            <a:latin typeface="Cambria Math" panose="02040503050406030204" pitchFamily="18" charset="0"/>
                          </a:rPr>
                          <m:t>−1</m:t>
                        </m:r>
                      </m:sup>
                    </m:sSubSup>
                  </m:oMath>
                </a14:m>
                <a:r>
                  <a:rPr lang="en-US" altLang="zh-CN" dirty="0">
                    <a:latin typeface="+mj-lt"/>
                    <a:ea typeface="Arial Unicode MS" panose="020B0604020202020204" pitchFamily="34" charset="-122"/>
                    <a:cs typeface="Arial Unicode MS" panose="020B0604020202020204" pitchFamily="34" charset="-122"/>
                  </a:rPr>
                  <a:t>.</a:t>
                </a:r>
                <a:endParaRPr lang="zh-CN" altLang="zh-CN" dirty="0">
                  <a:latin typeface="+mj-lt"/>
                  <a:ea typeface="Arial Unicode MS" panose="020B0604020202020204" pitchFamily="34" charset="-122"/>
                  <a:cs typeface="Arial Unicode MS" panose="020B0604020202020204" pitchFamily="34" charset="-122"/>
                </a:endParaRPr>
              </a:p>
            </p:txBody>
          </p:sp>
        </mc:Choice>
        <mc:Fallback>
          <p:sp>
            <p:nvSpPr>
              <p:cNvPr id="24" name="矩形 23"/>
              <p:cNvSpPr>
                <a:spLocks noRot="1" noChangeAspect="1" noMove="1" noResize="1" noEditPoints="1" noAdjustHandles="1" noChangeArrowheads="1" noChangeShapeType="1" noTextEdit="1"/>
              </p:cNvSpPr>
              <p:nvPr/>
            </p:nvSpPr>
            <p:spPr>
              <a:xfrm>
                <a:off x="457200" y="5485087"/>
                <a:ext cx="8449527" cy="1113190"/>
              </a:xfrm>
              <a:prstGeom prst="rect">
                <a:avLst/>
              </a:prstGeom>
              <a:blipFill rotWithShape="0">
                <a:blip r:embed="rId5" cstate="print"/>
                <a:stretch>
                  <a:fillRect l="-577" t="-549"/>
                </a:stretch>
              </a:blipFill>
            </p:spPr>
            <p:txBody>
              <a:bodyPr/>
              <a:lstStyle/>
              <a:p>
                <a:r>
                  <a:rPr lang="zh-CN" altLang="en-US">
                    <a:noFill/>
                  </a:rPr>
                  <a:t> </a:t>
                </a:r>
              </a:p>
            </p:txBody>
          </p:sp>
        </mc:Fallback>
      </mc:AlternateContent>
      <p:sp>
        <p:nvSpPr>
          <p:cNvPr id="25" name="矩形 24"/>
          <p:cNvSpPr/>
          <p:nvPr/>
        </p:nvSpPr>
        <p:spPr>
          <a:xfrm>
            <a:off x="762000" y="1026475"/>
            <a:ext cx="6504724" cy="369332"/>
          </a:xfrm>
          <a:prstGeom prst="rect">
            <a:avLst/>
          </a:prstGeom>
        </p:spPr>
        <p:txBody>
          <a:bodyPr wrap="square">
            <a:spAutoFit/>
          </a:bodyPr>
          <a:lstStyle/>
          <a:p>
            <a:r>
              <a:rPr lang="en-GB" altLang="zh-CN" dirty="0" smtClean="0">
                <a:solidFill>
                  <a:srgbClr val="000000"/>
                </a:solidFill>
              </a:rPr>
              <a:t>. </a:t>
            </a:r>
            <a:endParaRPr lang="zh-CN" altLang="en-US" dirty="0"/>
          </a:p>
        </p:txBody>
      </p:sp>
    </p:spTree>
    <p:extLst>
      <p:ext uri="{BB962C8B-B14F-4D97-AF65-F5344CB8AC3E}">
        <p14:creationId xmlns:p14="http://schemas.microsoft.com/office/powerpoint/2010/main" xmlns="" val="28758610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smtClean="0"/>
              <a:t>Background</a:t>
            </a:r>
            <a:endParaRPr lang="zh-CN" altLang="en-US" dirty="0"/>
          </a:p>
        </p:txBody>
      </p:sp>
      <p:sp>
        <p:nvSpPr>
          <p:cNvPr id="3" name="矩形 2"/>
          <p:cNvSpPr/>
          <p:nvPr/>
        </p:nvSpPr>
        <p:spPr>
          <a:xfrm>
            <a:off x="762000" y="1295400"/>
            <a:ext cx="7620000" cy="5093702"/>
          </a:xfrm>
          <a:prstGeom prst="rect">
            <a:avLst/>
          </a:prstGeom>
        </p:spPr>
        <p:txBody>
          <a:bodyPr wrap="square">
            <a:spAutoFit/>
          </a:bodyPr>
          <a:lstStyle/>
          <a:p>
            <a:pPr algn="just">
              <a:spcAft>
                <a:spcPts val="600"/>
              </a:spcAft>
            </a:pPr>
            <a:r>
              <a:rPr lang="en-GB" altLang="zh-CN" sz="1600" b="1" dirty="0" smtClean="0">
                <a:latin typeface="+mj-lt"/>
                <a:ea typeface="MS Mincho" panose="02020609040205080304" pitchFamily="49" charset="-128"/>
              </a:rPr>
              <a:t>Agreement(</a:t>
            </a:r>
            <a:r>
              <a:rPr lang="en-GB" altLang="zh-CN" sz="1600" kern="100" dirty="0" smtClean="0"/>
              <a:t>RAN1#89</a:t>
            </a:r>
            <a:r>
              <a:rPr lang="en-GB" altLang="zh-CN" sz="1600" b="1" dirty="0" smtClean="0">
                <a:latin typeface="+mj-lt"/>
                <a:ea typeface="MS Mincho" panose="02020609040205080304" pitchFamily="49" charset="-128"/>
              </a:rPr>
              <a:t>): </a:t>
            </a:r>
            <a:endParaRPr lang="zh-CN" altLang="zh-CN" sz="2000" b="1" dirty="0">
              <a:latin typeface="+mj-lt"/>
            </a:endParaRPr>
          </a:p>
          <a:p>
            <a:pPr marL="342900" lvl="0" indent="-342900">
              <a:buFont typeface="Arial" panose="020B0604020202020204" pitchFamily="34" charset="0"/>
              <a:buChar char="•"/>
              <a:tabLst>
                <a:tab pos="457200" algn="l"/>
              </a:tabLst>
            </a:pPr>
            <a:r>
              <a:rPr lang="en-GB" altLang="zh-CN" sz="1600" b="1" dirty="0">
                <a:latin typeface="+mj-lt"/>
                <a:ea typeface="MS Mincho" panose="02020609040205080304" pitchFamily="49" charset="-128"/>
                <a:cs typeface="Times New Roman" panose="02020603050405020304" pitchFamily="18" charset="0"/>
              </a:rPr>
              <a:t>Working assumption (1) that a single fixed sequence is provided </a:t>
            </a:r>
            <a:r>
              <a:rPr lang="en-US" altLang="zh-CN" sz="1600" b="1" dirty="0">
                <a:latin typeface="+mj-lt"/>
                <a:ea typeface="MS Mincho" panose="02020609040205080304" pitchFamily="49" charset="-128"/>
                <a:cs typeface="Times New Roman" panose="02020603050405020304" pitchFamily="18" charset="0"/>
              </a:rPr>
              <a:t>for information and frozen bit selection </a:t>
            </a:r>
            <a:r>
              <a:rPr lang="en-GB" altLang="zh-CN" sz="1600" b="1" dirty="0">
                <a:latin typeface="+mj-lt"/>
                <a:ea typeface="MS Mincho" panose="02020609040205080304" pitchFamily="49" charset="-128"/>
                <a:cs typeface="Times New Roman" panose="02020603050405020304" pitchFamily="18" charset="0"/>
              </a:rPr>
              <a:t>for each mother code size</a:t>
            </a:r>
            <a:endParaRPr lang="zh-CN" altLang="zh-CN" sz="2000" b="1" dirty="0">
              <a:latin typeface="+mj-lt"/>
              <a:cs typeface="Times New Roman" panose="02020603050405020304" pitchFamily="18" charset="0"/>
            </a:endParaRPr>
          </a:p>
          <a:p>
            <a:pPr marL="742950" lvl="1" indent="-285750">
              <a:buFont typeface="Arial" panose="020B0604020202020204" pitchFamily="34" charset="0"/>
              <a:buChar char="•"/>
              <a:tabLst>
                <a:tab pos="914400" algn="l"/>
              </a:tabLst>
            </a:pPr>
            <a:r>
              <a:rPr lang="en-GB" altLang="zh-CN" sz="1600" dirty="0">
                <a:latin typeface="+mj-lt"/>
                <a:ea typeface="MS Mincho" panose="02020609040205080304" pitchFamily="49" charset="-128"/>
                <a:cs typeface="Times New Roman" panose="02020603050405020304" pitchFamily="18" charset="0"/>
              </a:rPr>
              <a:t>FFS until June </a:t>
            </a:r>
            <a:r>
              <a:rPr lang="en-GB" altLang="zh-CN" sz="1600" dirty="0" err="1">
                <a:latin typeface="+mj-lt"/>
                <a:ea typeface="MS Mincho" panose="02020609040205080304" pitchFamily="49" charset="-128"/>
                <a:cs typeface="Times New Roman" panose="02020603050405020304" pitchFamily="18" charset="0"/>
              </a:rPr>
              <a:t>adhoc</a:t>
            </a:r>
            <a:r>
              <a:rPr lang="en-GB" altLang="zh-CN" sz="1600" dirty="0">
                <a:latin typeface="+mj-lt"/>
                <a:ea typeface="MS Mincho" panose="02020609040205080304" pitchFamily="49" charset="-128"/>
                <a:cs typeface="Times New Roman" panose="02020603050405020304" pitchFamily="18" charset="0"/>
              </a:rPr>
              <a:t> whether an additional fixed sequence per mother code size is beneficial for:</a:t>
            </a:r>
            <a:endParaRPr lang="zh-CN" altLang="zh-CN" sz="2000" dirty="0">
              <a:latin typeface="+mj-lt"/>
              <a:cs typeface="Times New Roman" panose="02020603050405020304" pitchFamily="18" charset="0"/>
            </a:endParaRPr>
          </a:p>
          <a:p>
            <a:pPr marL="1143000" lvl="2" indent="-228600">
              <a:buFont typeface="Arial" panose="020B0604020202020204" pitchFamily="34" charset="0"/>
              <a:buChar char="•"/>
              <a:tabLst>
                <a:tab pos="1371600" algn="l"/>
              </a:tabLst>
            </a:pPr>
            <a:r>
              <a:rPr lang="en-GB" altLang="zh-CN" sz="1600" dirty="0">
                <a:latin typeface="+mj-lt"/>
                <a:ea typeface="MS Mincho" panose="02020609040205080304" pitchFamily="49" charset="-128"/>
                <a:cs typeface="Times New Roman" panose="02020603050405020304" pitchFamily="18" charset="0"/>
              </a:rPr>
              <a:t>16QAM </a:t>
            </a:r>
            <a:r>
              <a:rPr lang="en-GB" altLang="zh-CN" sz="1600" dirty="0" err="1">
                <a:latin typeface="+mj-lt"/>
                <a:ea typeface="MS Mincho" panose="02020609040205080304" pitchFamily="49" charset="-128"/>
                <a:cs typeface="Times New Roman" panose="02020603050405020304" pitchFamily="18" charset="0"/>
              </a:rPr>
              <a:t>vs</a:t>
            </a:r>
            <a:r>
              <a:rPr lang="en-GB" altLang="zh-CN" sz="1600" dirty="0">
                <a:latin typeface="+mj-lt"/>
                <a:ea typeface="MS Mincho" panose="02020609040205080304" pitchFamily="49" charset="-128"/>
                <a:cs typeface="Times New Roman" panose="02020603050405020304" pitchFamily="18" charset="0"/>
              </a:rPr>
              <a:t> other modulations</a:t>
            </a:r>
            <a:endParaRPr lang="zh-CN" altLang="zh-CN" sz="2000" dirty="0">
              <a:latin typeface="+mj-lt"/>
              <a:cs typeface="Times New Roman" panose="02020603050405020304" pitchFamily="18" charset="0"/>
            </a:endParaRPr>
          </a:p>
          <a:p>
            <a:pPr marL="1143000" lvl="2" indent="-228600">
              <a:buFont typeface="Arial" panose="020B0604020202020204" pitchFamily="34" charset="0"/>
              <a:buChar char="•"/>
              <a:tabLst>
                <a:tab pos="1371600" algn="l"/>
              </a:tabLst>
            </a:pPr>
            <a:r>
              <a:rPr lang="en-GB" altLang="zh-CN" sz="1600" dirty="0">
                <a:latin typeface="+mj-lt"/>
                <a:ea typeface="MS Mincho" panose="02020609040205080304" pitchFamily="49" charset="-128"/>
                <a:cs typeface="Times New Roman" panose="02020603050405020304" pitchFamily="18" charset="0"/>
              </a:rPr>
              <a:t>UL </a:t>
            </a:r>
            <a:r>
              <a:rPr lang="en-GB" altLang="zh-CN" sz="1600" dirty="0" err="1">
                <a:latin typeface="+mj-lt"/>
                <a:ea typeface="MS Mincho" panose="02020609040205080304" pitchFamily="49" charset="-128"/>
                <a:cs typeface="Times New Roman" panose="02020603050405020304" pitchFamily="18" charset="0"/>
              </a:rPr>
              <a:t>vs</a:t>
            </a:r>
            <a:r>
              <a:rPr lang="en-GB" altLang="zh-CN" sz="1600" dirty="0">
                <a:latin typeface="+mj-lt"/>
                <a:ea typeface="MS Mincho" panose="02020609040205080304" pitchFamily="49" charset="-128"/>
                <a:cs typeface="Times New Roman" panose="02020603050405020304" pitchFamily="18" charset="0"/>
              </a:rPr>
              <a:t> DL</a:t>
            </a:r>
            <a:endParaRPr lang="zh-CN" altLang="zh-CN" sz="2000" dirty="0">
              <a:latin typeface="+mj-lt"/>
              <a:cs typeface="Times New Roman" panose="02020603050405020304" pitchFamily="18" charset="0"/>
            </a:endParaRPr>
          </a:p>
          <a:p>
            <a:pPr marL="742950" lvl="1" indent="-285750">
              <a:buFont typeface="Arial" panose="020B0604020202020204" pitchFamily="34" charset="0"/>
              <a:buChar char="•"/>
              <a:tabLst>
                <a:tab pos="914400" algn="l"/>
              </a:tabLst>
            </a:pPr>
            <a:r>
              <a:rPr lang="en-GB" altLang="zh-CN" sz="1600" dirty="0">
                <a:latin typeface="+mj-lt"/>
                <a:ea typeface="MS Mincho" panose="02020609040205080304" pitchFamily="49" charset="-128"/>
                <a:cs typeface="Times New Roman" panose="02020603050405020304" pitchFamily="18" charset="0"/>
              </a:rPr>
              <a:t>FFS until June </a:t>
            </a:r>
            <a:r>
              <a:rPr lang="en-GB" altLang="zh-CN" sz="1600" dirty="0" err="1">
                <a:latin typeface="+mj-lt"/>
                <a:ea typeface="MS Mincho" panose="02020609040205080304" pitchFamily="49" charset="-128"/>
                <a:cs typeface="Times New Roman" panose="02020603050405020304" pitchFamily="18" charset="0"/>
              </a:rPr>
              <a:t>adhoc</a:t>
            </a:r>
            <a:r>
              <a:rPr lang="en-GB" altLang="zh-CN" sz="1600" dirty="0">
                <a:latin typeface="+mj-lt"/>
                <a:ea typeface="MS Mincho" panose="02020609040205080304" pitchFamily="49" charset="-128"/>
                <a:cs typeface="Times New Roman" panose="02020603050405020304" pitchFamily="18" charset="0"/>
              </a:rPr>
              <a:t> the impact of channel interleaving on the possible need for multiple sequences</a:t>
            </a:r>
            <a:endParaRPr lang="zh-CN" altLang="zh-CN" sz="2000" dirty="0">
              <a:latin typeface="+mj-lt"/>
              <a:cs typeface="Times New Roman" panose="02020603050405020304" pitchFamily="18" charset="0"/>
            </a:endParaRPr>
          </a:p>
          <a:p>
            <a:pPr marL="342900" lvl="0" indent="-342900">
              <a:buFont typeface="Arial" panose="020B0604020202020204" pitchFamily="34" charset="0"/>
              <a:buChar char="•"/>
              <a:tabLst>
                <a:tab pos="457200" algn="l"/>
              </a:tabLst>
            </a:pPr>
            <a:r>
              <a:rPr lang="en-US" altLang="zh-CN" sz="1600" dirty="0">
                <a:latin typeface="+mj-lt"/>
                <a:ea typeface="MS Mincho" panose="02020609040205080304" pitchFamily="49" charset="-128"/>
                <a:cs typeface="Times New Roman" panose="02020603050405020304" pitchFamily="18" charset="0"/>
              </a:rPr>
              <a:t>A set of fixed sequences for different mother code sizes are derived from a single sequence for a single reference mother code size </a:t>
            </a:r>
            <a:endParaRPr lang="zh-CN" altLang="zh-CN" sz="2000" dirty="0">
              <a:latin typeface="+mj-lt"/>
              <a:cs typeface="Times New Roman" panose="02020603050405020304" pitchFamily="18" charset="0"/>
            </a:endParaRPr>
          </a:p>
          <a:p>
            <a:pPr marL="742950" lvl="1" indent="-285750">
              <a:buFont typeface="Arial" panose="020B0604020202020204" pitchFamily="34" charset="0"/>
              <a:buChar char="•"/>
              <a:tabLst>
                <a:tab pos="914400" algn="l"/>
              </a:tabLst>
            </a:pPr>
            <a:r>
              <a:rPr lang="en-US" altLang="zh-CN" sz="1600" dirty="0">
                <a:latin typeface="+mj-lt"/>
                <a:ea typeface="MS Mincho" panose="02020609040205080304" pitchFamily="49" charset="-128"/>
                <a:cs typeface="Times New Roman" panose="02020603050405020304" pitchFamily="18" charset="0"/>
              </a:rPr>
              <a:t>The single reference mother code size is either: </a:t>
            </a:r>
            <a:endParaRPr lang="zh-CN" altLang="zh-CN" sz="2000" dirty="0">
              <a:latin typeface="+mj-lt"/>
              <a:cs typeface="Times New Roman" panose="02020603050405020304" pitchFamily="18" charset="0"/>
            </a:endParaRPr>
          </a:p>
          <a:p>
            <a:pPr marL="1143000" lvl="2" indent="-228600">
              <a:buFont typeface="Arial" panose="020B0604020202020204" pitchFamily="34" charset="0"/>
              <a:buChar char="•"/>
              <a:tabLst>
                <a:tab pos="1371600" algn="l"/>
              </a:tabLst>
            </a:pPr>
            <a:r>
              <a:rPr lang="en-US" altLang="zh-CN" sz="1600" dirty="0">
                <a:latin typeface="+mj-lt"/>
                <a:ea typeface="MS Mincho" panose="02020609040205080304" pitchFamily="49" charset="-128"/>
                <a:cs typeface="Times New Roman" panose="02020603050405020304" pitchFamily="18" charset="0"/>
              </a:rPr>
              <a:t>the largest mother code size, max(</a:t>
            </a:r>
            <a:r>
              <a:rPr lang="en-US" altLang="zh-CN" sz="1600" dirty="0" err="1">
                <a:latin typeface="+mj-lt"/>
                <a:ea typeface="MS Mincho" panose="02020609040205080304" pitchFamily="49" charset="-128"/>
                <a:cs typeface="Times New Roman" panose="02020603050405020304" pitchFamily="18" charset="0"/>
              </a:rPr>
              <a:t>N</a:t>
            </a:r>
            <a:r>
              <a:rPr lang="en-US" altLang="zh-CN" sz="1600" baseline="-25000" dirty="0" err="1">
                <a:latin typeface="+mj-lt"/>
                <a:ea typeface="MS Mincho" panose="02020609040205080304" pitchFamily="49" charset="-128"/>
                <a:cs typeface="Times New Roman" panose="02020603050405020304" pitchFamily="18" charset="0"/>
              </a:rPr>
              <a:t>max,UCI</a:t>
            </a:r>
            <a:r>
              <a:rPr lang="en-US" altLang="zh-CN" sz="1600" dirty="0">
                <a:latin typeface="+mj-lt"/>
                <a:ea typeface="MS Mincho" panose="02020609040205080304" pitchFamily="49" charset="-128"/>
                <a:cs typeface="Times New Roman" panose="02020603050405020304" pitchFamily="18" charset="0"/>
              </a:rPr>
              <a:t>, 512), or</a:t>
            </a:r>
            <a:endParaRPr lang="zh-CN" altLang="zh-CN" sz="2000" dirty="0">
              <a:latin typeface="+mj-lt"/>
              <a:cs typeface="Times New Roman" panose="02020603050405020304" pitchFamily="18" charset="0"/>
            </a:endParaRPr>
          </a:p>
          <a:p>
            <a:pPr marL="1143000" lvl="2" indent="-228600">
              <a:buFont typeface="Arial" panose="020B0604020202020204" pitchFamily="34" charset="0"/>
              <a:buChar char="•"/>
              <a:tabLst>
                <a:tab pos="1371600" algn="l"/>
              </a:tabLst>
            </a:pPr>
            <a:r>
              <a:rPr lang="en-US" altLang="zh-CN" sz="1600" dirty="0">
                <a:latin typeface="+mj-lt"/>
                <a:ea typeface="MS Mincho" panose="02020609040205080304" pitchFamily="49" charset="-128"/>
                <a:cs typeface="Times New Roman" panose="02020603050405020304" pitchFamily="18" charset="0"/>
              </a:rPr>
              <a:t>64</a:t>
            </a:r>
            <a:endParaRPr lang="zh-CN" altLang="zh-CN" sz="2000" dirty="0">
              <a:latin typeface="+mj-lt"/>
              <a:cs typeface="Times New Roman" panose="02020603050405020304" pitchFamily="18" charset="0"/>
            </a:endParaRPr>
          </a:p>
          <a:p>
            <a:pPr marL="1143000" lvl="2" indent="-228600">
              <a:buFont typeface="Arial" panose="020B0604020202020204" pitchFamily="34" charset="0"/>
              <a:buChar char="•"/>
              <a:tabLst>
                <a:tab pos="1371600" algn="l"/>
              </a:tabLst>
            </a:pPr>
            <a:r>
              <a:rPr lang="en-GB" altLang="zh-CN" sz="1600" dirty="0">
                <a:latin typeface="+mj-lt"/>
                <a:ea typeface="MS Mincho" panose="02020609040205080304" pitchFamily="49" charset="-128"/>
                <a:cs typeface="Times New Roman" panose="02020603050405020304" pitchFamily="18" charset="0"/>
              </a:rPr>
              <a:t>To be decided in June </a:t>
            </a:r>
            <a:r>
              <a:rPr lang="en-GB" altLang="zh-CN" sz="1600" dirty="0" err="1">
                <a:latin typeface="+mj-lt"/>
                <a:ea typeface="MS Mincho" panose="02020609040205080304" pitchFamily="49" charset="-128"/>
                <a:cs typeface="Times New Roman" panose="02020603050405020304" pitchFamily="18" charset="0"/>
              </a:rPr>
              <a:t>adhoc</a:t>
            </a:r>
            <a:r>
              <a:rPr lang="en-GB" altLang="zh-CN" sz="1600" dirty="0">
                <a:latin typeface="+mj-lt"/>
                <a:ea typeface="MS Mincho" panose="02020609040205080304" pitchFamily="49" charset="-128"/>
                <a:cs typeface="Times New Roman" panose="02020603050405020304" pitchFamily="18" charset="0"/>
              </a:rPr>
              <a:t> </a:t>
            </a:r>
            <a:endParaRPr lang="zh-CN" altLang="zh-CN" sz="2000" dirty="0">
              <a:latin typeface="+mj-lt"/>
              <a:cs typeface="Times New Roman" panose="02020603050405020304" pitchFamily="18" charset="0"/>
            </a:endParaRPr>
          </a:p>
          <a:p>
            <a:pPr marL="742950" lvl="1" indent="-285750">
              <a:buFont typeface="Arial" panose="020B0604020202020204" pitchFamily="34" charset="0"/>
              <a:buChar char="•"/>
              <a:tabLst>
                <a:tab pos="914400" algn="l"/>
              </a:tabLst>
            </a:pPr>
            <a:r>
              <a:rPr lang="en-US" altLang="zh-CN" sz="1600" dirty="0">
                <a:latin typeface="+mj-lt"/>
                <a:ea typeface="MS Mincho" panose="02020609040205080304" pitchFamily="49" charset="-128"/>
                <a:cs typeface="Times New Roman" panose="02020603050405020304" pitchFamily="18" charset="0"/>
              </a:rPr>
              <a:t>If the working assumption (1) above is modified such that there is more than one sequence for the largest mother code size, additional set(s) of sequences may be derived for the other mother code sizes. </a:t>
            </a:r>
            <a:endParaRPr lang="zh-CN" altLang="zh-CN" sz="2000" dirty="0">
              <a:latin typeface="+mj-lt"/>
              <a:cs typeface="Times New Roman" panose="02020603050405020304" pitchFamily="18" charset="0"/>
            </a:endParaRPr>
          </a:p>
          <a:p>
            <a:pPr marL="342900" lvl="0" indent="-342900">
              <a:buFont typeface="Arial" panose="020B0604020202020204" pitchFamily="34" charset="0"/>
              <a:buChar char="•"/>
              <a:tabLst>
                <a:tab pos="457200" algn="l"/>
              </a:tabLst>
            </a:pPr>
            <a:r>
              <a:rPr lang="en-US" altLang="zh-CN" sz="1600" dirty="0">
                <a:latin typeface="+mj-lt"/>
                <a:ea typeface="MS Mincho" panose="02020609040205080304" pitchFamily="49" charset="-128"/>
                <a:cs typeface="Times New Roman" panose="02020603050405020304" pitchFamily="18" charset="0"/>
              </a:rPr>
              <a:t>When selecting the sequences, take into account at least the known CCE sizes and if possible typical payloads </a:t>
            </a:r>
            <a:endParaRPr lang="zh-CN" altLang="zh-CN" sz="2000" dirty="0">
              <a:latin typeface="+mj-lt"/>
              <a:cs typeface="Times New Roman" panose="02020603050405020304" pitchFamily="18" charset="0"/>
            </a:endParaRPr>
          </a:p>
        </p:txBody>
      </p:sp>
    </p:spTree>
    <p:extLst>
      <p:ext uri="{BB962C8B-B14F-4D97-AF65-F5344CB8AC3E}">
        <p14:creationId xmlns:p14="http://schemas.microsoft.com/office/powerpoint/2010/main" xmlns="" val="27499273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4" name="内容占位符 2"/>
              <p:cNvSpPr txBox="1">
                <a:spLocks/>
              </p:cNvSpPr>
              <p:nvPr/>
            </p:nvSpPr>
            <p:spPr>
              <a:xfrm>
                <a:off x="152400" y="1417638"/>
                <a:ext cx="8839200" cy="48006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600" b="1" dirty="0" smtClean="0"/>
                  <a:t>Information block length: </a:t>
                </a:r>
                <a14:m>
                  <m:oMath xmlns:m="http://schemas.openxmlformats.org/officeDocument/2006/math">
                    <m:r>
                      <a:rPr lang="en-US" altLang="zh-CN" sz="2600" i="1" dirty="0" smtClean="0">
                        <a:latin typeface="Cambria Math" panose="02040503050406030204" pitchFamily="18" charset="0"/>
                      </a:rPr>
                      <m:t>𝐾</m:t>
                    </m:r>
                  </m:oMath>
                </a14:m>
                <a:r>
                  <a:rPr lang="en-US" altLang="zh-CN" sz="2600" dirty="0" smtClean="0"/>
                  <a:t>=20:4:200</a:t>
                </a:r>
              </a:p>
              <a:p>
                <a:r>
                  <a:rPr lang="en-US" altLang="zh-CN" sz="2600" b="1" dirty="0" smtClean="0"/>
                  <a:t>Mother code length: </a:t>
                </a:r>
                <a:r>
                  <a:rPr lang="en-US" altLang="zh-CN" sz="2600" dirty="0" smtClean="0"/>
                  <a:t>N=64, 128, 256, 512,1024</a:t>
                </a:r>
              </a:p>
              <a:p>
                <a:r>
                  <a:rPr lang="en-US" altLang="zh-CN" sz="2600" b="1" dirty="0" smtClean="0"/>
                  <a:t>CRC length: </a:t>
                </a:r>
                <a:r>
                  <a:rPr lang="en-US" altLang="zh-CN" sz="2600" dirty="0" smtClean="0"/>
                  <a:t>19CRC (not included in K)</a:t>
                </a:r>
              </a:p>
              <a:p>
                <a:r>
                  <a:rPr lang="en-US" altLang="zh-CN" sz="2600" b="1" dirty="0" smtClean="0"/>
                  <a:t>List size</a:t>
                </a:r>
                <a:r>
                  <a:rPr lang="zh-CN" altLang="en-US" sz="2600" b="1" dirty="0" smtClean="0"/>
                  <a:t>：</a:t>
                </a:r>
                <a:r>
                  <a:rPr lang="en-US" altLang="zh-CN" sz="2600" dirty="0" smtClean="0"/>
                  <a:t>2,4,8</a:t>
                </a:r>
                <a:endParaRPr lang="en-US" altLang="zh-CN" sz="2600" dirty="0" smtClean="0"/>
              </a:p>
              <a:p>
                <a:r>
                  <a:rPr lang="en-US" altLang="zh-CN" sz="2600" b="1" dirty="0" smtClean="0"/>
                  <a:t>Construction: </a:t>
                </a:r>
                <a:r>
                  <a:rPr lang="en-US" altLang="zh-CN" sz="2600" dirty="0" smtClean="0"/>
                  <a:t>CA and PCCA </a:t>
                </a:r>
                <a:r>
                  <a:rPr lang="en-US" altLang="zh-CN" sz="2600" dirty="0" smtClean="0">
                    <a:solidFill>
                      <a:srgbClr val="00B0F0"/>
                    </a:solidFill>
                  </a:rPr>
                  <a:t>[R1-1709996]</a:t>
                </a:r>
              </a:p>
              <a:p>
                <a:r>
                  <a:rPr lang="en-US" altLang="zh-CN" sz="2600" b="1" dirty="0" smtClean="0"/>
                  <a:t>BLER comparison</a:t>
                </a:r>
                <a:r>
                  <a:rPr lang="zh-CN" altLang="en-US" sz="2600" b="1" dirty="0" smtClean="0"/>
                  <a:t>：</a:t>
                </a:r>
                <a:r>
                  <a:rPr lang="en-US" altLang="zh-CN" sz="2600" dirty="0" smtClean="0"/>
                  <a:t>SNR points at BLER=0.01, 0.001</a:t>
                </a:r>
              </a:p>
              <a:p>
                <a:r>
                  <a:rPr lang="en-US" altLang="zh-CN" sz="2600" b="1" dirty="0" smtClean="0"/>
                  <a:t>Sequences for comparison:</a:t>
                </a:r>
              </a:p>
              <a:p>
                <a:pPr marL="0" indent="0">
                  <a:buNone/>
                </a:pPr>
                <a:r>
                  <a:rPr lang="en-US" altLang="zh-CN" sz="2600" dirty="0"/>
                  <a:t> </a:t>
                </a:r>
                <a:r>
                  <a:rPr lang="en-US" altLang="zh-CN" sz="2600" dirty="0" smtClean="0"/>
                  <a:t>      1) </a:t>
                </a:r>
                <a:r>
                  <a:rPr lang="en-US" altLang="zh-CN" sz="2600" b="1" dirty="0" smtClean="0"/>
                  <a:t>PW</a:t>
                </a:r>
                <a:r>
                  <a:rPr lang="en-US" altLang="zh-CN" sz="2600" b="1" dirty="0"/>
                  <a:t>:</a:t>
                </a:r>
                <a:r>
                  <a:rPr lang="en-US" altLang="zh-CN" sz="2600" dirty="0"/>
                  <a:t> </a:t>
                </a:r>
                <a:r>
                  <a:rPr lang="en-US" altLang="zh-CN" sz="2600" dirty="0" smtClean="0"/>
                  <a:t>Polarization weight sequence </a:t>
                </a:r>
                <a:r>
                  <a:rPr lang="en-US" altLang="zh-CN" sz="2600" dirty="0">
                    <a:solidFill>
                      <a:srgbClr val="00B0F0"/>
                    </a:solidFill>
                  </a:rPr>
                  <a:t>[</a:t>
                </a:r>
                <a:r>
                  <a:rPr lang="en-US" altLang="zh-CN" sz="2600" dirty="0" smtClean="0">
                    <a:solidFill>
                      <a:srgbClr val="00B0F0"/>
                    </a:solidFill>
                  </a:rPr>
                  <a:t>R1-1705084,Huawei]</a:t>
                </a:r>
              </a:p>
              <a:p>
                <a:pPr marL="0" indent="0">
                  <a:buNone/>
                </a:pPr>
                <a:r>
                  <a:rPr lang="en-US" altLang="zh-CN" sz="2600" dirty="0"/>
                  <a:t> </a:t>
                </a:r>
                <a:r>
                  <a:rPr lang="en-US" altLang="zh-CN" sz="2600" dirty="0" smtClean="0"/>
                  <a:t>      2) </a:t>
                </a:r>
                <a:r>
                  <a:rPr lang="en-US" altLang="zh-CN" sz="2600" b="1" dirty="0" smtClean="0"/>
                  <a:t>OCN: </a:t>
                </a:r>
                <a:r>
                  <a:rPr lang="en-US" altLang="zh-CN" sz="2600" dirty="0" smtClean="0"/>
                  <a:t>Optimized combined-and-nested </a:t>
                </a:r>
                <a:r>
                  <a:rPr lang="en-US" altLang="zh-CN" sz="2600" dirty="0" smtClean="0">
                    <a:solidFill>
                      <a:srgbClr val="00B0F0"/>
                    </a:solidFill>
                  </a:rPr>
                  <a:t>[R1-1710749, Samsung] </a:t>
                </a:r>
              </a:p>
              <a:p>
                <a:pPr marL="0" indent="0">
                  <a:buNone/>
                </a:pPr>
                <a:r>
                  <a:rPr lang="en-US" altLang="zh-CN" sz="2600" dirty="0">
                    <a:solidFill>
                      <a:srgbClr val="00B0F0"/>
                    </a:solidFill>
                  </a:rPr>
                  <a:t> </a:t>
                </a:r>
                <a:r>
                  <a:rPr lang="en-US" altLang="zh-CN" sz="2600" dirty="0" smtClean="0">
                    <a:solidFill>
                      <a:srgbClr val="00B0F0"/>
                    </a:solidFill>
                  </a:rPr>
                  <a:t>      </a:t>
                </a:r>
                <a:r>
                  <a:rPr lang="en-US" altLang="zh-CN" sz="2600" dirty="0" smtClean="0"/>
                  <a:t>3) </a:t>
                </a:r>
                <a:r>
                  <a:rPr lang="en-US" altLang="zh-CN" sz="2600" b="1" dirty="0" smtClean="0"/>
                  <a:t>NSCN: </a:t>
                </a:r>
                <a:r>
                  <a:rPr lang="en-US" altLang="zh-CN" sz="2600" dirty="0" smtClean="0"/>
                  <a:t>Nearly-symmetric </a:t>
                </a:r>
                <a:r>
                  <a:rPr lang="en-US" altLang="zh-CN" sz="2600" dirty="0"/>
                  <a:t>combined-and-nested </a:t>
                </a:r>
                <a:r>
                  <a:rPr lang="en-US" altLang="zh-CN" sz="2600" dirty="0">
                    <a:solidFill>
                      <a:srgbClr val="00B0F0"/>
                    </a:solidFill>
                  </a:rPr>
                  <a:t>[R1-1710749, Samsung] </a:t>
                </a:r>
                <a:endParaRPr lang="en-US" altLang="zh-CN" sz="2600" dirty="0" smtClean="0">
                  <a:solidFill>
                    <a:srgbClr val="00B0F0"/>
                  </a:solidFill>
                </a:endParaRPr>
              </a:p>
              <a:p>
                <a:pPr marL="0" indent="0">
                  <a:buNone/>
                </a:pPr>
                <a:r>
                  <a:rPr lang="en-US" altLang="zh-CN" sz="2600" dirty="0"/>
                  <a:t> </a:t>
                </a:r>
                <a:r>
                  <a:rPr lang="en-US" altLang="zh-CN" sz="2600" dirty="0" smtClean="0"/>
                  <a:t>      4) </a:t>
                </a:r>
                <a:r>
                  <a:rPr lang="en-US" altLang="zh-CN" sz="2600" b="1" dirty="0" smtClean="0"/>
                  <a:t>SCN: </a:t>
                </a:r>
                <a:r>
                  <a:rPr lang="en-US" altLang="zh-CN" sz="2600" dirty="0" smtClean="0"/>
                  <a:t>Symmetric combined-and-nested </a:t>
                </a:r>
                <a:r>
                  <a:rPr lang="en-US" altLang="zh-CN" sz="2600" dirty="0">
                    <a:solidFill>
                      <a:srgbClr val="00B0F0"/>
                    </a:solidFill>
                  </a:rPr>
                  <a:t>[R1-1710749, Samsung] </a:t>
                </a:r>
                <a:endParaRPr lang="en-US" altLang="zh-CN" sz="2600" dirty="0" smtClean="0">
                  <a:solidFill>
                    <a:srgbClr val="00B0F0"/>
                  </a:solidFill>
                </a:endParaRPr>
              </a:p>
              <a:p>
                <a:pPr marL="0" indent="0">
                  <a:buNone/>
                </a:pPr>
                <a:r>
                  <a:rPr lang="en-US" altLang="zh-CN" sz="2600" dirty="0" smtClean="0">
                    <a:solidFill>
                      <a:srgbClr val="00B0F0"/>
                    </a:solidFill>
                  </a:rPr>
                  <a:t>      </a:t>
                </a:r>
                <a:r>
                  <a:rPr lang="en-US" altLang="zh-CN" sz="2600" dirty="0" smtClean="0"/>
                  <a:t> 5) </a:t>
                </a:r>
                <a:r>
                  <a:rPr lang="en-US" altLang="zh-CN" sz="2600" b="1" dirty="0" smtClean="0"/>
                  <a:t>MI-DE: </a:t>
                </a:r>
                <a:r>
                  <a:rPr lang="en-US" altLang="zh-CN" sz="2600" dirty="0" smtClean="0"/>
                  <a:t>symmetric nested sequence by </a:t>
                </a:r>
                <a:r>
                  <a:rPr lang="en-US" altLang="zh-CN" sz="2600" dirty="0">
                    <a:solidFill>
                      <a:srgbClr val="00B0F0"/>
                    </a:solidFill>
                  </a:rPr>
                  <a:t>[</a:t>
                </a:r>
                <a:r>
                  <a:rPr lang="en-US" altLang="zh-CN" sz="2600" dirty="0" smtClean="0">
                    <a:solidFill>
                      <a:srgbClr val="00B0F0"/>
                    </a:solidFill>
                  </a:rPr>
                  <a:t>R1-1711218, Qualcomm]</a:t>
                </a:r>
              </a:p>
              <a:p>
                <a:r>
                  <a:rPr lang="en-US" altLang="zh-CN" sz="2600" b="1" dirty="0"/>
                  <a:t>Comparison </a:t>
                </a:r>
                <a:r>
                  <a:rPr lang="en-US" altLang="zh-CN" sz="2600" b="1" dirty="0" smtClean="0"/>
                  <a:t>threshold: {</a:t>
                </a:r>
                <a:r>
                  <a:rPr lang="en-US" altLang="zh-CN" sz="2600" dirty="0" smtClean="0"/>
                  <a:t>0.05,0.1</a:t>
                </a:r>
                <a:r>
                  <a:rPr lang="en-US" altLang="zh-CN" sz="2600" b="1" dirty="0" smtClean="0"/>
                  <a:t>}</a:t>
                </a:r>
                <a:r>
                  <a:rPr lang="en-US" altLang="zh-CN" sz="2600" dirty="0" smtClean="0"/>
                  <a:t> (Better/worse cases are counted if performance gap are larger than the threshold)</a:t>
                </a:r>
              </a:p>
            </p:txBody>
          </p:sp>
        </mc:Choice>
        <mc:Fallback>
          <p:sp>
            <p:nvSpPr>
              <p:cNvPr id="4" name="内容占位符 2"/>
              <p:cNvSpPr txBox="1">
                <a:spLocks noRot="1" noChangeAspect="1" noMove="1" noResize="1" noEditPoints="1" noAdjustHandles="1" noChangeArrowheads="1" noChangeShapeType="1" noTextEdit="1"/>
              </p:cNvSpPr>
              <p:nvPr/>
            </p:nvSpPr>
            <p:spPr>
              <a:xfrm>
                <a:off x="152400" y="1417638"/>
                <a:ext cx="8839200" cy="4800600"/>
              </a:xfrm>
              <a:prstGeom prst="rect">
                <a:avLst/>
              </a:prstGeom>
              <a:blipFill rotWithShape="0">
                <a:blip r:embed="rId2" cstate="print"/>
                <a:stretch>
                  <a:fillRect l="-621" t="-1906"/>
                </a:stretch>
              </a:blipFill>
            </p:spPr>
            <p:txBody>
              <a:bodyPr/>
              <a:lstStyle/>
              <a:p>
                <a:r>
                  <a:rPr lang="zh-CN" altLang="en-US">
                    <a:noFill/>
                  </a:rPr>
                  <a:t> </a:t>
                </a:r>
              </a:p>
            </p:txBody>
          </p:sp>
        </mc:Fallback>
      </mc:AlternateContent>
      <p:sp>
        <p:nvSpPr>
          <p:cNvPr id="6" name="标题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t>Simulation </a:t>
            </a:r>
            <a:r>
              <a:rPr lang="en-US" altLang="zh-CN" dirty="0" smtClean="0"/>
              <a:t>Assumption</a:t>
            </a:r>
            <a:endParaRPr lang="en-US" altLang="zh-CN" dirty="0"/>
          </a:p>
        </p:txBody>
      </p:sp>
    </p:spTree>
    <p:extLst>
      <p:ext uri="{BB962C8B-B14F-4D97-AF65-F5344CB8AC3E}">
        <p14:creationId xmlns:p14="http://schemas.microsoft.com/office/powerpoint/2010/main" xmlns="" val="2937672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2971800"/>
            <a:ext cx="8229600" cy="1143000"/>
          </a:xfrm>
        </p:spPr>
        <p:txBody>
          <a:bodyPr>
            <a:normAutofit fontScale="90000"/>
          </a:bodyPr>
          <a:lstStyle/>
          <a:p>
            <a:r>
              <a:rPr lang="en-US" altLang="zh-CN" dirty="0" smtClean="0"/>
              <a:t>Performance Comparison </a:t>
            </a:r>
            <a:br>
              <a:rPr lang="en-US" altLang="zh-CN" dirty="0" smtClean="0"/>
            </a:br>
            <a:r>
              <a:rPr lang="en-US" altLang="zh-CN" sz="3100" i="1" dirty="0"/>
              <a:t>-</a:t>
            </a:r>
            <a:r>
              <a:rPr lang="en-US" altLang="zh-CN" sz="3100" i="1" dirty="0" smtClean="0"/>
              <a:t>Difference sequence with </a:t>
            </a:r>
            <a:r>
              <a:rPr lang="en-US" altLang="zh-CN" sz="3100" b="1" i="1" dirty="0" smtClean="0">
                <a:solidFill>
                  <a:srgbClr val="FF0000"/>
                </a:solidFill>
              </a:rPr>
              <a:t>PC-CA Polar</a:t>
            </a:r>
            <a:endParaRPr lang="zh-CN" altLang="en-US" sz="3100" b="1" i="1" dirty="0">
              <a:solidFill>
                <a:srgbClr val="FF0000"/>
              </a:solidFill>
            </a:endParaRPr>
          </a:p>
        </p:txBody>
      </p:sp>
    </p:spTree>
    <p:extLst>
      <p:ext uri="{BB962C8B-B14F-4D97-AF65-F5344CB8AC3E}">
        <p14:creationId xmlns:p14="http://schemas.microsoft.com/office/powerpoint/2010/main" xmlns="" val="5952340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57200" y="274638"/>
            <a:ext cx="8229600" cy="1143000"/>
          </a:xfrm>
        </p:spPr>
        <p:txBody>
          <a:bodyPr/>
          <a:lstStyle/>
          <a:p>
            <a:r>
              <a:rPr lang="en-US" altLang="zh-CN" dirty="0" smtClean="0"/>
              <a:t>Performance – PW vs. OCN</a:t>
            </a:r>
            <a:endParaRPr lang="zh-CN" altLang="en-US" dirty="0"/>
          </a:p>
        </p:txBody>
      </p:sp>
      <p:sp>
        <p:nvSpPr>
          <p:cNvPr id="5" name="矩形 4"/>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10" name="矩形 9"/>
          <p:cNvSpPr/>
          <p:nvPr/>
        </p:nvSpPr>
        <p:spPr>
          <a:xfrm>
            <a:off x="4038600" y="3810000"/>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4" name="图片 3"/>
          <p:cNvPicPr>
            <a:picLocks noChangeAspect="1"/>
          </p:cNvPicPr>
          <p:nvPr/>
        </p:nvPicPr>
        <p:blipFill>
          <a:blip r:embed="rId2" cstate="print"/>
          <a:stretch>
            <a:fillRect/>
          </a:stretch>
        </p:blipFill>
        <p:spPr>
          <a:xfrm>
            <a:off x="609600" y="1535728"/>
            <a:ext cx="8001000" cy="2045672"/>
          </a:xfrm>
          <a:prstGeom prst="rect">
            <a:avLst/>
          </a:prstGeom>
          <a:solidFill>
            <a:schemeClr val="bg1"/>
          </a:solidFill>
          <a:ln>
            <a:solidFill>
              <a:schemeClr val="tx1"/>
            </a:solidFill>
          </a:ln>
        </p:spPr>
      </p:pic>
      <p:pic>
        <p:nvPicPr>
          <p:cNvPr id="6" name="图片 5"/>
          <p:cNvPicPr>
            <a:picLocks noChangeAspect="1"/>
          </p:cNvPicPr>
          <p:nvPr/>
        </p:nvPicPr>
        <p:blipFill>
          <a:blip r:embed="rId3" cstate="print"/>
          <a:stretch>
            <a:fillRect/>
          </a:stretch>
        </p:blipFill>
        <p:spPr>
          <a:xfrm>
            <a:off x="609600" y="4191000"/>
            <a:ext cx="8001000" cy="2057400"/>
          </a:xfrm>
          <a:prstGeom prst="rect">
            <a:avLst/>
          </a:prstGeom>
          <a:solidFill>
            <a:schemeClr val="bg1"/>
          </a:solidFill>
          <a:ln>
            <a:solidFill>
              <a:schemeClr val="tx1"/>
            </a:solidFill>
          </a:ln>
        </p:spPr>
      </p:pic>
    </p:spTree>
    <p:extLst>
      <p:ext uri="{BB962C8B-B14F-4D97-AF65-F5344CB8AC3E}">
        <p14:creationId xmlns:p14="http://schemas.microsoft.com/office/powerpoint/2010/main" xmlns="" val="41288752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457200" y="274638"/>
            <a:ext cx="8229600" cy="1143000"/>
          </a:xfrm>
        </p:spPr>
        <p:txBody>
          <a:bodyPr/>
          <a:lstStyle/>
          <a:p>
            <a:r>
              <a:rPr lang="en-US" altLang="zh-CN" dirty="0" smtClean="0"/>
              <a:t>Performance – PW vs. NSCN</a:t>
            </a:r>
            <a:endParaRPr lang="zh-CN" altLang="en-US" dirty="0"/>
          </a:p>
        </p:txBody>
      </p:sp>
      <p:sp>
        <p:nvSpPr>
          <p:cNvPr id="12" name="矩形 11"/>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13" name="矩形 12"/>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4" name="图片 3"/>
          <p:cNvPicPr>
            <a:picLocks noChangeAspect="1"/>
          </p:cNvPicPr>
          <p:nvPr/>
        </p:nvPicPr>
        <p:blipFill>
          <a:blip r:embed="rId2" cstate="print"/>
          <a:stretch>
            <a:fillRect/>
          </a:stretch>
        </p:blipFill>
        <p:spPr>
          <a:xfrm>
            <a:off x="609284" y="1535728"/>
            <a:ext cx="8011388" cy="2022292"/>
          </a:xfrm>
          <a:prstGeom prst="rect">
            <a:avLst/>
          </a:prstGeom>
          <a:solidFill>
            <a:schemeClr val="bg1"/>
          </a:solidFill>
          <a:ln>
            <a:solidFill>
              <a:schemeClr val="tx1"/>
            </a:solidFill>
          </a:ln>
        </p:spPr>
      </p:pic>
      <p:pic>
        <p:nvPicPr>
          <p:cNvPr id="5" name="图片 4"/>
          <p:cNvPicPr>
            <a:picLocks/>
          </p:cNvPicPr>
          <p:nvPr/>
        </p:nvPicPr>
        <p:blipFill>
          <a:blip r:embed="rId3" cstate="print"/>
          <a:stretch>
            <a:fillRect/>
          </a:stretch>
        </p:blipFill>
        <p:spPr>
          <a:xfrm>
            <a:off x="609284" y="4354330"/>
            <a:ext cx="8011388" cy="20464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3801854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457200" y="274638"/>
            <a:ext cx="8229600" cy="1143000"/>
          </a:xfrm>
        </p:spPr>
        <p:txBody>
          <a:bodyPr/>
          <a:lstStyle/>
          <a:p>
            <a:r>
              <a:rPr lang="en-US" altLang="zh-CN" dirty="0" smtClean="0"/>
              <a:t>Performance – PW vs. SCN</a:t>
            </a:r>
            <a:endParaRPr lang="zh-CN" altLang="en-US" dirty="0"/>
          </a:p>
        </p:txBody>
      </p:sp>
      <p:sp>
        <p:nvSpPr>
          <p:cNvPr id="7" name="矩形 6"/>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9" name="矩形 8"/>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3" name="图片 2"/>
          <p:cNvPicPr>
            <a:picLocks/>
          </p:cNvPicPr>
          <p:nvPr/>
        </p:nvPicPr>
        <p:blipFill>
          <a:blip r:embed="rId2" cstate="print"/>
          <a:stretch>
            <a:fillRect/>
          </a:stretch>
        </p:blipFill>
        <p:spPr>
          <a:xfrm>
            <a:off x="533400" y="1535728"/>
            <a:ext cx="8044800" cy="2121872"/>
          </a:xfrm>
          <a:prstGeom prst="rect">
            <a:avLst/>
          </a:prstGeom>
          <a:solidFill>
            <a:schemeClr val="bg1"/>
          </a:solidFill>
          <a:ln>
            <a:solidFill>
              <a:schemeClr val="tx1"/>
            </a:solidFill>
          </a:ln>
        </p:spPr>
      </p:pic>
      <p:pic>
        <p:nvPicPr>
          <p:cNvPr id="4" name="图片 3"/>
          <p:cNvPicPr>
            <a:picLocks/>
          </p:cNvPicPr>
          <p:nvPr/>
        </p:nvPicPr>
        <p:blipFill>
          <a:blip r:embed="rId3" cstate="print"/>
          <a:stretch>
            <a:fillRect/>
          </a:stretch>
        </p:blipFill>
        <p:spPr>
          <a:xfrm>
            <a:off x="533400" y="4354330"/>
            <a:ext cx="8044800" cy="21226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3029740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457200" y="274638"/>
            <a:ext cx="8229600" cy="1143000"/>
          </a:xfrm>
        </p:spPr>
        <p:txBody>
          <a:bodyPr/>
          <a:lstStyle/>
          <a:p>
            <a:r>
              <a:rPr lang="en-US" altLang="zh-CN" dirty="0" smtClean="0"/>
              <a:t>Performance – PW vs. MIDE</a:t>
            </a:r>
            <a:endParaRPr lang="zh-CN" altLang="en-US" dirty="0"/>
          </a:p>
        </p:txBody>
      </p:sp>
      <p:sp>
        <p:nvSpPr>
          <p:cNvPr id="9" name="矩形 8"/>
          <p:cNvSpPr/>
          <p:nvPr/>
        </p:nvSpPr>
        <p:spPr>
          <a:xfrm>
            <a:off x="3942380" y="1166396"/>
            <a:ext cx="1767472" cy="369332"/>
          </a:xfrm>
          <a:prstGeom prst="rect">
            <a:avLst/>
          </a:prstGeom>
        </p:spPr>
        <p:txBody>
          <a:bodyPr wrap="none">
            <a:spAutoFit/>
          </a:bodyPr>
          <a:lstStyle/>
          <a:p>
            <a:r>
              <a:rPr lang="en-US" altLang="zh-CN" b="1" dirty="0" smtClean="0"/>
              <a:t>Threshold = 0.05</a:t>
            </a:r>
            <a:endParaRPr lang="zh-CN" altLang="en-US" b="1" dirty="0"/>
          </a:p>
        </p:txBody>
      </p:sp>
      <p:sp>
        <p:nvSpPr>
          <p:cNvPr id="10" name="矩形 9"/>
          <p:cNvSpPr/>
          <p:nvPr/>
        </p:nvSpPr>
        <p:spPr>
          <a:xfrm>
            <a:off x="4059400" y="3984998"/>
            <a:ext cx="1650452" cy="369332"/>
          </a:xfrm>
          <a:prstGeom prst="rect">
            <a:avLst/>
          </a:prstGeom>
        </p:spPr>
        <p:txBody>
          <a:bodyPr wrap="none">
            <a:spAutoFit/>
          </a:bodyPr>
          <a:lstStyle/>
          <a:p>
            <a:r>
              <a:rPr lang="en-US" altLang="zh-CN" b="1" dirty="0"/>
              <a:t>Threshold </a:t>
            </a:r>
            <a:r>
              <a:rPr lang="en-US" altLang="zh-CN" b="1" dirty="0" smtClean="0"/>
              <a:t>= 0.1</a:t>
            </a:r>
            <a:endParaRPr lang="zh-CN" altLang="en-US" b="1" dirty="0"/>
          </a:p>
        </p:txBody>
      </p:sp>
      <p:pic>
        <p:nvPicPr>
          <p:cNvPr id="2" name="图片 1"/>
          <p:cNvPicPr>
            <a:picLocks/>
          </p:cNvPicPr>
          <p:nvPr/>
        </p:nvPicPr>
        <p:blipFill>
          <a:blip r:embed="rId2" cstate="print"/>
          <a:stretch>
            <a:fillRect/>
          </a:stretch>
        </p:blipFill>
        <p:spPr>
          <a:xfrm>
            <a:off x="457200" y="1576934"/>
            <a:ext cx="8153400" cy="2289973"/>
          </a:xfrm>
          <a:prstGeom prst="rect">
            <a:avLst/>
          </a:prstGeom>
          <a:solidFill>
            <a:schemeClr val="bg1"/>
          </a:solidFill>
          <a:ln>
            <a:solidFill>
              <a:schemeClr val="tx1"/>
            </a:solidFill>
          </a:ln>
        </p:spPr>
      </p:pic>
      <p:pic>
        <p:nvPicPr>
          <p:cNvPr id="4" name="图片 3"/>
          <p:cNvPicPr>
            <a:picLocks/>
          </p:cNvPicPr>
          <p:nvPr/>
        </p:nvPicPr>
        <p:blipFill>
          <a:blip r:embed="rId3" cstate="print"/>
          <a:stretch>
            <a:fillRect/>
          </a:stretch>
        </p:blipFill>
        <p:spPr>
          <a:xfrm>
            <a:off x="453188" y="4354330"/>
            <a:ext cx="8157411" cy="2198870"/>
          </a:xfrm>
          <a:prstGeom prst="rect">
            <a:avLst/>
          </a:prstGeom>
          <a:solidFill>
            <a:schemeClr val="bg1"/>
          </a:solidFill>
          <a:ln>
            <a:solidFill>
              <a:schemeClr val="tx1"/>
            </a:solidFill>
          </a:ln>
        </p:spPr>
      </p:pic>
    </p:spTree>
    <p:extLst>
      <p:ext uri="{BB962C8B-B14F-4D97-AF65-F5344CB8AC3E}">
        <p14:creationId xmlns:p14="http://schemas.microsoft.com/office/powerpoint/2010/main" xmlns="" val="5463229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457200" y="2971800"/>
            <a:ext cx="8229600" cy="1143000"/>
          </a:xfrm>
        </p:spPr>
        <p:txBody>
          <a:bodyPr>
            <a:normAutofit fontScale="90000"/>
          </a:bodyPr>
          <a:lstStyle/>
          <a:p>
            <a:r>
              <a:rPr lang="en-US" altLang="zh-CN" dirty="0" smtClean="0"/>
              <a:t>Performance Comparison </a:t>
            </a:r>
            <a:br>
              <a:rPr lang="en-US" altLang="zh-CN" dirty="0" smtClean="0"/>
            </a:br>
            <a:r>
              <a:rPr lang="en-US" altLang="zh-CN" sz="3100" i="1" dirty="0"/>
              <a:t>-</a:t>
            </a:r>
            <a:r>
              <a:rPr lang="en-US" altLang="zh-CN" sz="3100" i="1" dirty="0" smtClean="0"/>
              <a:t>Difference sequence with </a:t>
            </a:r>
            <a:r>
              <a:rPr lang="en-US" altLang="zh-CN" sz="3100" b="1" i="1" dirty="0" smtClean="0">
                <a:solidFill>
                  <a:srgbClr val="FF0000"/>
                </a:solidFill>
              </a:rPr>
              <a:t>CA Polar</a:t>
            </a:r>
            <a:endParaRPr lang="zh-CN" altLang="en-US" sz="3100" b="1" i="1" dirty="0">
              <a:solidFill>
                <a:srgbClr val="FF0000"/>
              </a:solidFill>
            </a:endParaRPr>
          </a:p>
        </p:txBody>
      </p:sp>
    </p:spTree>
    <p:extLst>
      <p:ext uri="{BB962C8B-B14F-4D97-AF65-F5344CB8AC3E}">
        <p14:creationId xmlns:p14="http://schemas.microsoft.com/office/powerpoint/2010/main" xmlns="" val="20877282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3325</TotalTime>
  <Words>363</Words>
  <Application>Microsoft Office PowerPoint</Application>
  <PresentationFormat>On-screen Show (4:3)</PresentationFormat>
  <Paragraphs>63</Paragraphs>
  <Slides>16</Slides>
  <Notes>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Performance Comparison  -Difference sequence with PC-CA Polar</vt:lpstr>
      <vt:lpstr>Performance – PW vs. OCN</vt:lpstr>
      <vt:lpstr>Performance – PW vs. NSCN</vt:lpstr>
      <vt:lpstr>Performance – PW vs. SCN</vt:lpstr>
      <vt:lpstr>Performance – PW vs. MIDE</vt:lpstr>
      <vt:lpstr>Performance Comparison  -Difference sequence with CA Polar</vt:lpstr>
      <vt:lpstr>Performance – PW vs. OCN</vt:lpstr>
      <vt:lpstr>Performance – PW vs. NSCN</vt:lpstr>
      <vt:lpstr>Performance – PW vs. SCN</vt:lpstr>
      <vt:lpstr>Performance – PW vs. MIDE</vt:lpstr>
      <vt:lpstr>Observation</vt:lpstr>
      <vt:lpstr>Proposal</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assumption on case 3 evaluation</dc:title>
  <dc:creator>Peikai Liao (廖培凱)</dc:creator>
  <cp:lastModifiedBy>Carmela Cozzo</cp:lastModifiedBy>
  <cp:revision>569</cp:revision>
  <dcterms:created xsi:type="dcterms:W3CDTF">2006-08-16T00:00:00Z</dcterms:created>
  <dcterms:modified xsi:type="dcterms:W3CDTF">2017-06-28T09:06:59Z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(3)89cBSV1qnf4g2spCuU5z6+y3WfYa1yYLG6LII9k0aEA7VBmb3UAxaBJvWNg3WvIouwwrss9f
jhLFyw6wINcJ9aFH4l3ELTG5LUSgUW8cnFPE8EIsca5g+2ka/N8Z6wi9H2jBmqrY7Cpepmvz
1W2WB7eMqFK+roCK7jBVg35h9k9Fm7KKqDeDMlGGTfbbNUBZwmrIIWHLYrWmg3A57PqMkbMe
4eriALgxES8seFaMDq</vt:lpwstr>
  </property>
  <property fmtid="{D5CDD505-2E9C-101B-9397-08002B2CF9AE}" pid="4" name="_2015_ms_pID_7253431">
    <vt:lpwstr>H9tPRyDZgAa0DyMfjNSzicYYrXA1QdWYm/6SxH98SltuExxaHbcbBo
d0QQAr8RGOosCA8LyIGrIxKB5NH+Qecx+8U14DxLDaLW2uNPt8mpCoU0SpIzGJmPC2nypxaT
1kd2HmJAFOGk+CaMZLZbf62msPHBvyR0cl07WBzBeBuLjhmLUGWCT2Y10SLSb+qNi1iq1Hof
SLKK81aiSv4A/MLIG5MKQYGiJ82FwCRRpTg0</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1498640558</vt:lpwstr>
  </property>
</Properties>
</file>