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5"/>
  </p:sldMasterIdLst>
  <p:notesMasterIdLst>
    <p:notesMasterId r:id="rId16"/>
  </p:notesMasterIdLst>
  <p:sldIdLst>
    <p:sldId id="271" r:id="rId6"/>
    <p:sldId id="298" r:id="rId7"/>
    <p:sldId id="280" r:id="rId8"/>
    <p:sldId id="292" r:id="rId9"/>
    <p:sldId id="299" r:id="rId10"/>
    <p:sldId id="300" r:id="rId11"/>
    <p:sldId id="294" r:id="rId12"/>
    <p:sldId id="295" r:id="rId13"/>
    <p:sldId id="296" r:id="rId14"/>
    <p:sldId id="297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ara Sandberg" initials="SS" lastIdx="1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51" autoAdjust="0"/>
    <p:restoredTop sz="94720" autoAdjust="0"/>
  </p:normalViewPr>
  <p:slideViewPr>
    <p:cSldViewPr>
      <p:cViewPr varScale="1">
        <p:scale>
          <a:sx n="57" d="100"/>
          <a:sy n="57" d="100"/>
        </p:scale>
        <p:origin x="528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271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10.xml"/><Relationship Id="rId10" Type="http://schemas.openxmlformats.org/officeDocument/2006/relationships/slide" Target="slides/slide5.xml"/><Relationship Id="rId19" Type="http://schemas.openxmlformats.org/officeDocument/2006/relationships/viewProps" Target="viewProps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microsoft.com/office/2015/10/relationships/revisionInfo" Target="revisionInfo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84CAE72-B5F4-45BD-B6DB-F5983AD303C2}" type="datetimeFigureOut">
              <a:rPr lang="en-US" smtClean="0"/>
              <a:t>6/28/2017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6CF490-51AB-49CF-8B2B-8A21A3495C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31502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8824D5-52EF-4515-8BDA-2BB2DE7B97A5}" type="datetime1">
              <a:rPr lang="en-US" smtClean="0"/>
              <a:t>6/28/2017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090DA3-85ED-438B-97C4-DAC8B7EE3CA1}" type="datetime1">
              <a:rPr lang="en-US" smtClean="0"/>
              <a:t>6/28/2017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5214F-2CBD-4B43-B816-BAFCFAA6D8CD}" type="datetime1">
              <a:rPr lang="en-US" smtClean="0"/>
              <a:t>6/28/2017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3298" y="1933395"/>
            <a:ext cx="8574733" cy="4621517"/>
          </a:xfrm>
        </p:spPr>
        <p:txBody>
          <a:bodyPr>
            <a:normAutofit/>
          </a:bodyPr>
          <a:lstStyle>
            <a:lvl1pPr>
              <a:defRPr>
                <a:latin typeface="Qualcomm Office Regular" pitchFamily="34" charset="0"/>
              </a:defRPr>
            </a:lvl1pPr>
            <a:lvl2pPr>
              <a:defRPr>
                <a:latin typeface="Qualcomm Office Regular" pitchFamily="34" charset="0"/>
              </a:defRPr>
            </a:lvl2pPr>
            <a:lvl3pPr>
              <a:defRPr>
                <a:latin typeface="Qualcomm Office Regular" pitchFamily="34" charset="0"/>
              </a:defRPr>
            </a:lvl3pPr>
            <a:lvl4pPr>
              <a:defRPr lang="en-US" sz="1200" kern="1200" baseline="0" dirty="0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200470" indent="-260673">
              <a:buFont typeface="Qualcomm Regular" pitchFamily="34" charset="0"/>
              <a:buChar char="−"/>
              <a:defRPr/>
            </a:lvl5pPr>
            <a:lvl6pPr marL="1629209" indent="0">
              <a:buNone/>
              <a:defRPr sz="1200"/>
            </a:lvl6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277773" y="504825"/>
            <a:ext cx="8588453" cy="0"/>
          </a:xfrm>
          <a:prstGeom prst="line">
            <a:avLst/>
          </a:prstGeom>
          <a:ln w="47625">
            <a:gradFill flip="none" rotWithShape="1">
              <a:gsLst>
                <a:gs pos="100000">
                  <a:srgbClr val="004274"/>
                </a:gs>
                <a:gs pos="0">
                  <a:srgbClr val="008E95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212653" y="605812"/>
            <a:ext cx="8574733" cy="76944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>
              <a:defRPr>
                <a:latin typeface="Qualcomm Office Regular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Text Placeholder 2"/>
          <p:cNvSpPr>
            <a:spLocks noGrp="1"/>
          </p:cNvSpPr>
          <p:nvPr>
            <p:ph type="body" idx="13"/>
          </p:nvPr>
        </p:nvSpPr>
        <p:spPr>
          <a:xfrm>
            <a:off x="212653" y="1426465"/>
            <a:ext cx="8574733" cy="350865"/>
          </a:xfrm>
        </p:spPr>
        <p:txBody>
          <a:bodyPr tIns="0" bIns="0" anchor="t"/>
          <a:lstStyle>
            <a:lvl1pPr marL="0" indent="0">
              <a:buNone/>
              <a:defRPr sz="1800" b="0">
                <a:solidFill>
                  <a:schemeClr val="bg2"/>
                </a:solidFill>
                <a:latin typeface="Qualcomm Office Regular" pitchFamily="34" charset="0"/>
              </a:defRPr>
            </a:lvl1pPr>
            <a:lvl2pPr marL="342991" indent="0">
              <a:buNone/>
              <a:defRPr sz="1500" b="1"/>
            </a:lvl2pPr>
            <a:lvl3pPr marL="685983" indent="0">
              <a:buNone/>
              <a:defRPr sz="1350" b="1"/>
            </a:lvl3pPr>
            <a:lvl4pPr marL="1028974" indent="0">
              <a:buNone/>
              <a:defRPr sz="1200" b="1"/>
            </a:lvl4pPr>
            <a:lvl5pPr marL="1371966" indent="0">
              <a:buNone/>
              <a:defRPr sz="1200" b="1"/>
            </a:lvl5pPr>
            <a:lvl6pPr marL="1714957" indent="0">
              <a:buNone/>
              <a:defRPr sz="1200" b="1"/>
            </a:lvl6pPr>
            <a:lvl7pPr marL="2057949" indent="0">
              <a:buNone/>
              <a:defRPr sz="1200" b="1"/>
            </a:lvl7pPr>
            <a:lvl8pPr marL="2400940" indent="0">
              <a:buNone/>
              <a:defRPr sz="1200" b="1"/>
            </a:lvl8pPr>
            <a:lvl9pPr marL="2743932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Subtitle 4"/>
          <p:cNvSpPr txBox="1">
            <a:spLocks/>
          </p:cNvSpPr>
          <p:nvPr userDrawn="1"/>
        </p:nvSpPr>
        <p:spPr bwMode="gray">
          <a:xfrm>
            <a:off x="-44017" y="6694753"/>
            <a:ext cx="5179139" cy="162755"/>
          </a:xfrm>
          <a:prstGeom prst="rect">
            <a:avLst/>
          </a:prstGeom>
        </p:spPr>
        <p:txBody>
          <a:bodyPr vert="horz" wrap="square" lIns="68598" tIns="34299" rIns="68598" bIns="34299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FontTx/>
              <a:buNone/>
              <a:defRPr lang="en-US" sz="2800" kern="1200" dirty="0">
                <a:solidFill>
                  <a:srgbClr val="FFFFFF"/>
                </a:solidFill>
                <a:latin typeface="Qualcomm Office Regular" pitchFamily="34" charset="0"/>
                <a:ea typeface="+mj-ea"/>
                <a:cs typeface="Arial" pitchFamily="34" charset="0"/>
              </a:defRPr>
            </a:lvl1pPr>
            <a:lvl2pPr marL="4572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20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2pPr>
            <a:lvl3pPr marL="9144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8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3pPr>
            <a:lvl4pPr marL="13716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6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8288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400" kern="1200" baseline="0">
                <a:solidFill>
                  <a:schemeClr val="tx1">
                    <a:tint val="75000"/>
                  </a:schemeClr>
                </a:solidFill>
                <a:latin typeface="Qualcomm Regular" pitchFamily="34" charset="0"/>
                <a:ea typeface="+mn-ea"/>
                <a:cs typeface="Arial" pitchFamily="34" charset="0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675" b="0" dirty="0">
                <a:solidFill>
                  <a:schemeClr val="tx1"/>
                </a:solidFill>
                <a:latin typeface="Calibre Regular"/>
                <a:cs typeface="Times New Roman" panose="02020603050405020304" pitchFamily="18" charset="0"/>
              </a:rPr>
              <a:t>Qualcomm Proprietary and Confidential</a:t>
            </a:r>
          </a:p>
        </p:txBody>
      </p:sp>
    </p:spTree>
    <p:extLst>
      <p:ext uri="{BB962C8B-B14F-4D97-AF65-F5344CB8AC3E}">
        <p14:creationId xmlns:p14="http://schemas.microsoft.com/office/powerpoint/2010/main" val="38869023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310EF4-7125-4B45-867C-C2B16B2E0A41}" type="datetime1">
              <a:rPr lang="en-US" smtClean="0"/>
              <a:t>6/28/2017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8A2D8-0A9D-42B5-AAB1-532DEDFB9525}" type="datetime1">
              <a:rPr lang="en-US" smtClean="0"/>
              <a:t>6/28/2017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970A04-1882-4350-BF3C-5E8A302B75D6}" type="datetime1">
              <a:rPr lang="en-US" smtClean="0"/>
              <a:t>6/28/2017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7FB252-9F79-4B3F-A4F9-93E297B8B76B}" type="datetime1">
              <a:rPr lang="en-US" smtClean="0"/>
              <a:t>6/28/2017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D61CBF-985E-4B3C-8E51-7D32339AB58D}" type="datetime1">
              <a:rPr lang="en-US" smtClean="0"/>
              <a:t>6/28/2017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AE4905-3FB2-4218-BA7F-FF18AD5AF577}" type="datetime1">
              <a:rPr lang="en-US" smtClean="0"/>
              <a:t>6/28/2017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CFF717-3B93-4AA2-B930-B007ACD97D17}" type="datetime1">
              <a:rPr lang="en-US" smtClean="0"/>
              <a:t>6/28/2017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4701E-0E64-4FA6-9382-858C9FEA9CB2}" type="datetime1">
              <a:rPr lang="en-US" smtClean="0"/>
              <a:t>6/28/2017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206F37-EF5E-454B-A227-9D6D2DFD1096}" type="datetime1">
              <a:rPr lang="en-US" smtClean="0"/>
              <a:t>6/28/2017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1" r:id="rId12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em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3600"/>
            <a:ext cx="7772400" cy="1470025"/>
          </a:xfrm>
        </p:spPr>
        <p:txBody>
          <a:bodyPr>
            <a:normAutofit/>
          </a:bodyPr>
          <a:lstStyle/>
          <a:p>
            <a:r>
              <a:rPr lang="en-US" dirty="0"/>
              <a:t>WF on Processing Time Requirements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Qualcomm, ZTE, Deutsche Telekom, Vodafone, Panasonic, Ericsson</a:t>
            </a:r>
            <a:endParaRPr lang="en-US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239000" y="188913"/>
            <a:ext cx="153920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R1-170xxxx</a:t>
            </a:r>
            <a:endParaRPr kumimoji="0" lang="ja-JP" altLang="en-US" sz="20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160113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#89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Qingdao, China ,27th - 30th June 2017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</a:t>
            </a:r>
            <a:r>
              <a:rPr lang="en-US" altLang="ja-JP" sz="180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item 5.1.3.3.6.1</a:t>
            </a:r>
            <a:endParaRPr lang="ja-JP" altLang="en-US" sz="1800" dirty="0">
              <a:solidFill>
                <a:srgbClr val="FF0000"/>
              </a:solidFill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554FD78-5B94-4BAC-B3D1-AECC4336E8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176214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lvl="0"/>
            <a:r>
              <a:rPr lang="en-US" dirty="0">
                <a:solidFill>
                  <a:prstClr val="black"/>
                </a:solidFill>
              </a:rPr>
              <a:t>RAN1 #85</a:t>
            </a:r>
            <a:endParaRPr lang="en-US" b="1" u="sng" dirty="0">
              <a:solidFill>
                <a:prstClr val="black"/>
              </a:solidFill>
              <a:highlight>
                <a:srgbClr val="00FF00"/>
              </a:highlight>
              <a:latin typeface="Tahoma" panose="020B0604030504040204" pitchFamily="34" charset="0"/>
              <a:ea typeface="MS Mincho"/>
              <a:cs typeface="Times New Roman" panose="02020603050405020304" pitchFamily="18" charset="0"/>
            </a:endParaRPr>
          </a:p>
          <a:p>
            <a:pPr marL="0" lvl="0" indent="0">
              <a:spcBef>
                <a:spcPts val="600"/>
              </a:spcBef>
              <a:spcAft>
                <a:spcPts val="600"/>
              </a:spcAft>
              <a:buNone/>
            </a:pPr>
            <a:endParaRPr lang="en-US" sz="2600" b="1" u="sng" dirty="0">
              <a:solidFill>
                <a:prstClr val="black"/>
              </a:solidFill>
              <a:highlight>
                <a:srgbClr val="00FF00"/>
              </a:highlight>
              <a:latin typeface="Tahoma" panose="020B0604030504040204" pitchFamily="34" charset="0"/>
              <a:ea typeface="MS Mincho"/>
              <a:cs typeface="Times New Roman" panose="02020603050405020304" pitchFamily="18" charset="0"/>
            </a:endParaRPr>
          </a:p>
          <a:p>
            <a:pPr marL="0" lvl="0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en-US" sz="2600" b="1" u="sng" dirty="0">
                <a:solidFill>
                  <a:prstClr val="black"/>
                </a:solidFill>
                <a:highlight>
                  <a:srgbClr val="00FF00"/>
                </a:highlight>
                <a:latin typeface="Tahoma" panose="020B0604030504040204" pitchFamily="34" charset="0"/>
                <a:ea typeface="MS Mincho"/>
                <a:cs typeface="Times New Roman" panose="02020603050405020304" pitchFamily="18" charset="0"/>
              </a:rPr>
              <a:t>Agreements:</a:t>
            </a:r>
            <a:endParaRPr lang="en-US" sz="4000" dirty="0"/>
          </a:p>
          <a:p>
            <a:pPr lvl="0"/>
            <a:r>
              <a:rPr lang="en-US" dirty="0"/>
              <a:t>NR design should strive at least to enable the possibility for</a:t>
            </a:r>
          </a:p>
          <a:p>
            <a:pPr lvl="1"/>
            <a:r>
              <a:rPr lang="en-US" dirty="0"/>
              <a:t>Corresponding acknowledgement reporting shortly (in the order of X µs) after the end of the DL data transmission</a:t>
            </a:r>
          </a:p>
          <a:p>
            <a:pPr lvl="1"/>
            <a:r>
              <a:rPr lang="en-US" dirty="0"/>
              <a:t>Corresponding uplink data transmission shortly (in the order of Y µs) after reception of UL assignment</a:t>
            </a:r>
          </a:p>
          <a:p>
            <a:pPr lvl="1"/>
            <a:r>
              <a:rPr lang="en-US" dirty="0"/>
              <a:t>Note: may depend on e.g. UE capability/category, payload size, </a:t>
            </a:r>
            <a:r>
              <a:rPr lang="en-US" dirty="0" err="1"/>
              <a:t>etc</a:t>
            </a:r>
            <a:endParaRPr lang="en-US" dirty="0"/>
          </a:p>
          <a:p>
            <a:pPr lvl="1"/>
            <a:r>
              <a:rPr lang="en-US" dirty="0"/>
              <a:t>FFS: X and Y in the order of a few tens of or hundreds of micro sec is feasible</a:t>
            </a:r>
          </a:p>
          <a:p>
            <a:pPr lvl="0"/>
            <a:r>
              <a:rPr lang="en-US" dirty="0"/>
              <a:t>Other mechanisms/configurations in addition to fast/short corresponding acknowledgement are needed</a:t>
            </a:r>
          </a:p>
          <a:p>
            <a:pPr lvl="1"/>
            <a:r>
              <a:rPr lang="en-US" dirty="0"/>
              <a:t>For example to provide coverage or enable TD-LTE coexistence</a:t>
            </a:r>
          </a:p>
          <a:p>
            <a:pPr lvl="0"/>
            <a:r>
              <a:rPr lang="en-US" dirty="0"/>
              <a:t>Note: RAN1 will continue investigations about UE complexity, implementation processing time, interleaving applicability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8171C63-B612-48DE-A02A-0545CA3BE4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00149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92FBC4-1040-4677-B77C-09DB0FDC6D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 (R1-1711206)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74090F-4BDA-4700-97BD-C87B040560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>
            <a:normAutofit fontScale="70000" lnSpcReduction="20000"/>
          </a:bodyPr>
          <a:lstStyle/>
          <a:p>
            <a:pPr>
              <a:spcBef>
                <a:spcPts val="0"/>
              </a:spcBef>
              <a:tabLst>
                <a:tab pos="1371600" algn="l"/>
              </a:tabLst>
            </a:pPr>
            <a:r>
              <a:rPr lang="en-US" dirty="0">
                <a:latin typeface="Tahoma" panose="020B0604030504040204" pitchFamily="34" charset="0"/>
                <a:ea typeface="MS Mincho"/>
                <a:cs typeface="Times New Roman" panose="02020603050405020304" pitchFamily="18" charset="0"/>
              </a:rPr>
              <a:t>UE processing time is a fundamental property of a technology</a:t>
            </a:r>
          </a:p>
          <a:p>
            <a:pPr lvl="1">
              <a:spcBef>
                <a:spcPts val="0"/>
              </a:spcBef>
              <a:tabLst>
                <a:tab pos="1371600" algn="l"/>
              </a:tabLst>
            </a:pPr>
            <a:r>
              <a:rPr lang="en-US" dirty="0">
                <a:latin typeface="Tahoma" panose="020B0604030504040204" pitchFamily="34" charset="0"/>
                <a:ea typeface="MS Mincho"/>
                <a:cs typeface="Times New Roman" panose="02020603050405020304" pitchFamily="18" charset="0"/>
              </a:rPr>
              <a:t>How to define NR UE processing time?</a:t>
            </a:r>
          </a:p>
          <a:p>
            <a:pPr lvl="1">
              <a:spcBef>
                <a:spcPts val="0"/>
              </a:spcBef>
              <a:tabLst>
                <a:tab pos="1371600" algn="l"/>
              </a:tabLst>
            </a:pPr>
            <a:endParaRPr lang="en-US" dirty="0">
              <a:latin typeface="Tahoma" panose="020B0604030504040204" pitchFamily="34" charset="0"/>
              <a:ea typeface="MS Mincho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tabLst>
                <a:tab pos="1371600" algn="l"/>
              </a:tabLst>
            </a:pPr>
            <a:r>
              <a:rPr lang="en-US" dirty="0">
                <a:latin typeface="Tahoma" panose="020B0604030504040204" pitchFamily="34" charset="0"/>
                <a:ea typeface="MS Mincho"/>
                <a:cs typeface="Times New Roman" panose="02020603050405020304" pitchFamily="18" charset="0"/>
              </a:rPr>
              <a:t>LTE specifies UE processing time as 3 subframes (1 subframe = 14 symbols = 1ms) for both DL data and UL grant.</a:t>
            </a:r>
          </a:p>
          <a:p>
            <a:pPr>
              <a:spcBef>
                <a:spcPts val="0"/>
              </a:spcBef>
              <a:tabLst>
                <a:tab pos="1371600" algn="l"/>
              </a:tabLst>
            </a:pPr>
            <a:r>
              <a:rPr lang="en-US" dirty="0" err="1">
                <a:latin typeface="Tahoma" panose="020B0604030504040204" pitchFamily="34" charset="0"/>
                <a:ea typeface="MS Mincho"/>
                <a:cs typeface="Times New Roman" panose="02020603050405020304" pitchFamily="18" charset="0"/>
              </a:rPr>
              <a:t>WiFi</a:t>
            </a:r>
            <a:r>
              <a:rPr lang="en-US" dirty="0">
                <a:latin typeface="Tahoma" panose="020B0604030504040204" pitchFamily="34" charset="0"/>
                <a:ea typeface="MS Mincho"/>
                <a:cs typeface="Times New Roman" panose="02020603050405020304" pitchFamily="18" charset="0"/>
              </a:rPr>
              <a:t> specifies STA processing time as 4 OFDM symbols</a:t>
            </a:r>
          </a:p>
          <a:p>
            <a:pPr lvl="1">
              <a:lnSpc>
                <a:spcPct val="90000"/>
              </a:lnSpc>
              <a:spcAft>
                <a:spcPts val="300"/>
              </a:spcAft>
            </a:pPr>
            <a:endParaRPr lang="en-US" dirty="0">
              <a:latin typeface="Tahoma" panose="020B0604030504040204" pitchFamily="34" charset="0"/>
              <a:ea typeface="MS Mincho"/>
              <a:cs typeface="Times New Roman" panose="02020603050405020304" pitchFamily="18" charset="0"/>
            </a:endParaRPr>
          </a:p>
          <a:p>
            <a:pPr>
              <a:lnSpc>
                <a:spcPct val="90000"/>
              </a:lnSpc>
              <a:spcAft>
                <a:spcPts val="300"/>
              </a:spcAft>
            </a:pPr>
            <a:r>
              <a:rPr lang="en-US" dirty="0">
                <a:latin typeface="Tahoma" panose="020B0604030504040204" pitchFamily="34" charset="0"/>
                <a:ea typeface="MS Mincho"/>
                <a:cs typeface="Times New Roman" panose="02020603050405020304" pitchFamily="18" charset="0"/>
              </a:rPr>
              <a:t>NR requires a different methodology in defining UE processing time due to</a:t>
            </a:r>
          </a:p>
          <a:p>
            <a:pPr lvl="1">
              <a:lnSpc>
                <a:spcPct val="90000"/>
              </a:lnSpc>
              <a:spcAft>
                <a:spcPts val="300"/>
              </a:spcAft>
            </a:pPr>
            <a:r>
              <a:rPr lang="en-US" dirty="0">
                <a:latin typeface="Tahoma" panose="020B0604030504040204" pitchFamily="34" charset="0"/>
                <a:ea typeface="MS Mincho"/>
                <a:cs typeface="Times New Roman" panose="02020603050405020304" pitchFamily="18" charset="0"/>
              </a:rPr>
              <a:t>Scalable subcarrier spacings (15, 30, 60, 120 </a:t>
            </a:r>
            <a:r>
              <a:rPr lang="en-US" dirty="0" err="1">
                <a:latin typeface="Tahoma" panose="020B0604030504040204" pitchFamily="34" charset="0"/>
                <a:ea typeface="MS Mincho"/>
                <a:cs typeface="Times New Roman" panose="02020603050405020304" pitchFamily="18" charset="0"/>
              </a:rPr>
              <a:t>KHz</a:t>
            </a:r>
            <a:r>
              <a:rPr lang="en-US" dirty="0">
                <a:latin typeface="Tahoma" panose="020B0604030504040204" pitchFamily="34" charset="0"/>
                <a:ea typeface="MS Mincho"/>
                <a:cs typeface="Times New Roman" panose="02020603050405020304" pitchFamily="18" charset="0"/>
              </a:rPr>
              <a:t>) and symbol durations</a:t>
            </a:r>
          </a:p>
          <a:p>
            <a:pPr lvl="1">
              <a:lnSpc>
                <a:spcPct val="90000"/>
              </a:lnSpc>
              <a:spcAft>
                <a:spcPts val="300"/>
              </a:spcAft>
            </a:pPr>
            <a:r>
              <a:rPr lang="en-US" dirty="0">
                <a:latin typeface="Tahoma" panose="020B0604030504040204" pitchFamily="34" charset="0"/>
                <a:ea typeface="MS Mincho"/>
                <a:cs typeface="Times New Roman" panose="02020603050405020304" pitchFamily="18" charset="0"/>
              </a:rPr>
              <a:t>Scalable slot structures (mini-slot, 7-symbol slot, 14-symbol slot)</a:t>
            </a:r>
          </a:p>
          <a:p>
            <a:pPr lvl="1">
              <a:lnSpc>
                <a:spcPct val="90000"/>
              </a:lnSpc>
              <a:spcAft>
                <a:spcPts val="300"/>
              </a:spcAft>
            </a:pPr>
            <a:r>
              <a:rPr lang="en-US" dirty="0">
                <a:latin typeface="Tahoma" panose="020B0604030504040204" pitchFamily="34" charset="0"/>
                <a:ea typeface="MS Mincho"/>
                <a:cs typeface="Times New Roman" panose="02020603050405020304" pitchFamily="18" charset="0"/>
              </a:rPr>
              <a:t>Configurable DMRS patterns (</a:t>
            </a:r>
            <a:r>
              <a:rPr lang="en-US" dirty="0" err="1">
                <a:latin typeface="Tahoma" panose="020B0604030504040204" pitchFamily="34" charset="0"/>
                <a:ea typeface="MS Mincho"/>
                <a:cs typeface="Times New Roman" panose="02020603050405020304" pitchFamily="18" charset="0"/>
              </a:rPr>
              <a:t>WiFi</a:t>
            </a:r>
            <a:r>
              <a:rPr lang="en-US" dirty="0">
                <a:latin typeface="Tahoma" panose="020B0604030504040204" pitchFamily="34" charset="0"/>
                <a:ea typeface="MS Mincho"/>
                <a:cs typeface="Times New Roman" panose="02020603050405020304" pitchFamily="18" charset="0"/>
              </a:rPr>
              <a:t>-like front-loaded pilots, LTE-like spread out pilots)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15F768F-7ACD-4BD5-83A5-F4B8856E3E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72320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 1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NR should consider the UE processing time in terms of symbols (N) instead of slots (K)</a:t>
            </a:r>
          </a:p>
          <a:p>
            <a:pPr lvl="1"/>
            <a:r>
              <a:rPr lang="en-US" dirty="0"/>
              <a:t>Given “N” and “TA” duration, the values of K1 and K2 are deterministically derived</a:t>
            </a:r>
          </a:p>
          <a:p>
            <a:pPr lvl="1"/>
            <a:r>
              <a:rPr lang="en-US" dirty="0"/>
              <a:t>No UE capability associated with the value of supported K1, K2</a:t>
            </a:r>
          </a:p>
          <a:p>
            <a:pPr lvl="1"/>
            <a:r>
              <a:rPr lang="en-US" dirty="0"/>
              <a:t>Network may choose to push out UE responses beyond those values of K1, K2</a:t>
            </a:r>
          </a:p>
          <a:p>
            <a:pPr lvl="1"/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31833EF-B3A3-4248-9606-F979ECA3C0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3829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64F600-E718-4B57-9709-ED58D5CACE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 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E014983-288A-4175-A975-DC30D9FC7C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1"/>
            <a:ext cx="8458200" cy="2235544"/>
          </a:xfrm>
        </p:spPr>
        <p:txBody>
          <a:bodyPr>
            <a:normAutofit fontScale="77500" lnSpcReduction="20000"/>
          </a:bodyPr>
          <a:lstStyle/>
          <a:p>
            <a:r>
              <a:rPr lang="en-US" dirty="0"/>
              <a:t>NR processing time is a function of at least subcarrier spacing, DMRS pattern, and RE mapping as shown in Table I.</a:t>
            </a:r>
          </a:p>
          <a:p>
            <a:pPr lvl="1"/>
            <a:r>
              <a:rPr lang="en-US" dirty="0"/>
              <a:t>Other dependencies, e.g., for single/multi-TRP, mini-slot, need for re-tuning, etc. need to be considered further</a:t>
            </a:r>
          </a:p>
          <a:p>
            <a:pPr lvl="1"/>
            <a:r>
              <a:rPr lang="en-US" dirty="0"/>
              <a:t>RAN1 to agree on supported combinations and corresponding UE processing time “N” by RAN1-AH3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06BE41EC-86CE-4DD9-B77F-AADA415B4AD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62089340"/>
              </p:ext>
            </p:extLst>
          </p:nvPr>
        </p:nvGraphicFramePr>
        <p:xfrm>
          <a:off x="668867" y="3938243"/>
          <a:ext cx="8001000" cy="2445817"/>
        </p:xfrm>
        <a:graphic>
          <a:graphicData uri="http://schemas.openxmlformats.org/drawingml/2006/table">
            <a:tbl>
              <a:tblPr firstRow="1" bandRow="1"/>
              <a:tblGrid>
                <a:gridCol w="1312333">
                  <a:extLst>
                    <a:ext uri="{9D8B030D-6E8A-4147-A177-3AD203B41FA5}">
                      <a16:colId xmlns:a16="http://schemas.microsoft.com/office/drawing/2014/main" val="1699958287"/>
                    </a:ext>
                  </a:extLst>
                </a:gridCol>
                <a:gridCol w="2438400">
                  <a:extLst>
                    <a:ext uri="{9D8B030D-6E8A-4147-A177-3AD203B41FA5}">
                      <a16:colId xmlns:a16="http://schemas.microsoft.com/office/drawing/2014/main" val="1537031383"/>
                    </a:ext>
                  </a:extLst>
                </a:gridCol>
                <a:gridCol w="1143000">
                  <a:extLst>
                    <a:ext uri="{9D8B030D-6E8A-4147-A177-3AD203B41FA5}">
                      <a16:colId xmlns:a16="http://schemas.microsoft.com/office/drawing/2014/main" val="2512512795"/>
                    </a:ext>
                  </a:extLst>
                </a:gridCol>
                <a:gridCol w="1066800">
                  <a:extLst>
                    <a:ext uri="{9D8B030D-6E8A-4147-A177-3AD203B41FA5}">
                      <a16:colId xmlns:a16="http://schemas.microsoft.com/office/drawing/2014/main" val="630415641"/>
                    </a:ext>
                  </a:extLst>
                </a:gridCol>
                <a:gridCol w="1032083">
                  <a:extLst>
                    <a:ext uri="{9D8B030D-6E8A-4147-A177-3AD203B41FA5}">
                      <a16:colId xmlns:a16="http://schemas.microsoft.com/office/drawing/2014/main" val="4213864415"/>
                    </a:ext>
                  </a:extLst>
                </a:gridCol>
                <a:gridCol w="1008384">
                  <a:extLst>
                    <a:ext uri="{9D8B030D-6E8A-4147-A177-3AD203B41FA5}">
                      <a16:colId xmlns:a16="http://schemas.microsoft.com/office/drawing/2014/main" val="2451919986"/>
                    </a:ext>
                  </a:extLst>
                </a:gridCol>
              </a:tblGrid>
              <a:tr h="361946">
                <a:tc rowSpan="2" gridSpan="2"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Processing time (</a:t>
                      </a:r>
                      <a:r>
                        <a:rPr lang="en-US" sz="1400" b="1" i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N</a:t>
                      </a: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symbols)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D1B2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40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Subcarrier Spacing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CFE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00915512"/>
                  </a:ext>
                </a:extLst>
              </a:tr>
              <a:tr h="361946">
                <a:tc gridSpan="2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15 kHz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5ED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30 kHz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5ED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60 kHz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5ED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120 kHz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5ED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93361251"/>
                  </a:ext>
                </a:extLst>
              </a:tr>
              <a:tr h="594165">
                <a:tc rowSpan="2"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DL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6F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Front loaded DMRS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6F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X symbols </a:t>
                      </a:r>
                      <a:b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</a:b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(A </a:t>
                      </a: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µ</a:t>
                      </a: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s)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D1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Y symbols</a:t>
                      </a:r>
                      <a:b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</a:b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(B </a:t>
                      </a: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µ</a:t>
                      </a: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s)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D1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…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D1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…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D1B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2348453"/>
                  </a:ext>
                </a:extLst>
              </a:tr>
              <a:tr h="25004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Distributed DMRS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5ED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  <a:tabLst>
                          <a:tab pos="238125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…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D1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…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D1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…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D1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…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D1B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9103294"/>
                  </a:ext>
                </a:extLst>
              </a:tr>
              <a:tr h="237666">
                <a:tc rowSpan="2"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UL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6F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Freq first RE mapping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6F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…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D1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…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D1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…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D1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…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D1B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1168420"/>
                  </a:ext>
                </a:extLst>
              </a:tr>
              <a:tr h="40403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Time first RE mapping (if specified)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5ED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…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D1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…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D1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…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D1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…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D1B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94897157"/>
                  </a:ext>
                </a:extLst>
              </a:tr>
            </a:tbl>
          </a:graphicData>
        </a:graphic>
      </p:graphicFrame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592AFAB-07DA-4A5E-8A06-F4B3CE215D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4D2EEAF-8192-42DA-B37F-3B45150819E7}"/>
              </a:ext>
            </a:extLst>
          </p:cNvPr>
          <p:cNvSpPr txBox="1"/>
          <p:nvPr/>
        </p:nvSpPr>
        <p:spPr>
          <a:xfrm>
            <a:off x="3513698" y="3656247"/>
            <a:ext cx="23113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Table I: UE processing time</a:t>
            </a:r>
          </a:p>
        </p:txBody>
      </p:sp>
    </p:spTree>
    <p:extLst>
      <p:ext uri="{BB962C8B-B14F-4D97-AF65-F5344CB8AC3E}">
        <p14:creationId xmlns:p14="http://schemas.microsoft.com/office/powerpoint/2010/main" val="30792861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5AB3E9-9F2D-4645-8E5A-B27973256B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600" dirty="0"/>
              <a:t>Example of NR TDD Outdoor Deployments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9F77C84-39FC-44F1-8291-5B7AF50C388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027178" cy="2057399"/>
          </a:xfrm>
        </p:spPr>
        <p:txBody>
          <a:bodyPr>
            <a:normAutofit fontScale="62500" lnSpcReduction="20000"/>
          </a:bodyPr>
          <a:lstStyle/>
          <a:p>
            <a:r>
              <a:rPr lang="en-US" dirty="0"/>
              <a:t>Typical outdoor macro: 200m - 3 Km ISD, 30 kHz SCS </a:t>
            </a:r>
          </a:p>
          <a:p>
            <a:pPr lvl="1"/>
            <a:r>
              <a:rPr lang="en-US" dirty="0"/>
              <a:t>~3 symbol GP to avoid </a:t>
            </a:r>
            <a:r>
              <a:rPr lang="en-US" dirty="0" err="1"/>
              <a:t>gNB-gNB</a:t>
            </a:r>
            <a:r>
              <a:rPr lang="en-US" dirty="0"/>
              <a:t> interference</a:t>
            </a:r>
          </a:p>
          <a:p>
            <a:pPr lvl="1"/>
            <a:r>
              <a:rPr lang="en-US" dirty="0">
                <a:sym typeface="Wingdings" panose="05000000000000000000" pitchFamily="2" charset="2"/>
              </a:rPr>
              <a:t>28 symbol aggregated slot</a:t>
            </a:r>
          </a:p>
          <a:p>
            <a:pPr lvl="1"/>
            <a:r>
              <a:rPr lang="en-US" b="1" dirty="0">
                <a:sym typeface="Wingdings" panose="05000000000000000000" pitchFamily="2" charset="2"/>
              </a:rPr>
              <a:t>10% GP overhead</a:t>
            </a:r>
            <a:endParaRPr lang="en-US" b="1" dirty="0"/>
          </a:p>
          <a:p>
            <a:pPr lvl="1"/>
            <a:r>
              <a:rPr lang="en-US" dirty="0"/>
              <a:t>3 Km ISD corresponds to 0.5 symbol timing advance for propagation and RF tuning</a:t>
            </a:r>
          </a:p>
          <a:p>
            <a:pPr lvl="1"/>
            <a:r>
              <a:rPr lang="en-US" dirty="0"/>
              <a:t>2.5 symbol UE processing time allows self-contained SF </a:t>
            </a:r>
            <a:r>
              <a:rPr lang="en-US" dirty="0">
                <a:sym typeface="Wingdings" panose="05000000000000000000" pitchFamily="2" charset="2"/>
              </a:rPr>
              <a:t> </a:t>
            </a:r>
            <a:r>
              <a:rPr lang="en-US" b="1" dirty="0"/>
              <a:t>Low latency</a:t>
            </a:r>
          </a:p>
          <a:p>
            <a:endParaRPr lang="en-US" dirty="0"/>
          </a:p>
        </p:txBody>
      </p:sp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F7D29182-1BFE-4ADB-A5C7-E2170D3B4CE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58191673"/>
              </p:ext>
            </p:extLst>
          </p:nvPr>
        </p:nvGraphicFramePr>
        <p:xfrm>
          <a:off x="624453" y="3352800"/>
          <a:ext cx="7824756" cy="36175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0" name="Visio" r:id="rId3" imgW="9471037" imgH="4383289" progId="Visio.Drawing.11">
                  <p:embed/>
                </p:oleObj>
              </mc:Choice>
              <mc:Fallback>
                <p:oleObj name="Visio" r:id="rId3" imgW="9471037" imgH="4383289" progId="Visio.Drawing.11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24453" y="3352800"/>
                        <a:ext cx="7824756" cy="361754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8BA4502-A784-4832-B20C-A08A47B95A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49505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F635F9-639C-4C49-975A-244EA9E800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Example of Indoor NR deployments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76698AB-A085-4D0D-AE54-2B74286BC7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6</a:t>
            </a:fld>
            <a:endParaRPr lang="en-US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38508305-889F-4442-B2AF-902CF5427E47}"/>
              </a:ext>
            </a:extLst>
          </p:cNvPr>
          <p:cNvGrpSpPr/>
          <p:nvPr/>
        </p:nvGrpSpPr>
        <p:grpSpPr>
          <a:xfrm>
            <a:off x="228601" y="1277655"/>
            <a:ext cx="8686798" cy="4948974"/>
            <a:chOff x="586862" y="1277655"/>
            <a:chExt cx="10922966" cy="4948974"/>
          </a:xfrm>
        </p:grpSpPr>
        <p:sp>
          <p:nvSpPr>
            <p:cNvPr id="5" name="Content Placeholder 2">
              <a:extLst>
                <a:ext uri="{FF2B5EF4-FFF2-40B4-BE49-F238E27FC236}">
                  <a16:creationId xmlns:a16="http://schemas.microsoft.com/office/drawing/2014/main" id="{59CBD988-A646-4E53-9414-7285F269F288}"/>
                </a:ext>
              </a:extLst>
            </p:cNvPr>
            <p:cNvSpPr txBox="1">
              <a:spLocks/>
            </p:cNvSpPr>
            <p:nvPr/>
          </p:nvSpPr>
          <p:spPr>
            <a:xfrm>
              <a:off x="586862" y="1277655"/>
              <a:ext cx="5265236" cy="4948974"/>
            </a:xfrm>
            <a:prstGeom prst="rect">
              <a:avLst/>
            </a:prstGeom>
          </p:spPr>
          <p:txBody>
            <a:bodyPr vert="horz" wrap="square" lIns="91440" tIns="45720" rIns="91440" bIns="45720" rtlCol="0">
              <a:normAutofit/>
            </a:bodyPr>
            <a:lstStyle>
              <a:lvl1pPr marL="342900" indent="-342900" algn="l" defTabSz="914400" rtl="0" eaLnBrk="1" latinLnBrk="0" hangingPunct="1">
                <a:lnSpc>
                  <a:spcPct val="95000"/>
                </a:lnSpc>
                <a:spcBef>
                  <a:spcPct val="20000"/>
                </a:spcBef>
                <a:buFontTx/>
                <a:buBlip>
                  <a:blip r:embed="rId2"/>
                </a:buBlip>
                <a:defRPr lang="en-US" sz="2400" kern="12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Qualcomm Office Regular" pitchFamily="34" charset="0"/>
                  <a:ea typeface="+mn-ea"/>
                  <a:cs typeface="Arial" pitchFamily="34" charset="0"/>
                </a:defRPr>
              </a:lvl1pPr>
              <a:lvl2pPr marL="742950" indent="-342900" algn="l" defTabSz="914400" rtl="0" eaLnBrk="1" latinLnBrk="0" hangingPunct="1">
                <a:lnSpc>
                  <a:spcPct val="95000"/>
                </a:lnSpc>
                <a:spcBef>
                  <a:spcPct val="20000"/>
                </a:spcBef>
                <a:buClr>
                  <a:schemeClr val="accent5"/>
                </a:buClr>
                <a:buFont typeface="Calibre Regular" pitchFamily="34" charset="0"/>
                <a:buChar char="−"/>
                <a:defRPr lang="en-US" sz="2000" kern="12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Qualcomm Office Regular" pitchFamily="34" charset="0"/>
                  <a:ea typeface="+mn-ea"/>
                  <a:cs typeface="Arial" pitchFamily="34" charset="0"/>
                </a:defRPr>
              </a:lvl2pPr>
              <a:lvl3pPr marL="1028700" indent="-342900" algn="l" defTabSz="914400" rtl="0" eaLnBrk="1" latinLnBrk="0" hangingPunct="1">
                <a:lnSpc>
                  <a:spcPct val="95000"/>
                </a:lnSpc>
                <a:spcBef>
                  <a:spcPct val="20000"/>
                </a:spcBef>
                <a:buClr>
                  <a:schemeClr val="accent5"/>
                </a:buClr>
                <a:buFont typeface="Calibre Regular" pitchFamily="34" charset="0"/>
                <a:buChar char="−"/>
                <a:defRPr lang="en-US" sz="1800" kern="12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Qualcomm Office Regular" pitchFamily="34" charset="0"/>
                  <a:ea typeface="+mn-ea"/>
                  <a:cs typeface="Arial" pitchFamily="34" charset="0"/>
                </a:defRPr>
              </a:lvl3pPr>
              <a:lvl4pPr marL="1314450" indent="-342900" algn="l" defTabSz="914400" rtl="0" eaLnBrk="1" latinLnBrk="0" hangingPunct="1">
                <a:lnSpc>
                  <a:spcPct val="95000"/>
                </a:lnSpc>
                <a:spcBef>
                  <a:spcPct val="20000"/>
                </a:spcBef>
                <a:buClr>
                  <a:schemeClr val="accent5"/>
                </a:buClr>
                <a:buFont typeface="Calibre Regular" pitchFamily="34" charset="0"/>
                <a:buChar char="−"/>
                <a:defRPr lang="en-US" sz="1600" kern="12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Qualcomm Office Regular" pitchFamily="34" charset="0"/>
                  <a:ea typeface="+mn-ea"/>
                  <a:cs typeface="Arial" pitchFamily="34" charset="0"/>
                </a:defRPr>
              </a:lvl4pPr>
              <a:lvl5pPr marL="1600200" indent="-342900" algn="l" defTabSz="914400" rtl="0" eaLnBrk="1" latinLnBrk="0" hangingPunct="1">
                <a:lnSpc>
                  <a:spcPct val="95000"/>
                </a:lnSpc>
                <a:spcBef>
                  <a:spcPct val="20000"/>
                </a:spcBef>
                <a:buClr>
                  <a:schemeClr val="accent5"/>
                </a:buClr>
                <a:buFont typeface="Calibre Regular" pitchFamily="34" charset="0"/>
                <a:buChar char="−"/>
                <a:defRPr lang="en-US" sz="1400" kern="1200" baseline="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Qualcomm Regular" pitchFamily="34" charset="0"/>
                  <a:ea typeface="+mn-ea"/>
                  <a:cs typeface="Arial" pitchFamily="34" charset="0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dirty="0"/>
                <a:t>Indoor: 100 m ISD, 30 kHz SCS</a:t>
              </a:r>
            </a:p>
            <a:p>
              <a:pPr lvl="1"/>
              <a:r>
                <a:rPr lang="en-US" dirty="0"/>
                <a:t>Case 1:  Low overhead</a:t>
              </a:r>
            </a:p>
            <a:p>
              <a:pPr lvl="2"/>
              <a:r>
                <a:rPr lang="en-US" dirty="0"/>
                <a:t>1 symbol GP </a:t>
              </a:r>
            </a:p>
            <a:p>
              <a:pPr lvl="2"/>
              <a:r>
                <a:rPr lang="en-US" dirty="0"/>
                <a:t>28 symbol aggregated slot</a:t>
              </a:r>
            </a:p>
            <a:p>
              <a:pPr lvl="2"/>
              <a:r>
                <a:rPr lang="en-US" b="1" dirty="0">
                  <a:solidFill>
                    <a:srgbClr val="00B050"/>
                  </a:solidFill>
                </a:rPr>
                <a:t>3% GP overhead</a:t>
              </a:r>
            </a:p>
            <a:p>
              <a:pPr lvl="2"/>
              <a:r>
                <a:rPr lang="en-US" dirty="0"/>
                <a:t>Not sufficient processing time for self-contained operation, 1ms additional latency </a:t>
              </a:r>
            </a:p>
            <a:p>
              <a:pPr lvl="2"/>
              <a:r>
                <a:rPr lang="en-US" b="1" dirty="0">
                  <a:solidFill>
                    <a:srgbClr val="FF0000"/>
                  </a:solidFill>
                </a:rPr>
                <a:t>Higher latency </a:t>
              </a:r>
            </a:p>
          </p:txBody>
        </p:sp>
        <p:sp>
          <p:nvSpPr>
            <p:cNvPr id="6" name="Content Placeholder 2">
              <a:extLst>
                <a:ext uri="{FF2B5EF4-FFF2-40B4-BE49-F238E27FC236}">
                  <a16:creationId xmlns:a16="http://schemas.microsoft.com/office/drawing/2014/main" id="{8054FB85-DAC1-4AD2-BBB3-8FADF27BACB0}"/>
                </a:ext>
              </a:extLst>
            </p:cNvPr>
            <p:cNvSpPr txBox="1">
              <a:spLocks/>
            </p:cNvSpPr>
            <p:nvPr/>
          </p:nvSpPr>
          <p:spPr>
            <a:xfrm>
              <a:off x="6139542" y="1277655"/>
              <a:ext cx="5370286" cy="4948974"/>
            </a:xfrm>
            <a:prstGeom prst="rect">
              <a:avLst/>
            </a:prstGeom>
          </p:spPr>
          <p:txBody>
            <a:bodyPr vert="horz" wrap="square" lIns="91440" tIns="45720" rIns="91440" bIns="45720" rtlCol="0">
              <a:normAutofit/>
            </a:bodyPr>
            <a:lstStyle>
              <a:lvl1pPr marL="342900" indent="-342900" algn="l" defTabSz="914400" rtl="0" eaLnBrk="1" latinLnBrk="0" hangingPunct="1">
                <a:lnSpc>
                  <a:spcPct val="95000"/>
                </a:lnSpc>
                <a:spcBef>
                  <a:spcPct val="20000"/>
                </a:spcBef>
                <a:buFontTx/>
                <a:buBlip>
                  <a:blip r:embed="rId2"/>
                </a:buBlip>
                <a:defRPr lang="en-US" sz="2400" kern="12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Qualcomm Office Regular" pitchFamily="34" charset="0"/>
                  <a:ea typeface="+mn-ea"/>
                  <a:cs typeface="Arial" pitchFamily="34" charset="0"/>
                </a:defRPr>
              </a:lvl1pPr>
              <a:lvl2pPr marL="742950" indent="-342900" algn="l" defTabSz="914400" rtl="0" eaLnBrk="1" latinLnBrk="0" hangingPunct="1">
                <a:lnSpc>
                  <a:spcPct val="95000"/>
                </a:lnSpc>
                <a:spcBef>
                  <a:spcPct val="20000"/>
                </a:spcBef>
                <a:buClr>
                  <a:schemeClr val="accent5"/>
                </a:buClr>
                <a:buFont typeface="Calibre Regular" pitchFamily="34" charset="0"/>
                <a:buChar char="−"/>
                <a:defRPr lang="en-US" sz="2000" kern="12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Qualcomm Office Regular" pitchFamily="34" charset="0"/>
                  <a:ea typeface="+mn-ea"/>
                  <a:cs typeface="Arial" pitchFamily="34" charset="0"/>
                </a:defRPr>
              </a:lvl2pPr>
              <a:lvl3pPr marL="1028700" indent="-342900" algn="l" defTabSz="914400" rtl="0" eaLnBrk="1" latinLnBrk="0" hangingPunct="1">
                <a:lnSpc>
                  <a:spcPct val="95000"/>
                </a:lnSpc>
                <a:spcBef>
                  <a:spcPct val="20000"/>
                </a:spcBef>
                <a:buClr>
                  <a:schemeClr val="accent5"/>
                </a:buClr>
                <a:buFont typeface="Calibre Regular" pitchFamily="34" charset="0"/>
                <a:buChar char="−"/>
                <a:defRPr lang="en-US" sz="1800" kern="12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Qualcomm Office Regular" pitchFamily="34" charset="0"/>
                  <a:ea typeface="+mn-ea"/>
                  <a:cs typeface="Arial" pitchFamily="34" charset="0"/>
                </a:defRPr>
              </a:lvl3pPr>
              <a:lvl4pPr marL="1314450" indent="-342900" algn="l" defTabSz="914400" rtl="0" eaLnBrk="1" latinLnBrk="0" hangingPunct="1">
                <a:lnSpc>
                  <a:spcPct val="95000"/>
                </a:lnSpc>
                <a:spcBef>
                  <a:spcPct val="20000"/>
                </a:spcBef>
                <a:buClr>
                  <a:schemeClr val="accent5"/>
                </a:buClr>
                <a:buFont typeface="Calibre Regular" pitchFamily="34" charset="0"/>
                <a:buChar char="−"/>
                <a:defRPr lang="en-US" sz="1600" kern="12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Qualcomm Office Regular" pitchFamily="34" charset="0"/>
                  <a:ea typeface="+mn-ea"/>
                  <a:cs typeface="Arial" pitchFamily="34" charset="0"/>
                </a:defRPr>
              </a:lvl4pPr>
              <a:lvl5pPr marL="1600200" indent="-342900" algn="l" defTabSz="914400" rtl="0" eaLnBrk="1" latinLnBrk="0" hangingPunct="1">
                <a:lnSpc>
                  <a:spcPct val="95000"/>
                </a:lnSpc>
                <a:spcBef>
                  <a:spcPct val="20000"/>
                </a:spcBef>
                <a:buClr>
                  <a:schemeClr val="accent5"/>
                </a:buClr>
                <a:buFont typeface="Calibre Regular" pitchFamily="34" charset="0"/>
                <a:buChar char="−"/>
                <a:defRPr lang="en-US" sz="1400" kern="1200" baseline="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Qualcomm Regular" pitchFamily="34" charset="0"/>
                  <a:ea typeface="+mn-ea"/>
                  <a:cs typeface="Arial" pitchFamily="34" charset="0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dirty="0"/>
                <a:t>Indoor: 100 m ISD, 30 kHz SCS</a:t>
              </a:r>
            </a:p>
            <a:p>
              <a:pPr lvl="1"/>
              <a:r>
                <a:rPr lang="en-US" dirty="0"/>
                <a:t>Case 2: Dynamic TDD</a:t>
              </a:r>
            </a:p>
            <a:p>
              <a:pPr lvl="1"/>
              <a:r>
                <a:rPr lang="en-US" dirty="0"/>
                <a:t>3 symbol GP</a:t>
              </a:r>
            </a:p>
            <a:p>
              <a:pPr lvl="1"/>
              <a:r>
                <a:rPr lang="en-US" dirty="0"/>
                <a:t>28 symbol aggregated slot</a:t>
              </a:r>
            </a:p>
            <a:p>
              <a:pPr lvl="1"/>
              <a:r>
                <a:rPr lang="en-US" b="1" dirty="0">
                  <a:solidFill>
                    <a:srgbClr val="FF0000"/>
                  </a:solidFill>
                </a:rPr>
                <a:t>10% GP overhead</a:t>
              </a:r>
            </a:p>
            <a:p>
              <a:pPr lvl="1"/>
              <a:r>
                <a:rPr lang="en-US" dirty="0"/>
                <a:t>100 m ISD corresponds to &lt; 0.2 symbol timing advance</a:t>
              </a:r>
            </a:p>
            <a:p>
              <a:pPr lvl="1"/>
              <a:r>
                <a:rPr lang="en-US" dirty="0"/>
                <a:t>&gt; 2.8 symbol UE processing time allows self-contained SF</a:t>
              </a:r>
            </a:p>
            <a:p>
              <a:pPr lvl="1"/>
              <a:r>
                <a:rPr lang="en-US" b="1" dirty="0">
                  <a:solidFill>
                    <a:srgbClr val="00B050"/>
                  </a:solidFill>
                </a:rPr>
                <a:t>Low latency , Dynamic TDD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339666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41680B46-587D-4215-9E63-4C54C38ACB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Appendix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F92EDD0-8944-4A79-AF5B-937281F51E4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6974174-8F75-46F2-90C6-28CD718DC9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2685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RAN1 #86bis</a:t>
            </a:r>
            <a:endParaRPr lang="en-US" b="1" u="sng" dirty="0">
              <a:highlight>
                <a:srgbClr val="00FF00"/>
              </a:highlight>
              <a:latin typeface="Tahoma" panose="020B0604030504040204" pitchFamily="34" charset="0"/>
              <a:ea typeface="MS Mincho"/>
              <a:cs typeface="Times New Roman" panose="02020603050405020304" pitchFamily="18" charset="0"/>
            </a:endParaRPr>
          </a:p>
          <a:p>
            <a:pPr marL="0" marR="0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en-US" sz="2000" b="1" u="sng" dirty="0">
                <a:highlight>
                  <a:srgbClr val="00FF00"/>
                </a:highlight>
                <a:latin typeface="Tahoma" panose="020B0604030504040204" pitchFamily="34" charset="0"/>
                <a:ea typeface="MS Mincho"/>
                <a:cs typeface="Times New Roman" panose="02020603050405020304" pitchFamily="18" charset="0"/>
              </a:rPr>
              <a:t>Agreements:</a:t>
            </a:r>
            <a:endParaRPr lang="en-US" sz="2000" dirty="0">
              <a:latin typeface="Tahoma" panose="020B0604030504040204" pitchFamily="34" charset="0"/>
              <a:ea typeface="MS Mincho"/>
              <a:cs typeface="Times New Roman" panose="02020603050405020304" pitchFamily="18" charset="0"/>
            </a:endParaRPr>
          </a:p>
          <a:p>
            <a:pPr lvl="0">
              <a:spcBef>
                <a:spcPts val="0"/>
              </a:spcBef>
              <a:tabLst>
                <a:tab pos="457200" algn="l"/>
              </a:tabLst>
            </a:pPr>
            <a:r>
              <a:rPr lang="en-US" sz="2000" dirty="0">
                <a:latin typeface="Tahoma" panose="020B0604030504040204" pitchFamily="34" charset="0"/>
                <a:ea typeface="MS Mincho"/>
                <a:cs typeface="Times New Roman" panose="02020603050405020304" pitchFamily="18" charset="0"/>
              </a:rPr>
              <a:t>For slot-based scheduling, NR specification should support the following</a:t>
            </a:r>
          </a:p>
          <a:p>
            <a:pPr lvl="1">
              <a:spcBef>
                <a:spcPts val="0"/>
              </a:spcBef>
              <a:tabLst>
                <a:tab pos="914400" algn="l"/>
              </a:tabLst>
            </a:pPr>
            <a:r>
              <a:rPr lang="en-US" sz="2000" dirty="0">
                <a:latin typeface="Tahoma" panose="020B0604030504040204" pitchFamily="34" charset="0"/>
                <a:ea typeface="MS Mincho"/>
                <a:cs typeface="Times New Roman" panose="02020603050405020304" pitchFamily="18" charset="0"/>
              </a:rPr>
              <a:t>DL data reception in slot N and corresponding acknowledgment in slot N+K1</a:t>
            </a:r>
          </a:p>
          <a:p>
            <a:pPr lvl="2">
              <a:spcBef>
                <a:spcPts val="0"/>
              </a:spcBef>
              <a:tabLst>
                <a:tab pos="1371600" algn="l"/>
              </a:tabLst>
            </a:pPr>
            <a:r>
              <a:rPr lang="en-US" sz="2000" dirty="0">
                <a:latin typeface="Tahoma" panose="020B0604030504040204" pitchFamily="34" charset="0"/>
                <a:ea typeface="MS Mincho"/>
                <a:cs typeface="Times New Roman" panose="02020603050405020304" pitchFamily="18" charset="0"/>
              </a:rPr>
              <a:t>All UEs should support K1≥1 with exact values for K1 FFS</a:t>
            </a:r>
          </a:p>
          <a:p>
            <a:pPr lvl="2">
              <a:spcBef>
                <a:spcPts val="0"/>
              </a:spcBef>
              <a:tabLst>
                <a:tab pos="1371600" algn="l"/>
              </a:tabLst>
            </a:pPr>
            <a:r>
              <a:rPr lang="en-US" sz="2000" dirty="0">
                <a:latin typeface="Tahoma" panose="020B0604030504040204" pitchFamily="34" charset="0"/>
                <a:ea typeface="MS Mincho"/>
                <a:cs typeface="Times New Roman" panose="02020603050405020304" pitchFamily="18" charset="0"/>
              </a:rPr>
              <a:t>Some UEs may support K1=0 (FFS conditions)</a:t>
            </a:r>
          </a:p>
          <a:p>
            <a:pPr lvl="1">
              <a:spcBef>
                <a:spcPts val="0"/>
              </a:spcBef>
              <a:tabLst>
                <a:tab pos="914400" algn="l"/>
              </a:tabLst>
            </a:pPr>
            <a:r>
              <a:rPr lang="en-US" sz="2000" dirty="0">
                <a:latin typeface="Tahoma" panose="020B0604030504040204" pitchFamily="34" charset="0"/>
                <a:ea typeface="MS Mincho"/>
                <a:cs typeface="Times New Roman" panose="02020603050405020304" pitchFamily="18" charset="0"/>
              </a:rPr>
              <a:t>UL assignment in slot N and corresponding uplink data transmission in slot N+K2</a:t>
            </a:r>
          </a:p>
          <a:p>
            <a:pPr lvl="2">
              <a:spcBef>
                <a:spcPts val="0"/>
              </a:spcBef>
              <a:tabLst>
                <a:tab pos="1371600" algn="l"/>
              </a:tabLst>
            </a:pPr>
            <a:r>
              <a:rPr lang="en-US" sz="2000" dirty="0">
                <a:latin typeface="Tahoma" panose="020B0604030504040204" pitchFamily="34" charset="0"/>
                <a:ea typeface="MS Mincho"/>
                <a:cs typeface="Times New Roman" panose="02020603050405020304" pitchFamily="18" charset="0"/>
              </a:rPr>
              <a:t>All UEs should support K2≥1 with exact values for K2 FFS</a:t>
            </a:r>
          </a:p>
          <a:p>
            <a:pPr lvl="2">
              <a:spcBef>
                <a:spcPts val="0"/>
              </a:spcBef>
              <a:tabLst>
                <a:tab pos="1371600" algn="l"/>
              </a:tabLst>
            </a:pPr>
            <a:r>
              <a:rPr lang="en-US" sz="2000" dirty="0">
                <a:latin typeface="Tahoma" panose="020B0604030504040204" pitchFamily="34" charset="0"/>
                <a:ea typeface="MS Mincho"/>
                <a:cs typeface="Times New Roman" panose="02020603050405020304" pitchFamily="18" charset="0"/>
              </a:rPr>
              <a:t>Some UEs may support K2=0 (FFS conditions)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79F56CF-876B-44C1-8E67-B315506BA8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356404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hangingPunct="0"/>
            <a:r>
              <a:rPr lang="en-US" dirty="0"/>
              <a:t>The following are some agreed-upon terminology to provide context:</a:t>
            </a:r>
          </a:p>
          <a:p>
            <a:pPr lvl="1"/>
            <a:r>
              <a:rPr lang="en-US" b="1" u="sng" dirty="0"/>
              <a:t>K0:</a:t>
            </a:r>
            <a:r>
              <a:rPr lang="en-US" dirty="0"/>
              <a:t> Delay between DL grant and corresponding DL data (PDSCH) reception</a:t>
            </a:r>
          </a:p>
          <a:p>
            <a:pPr lvl="1"/>
            <a:r>
              <a:rPr lang="en-US" b="1" u="sng" dirty="0"/>
              <a:t>K1:</a:t>
            </a:r>
            <a:r>
              <a:rPr lang="en-US" dirty="0"/>
              <a:t> Delay between DL data (PDSCH) reception and corresponding ACK transmission on UL</a:t>
            </a:r>
          </a:p>
          <a:p>
            <a:pPr lvl="1"/>
            <a:r>
              <a:rPr lang="en-US" b="1" u="sng" dirty="0"/>
              <a:t>K2:</a:t>
            </a:r>
            <a:r>
              <a:rPr lang="en-US" dirty="0"/>
              <a:t> Delay between UL grant reception in DL and UL data (PUSCH) transmission</a:t>
            </a:r>
          </a:p>
          <a:p>
            <a:pPr lvl="1"/>
            <a:r>
              <a:rPr lang="en-US" b="1" u="sng" dirty="0"/>
              <a:t>K3:</a:t>
            </a:r>
            <a:r>
              <a:rPr lang="en-US" dirty="0"/>
              <a:t> Delay between ACK/NAK reception in UL and corresponding retransmission of data (PDSCH) on DL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AD90D8F-2598-4E1C-8D54-3F0E3D22E6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032548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C29BFD66497B943AA3B102F0C7B1355" ma:contentTypeVersion="3" ma:contentTypeDescription="Create a new document." ma:contentTypeScope="" ma:versionID="bfaad8acd7d275f3e3bca56f362c82b7">
  <xsd:schema xmlns:xsd="http://www.w3.org/2001/XMLSchema" xmlns:xs="http://www.w3.org/2001/XMLSchema" xmlns:p="http://schemas.microsoft.com/office/2006/metadata/properties" xmlns:ns2="c06861ca-3f08-4d07-bff7-bb15bac121f4" targetNamespace="http://schemas.microsoft.com/office/2006/metadata/properties" ma:root="true" ma:fieldsID="d438a935a9f46a554a3c2b40b6909714" ns2:_="">
    <xsd:import namespace="c06861ca-3f08-4d07-bff7-bb15bac121f4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06861ca-3f08-4d07-bff7-bb15bac121f4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Version=15.0.0.0, Culture=neutral, PublicKeyToken=71e9bce111e9429c</Assembly>
    <Class>Microsoft.Office.DocumentManagement.Internal.DocIdHandler</Class>
    <Data/>
    <Filter/>
  </Receiver>
</spe:Receiver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c06861ca-3f08-4d07-bff7-bb15bac121f4">HR33RHYHUWRF-4-2610</_dlc_DocId>
    <_dlc_DocIdUrl xmlns="c06861ca-3f08-4d07-bff7-bb15bac121f4">
      <Url>https://projects.qualcomm.com/sites/pentari/_layouts/15/DocIdRedir.aspx?ID=HR33RHYHUWRF-4-2610</Url>
      <Description>HR33RHYHUWRF-4-2610</Description>
    </_dlc_DocIdUrl>
  </documentManagement>
</p:properties>
</file>

<file path=customXml/itemProps1.xml><?xml version="1.0" encoding="utf-8"?>
<ds:datastoreItem xmlns:ds="http://schemas.openxmlformats.org/officeDocument/2006/customXml" ds:itemID="{3D5CE79D-6F38-4890-8617-9DA91F3A792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06861ca-3f08-4d07-bff7-bb15bac121f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ED8B9F0C-B7F3-4E6A-B0B0-838377407FE4}">
  <ds:schemaRefs>
    <ds:schemaRef ds:uri="http://schemas.microsoft.com/sharepoint/events"/>
  </ds:schemaRefs>
</ds:datastoreItem>
</file>

<file path=customXml/itemProps3.xml><?xml version="1.0" encoding="utf-8"?>
<ds:datastoreItem xmlns:ds="http://schemas.openxmlformats.org/officeDocument/2006/customXml" ds:itemID="{69ABC276-87E3-4946-B288-E7EE42832304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F3417B21-2CF7-4BE1-9E5D-D8A2093C2739}">
  <ds:schemaRefs>
    <ds:schemaRef ds:uri="http://schemas.microsoft.com/office/2006/documentManagement/types"/>
    <ds:schemaRef ds:uri="c06861ca-3f08-4d07-bff7-bb15bac121f4"/>
    <ds:schemaRef ds:uri="http://purl.org/dc/elements/1.1/"/>
    <ds:schemaRef ds:uri="http://schemas.microsoft.com/office/2006/metadata/properties"/>
    <ds:schemaRef ds:uri="http://purl.org/dc/terms/"/>
    <ds:schemaRef ds:uri="http://schemas.openxmlformats.org/package/2006/metadata/core-properties"/>
    <ds:schemaRef ds:uri="http://schemas.microsoft.com/office/infopath/2007/PartnerControls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4179</TotalTime>
  <Words>766</Words>
  <Application>Microsoft Office PowerPoint</Application>
  <PresentationFormat>On-screen Show (4:3)</PresentationFormat>
  <Paragraphs>117</Paragraphs>
  <Slides>10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23" baseType="lpstr">
      <vt:lpstr>MS Mincho</vt:lpstr>
      <vt:lpstr>SimSun</vt:lpstr>
      <vt:lpstr>Arial</vt:lpstr>
      <vt:lpstr>Arial Unicode MS</vt:lpstr>
      <vt:lpstr>Calibre Regular</vt:lpstr>
      <vt:lpstr>Calibri</vt:lpstr>
      <vt:lpstr>Qualcomm Office Regular</vt:lpstr>
      <vt:lpstr>Qualcomm Regular</vt:lpstr>
      <vt:lpstr>Tahoma</vt:lpstr>
      <vt:lpstr>Times New Roman</vt:lpstr>
      <vt:lpstr>Wingdings</vt:lpstr>
      <vt:lpstr>Office Theme</vt:lpstr>
      <vt:lpstr>Visio</vt:lpstr>
      <vt:lpstr>WF on Processing Time Requirements</vt:lpstr>
      <vt:lpstr>Background (R1-1711206)</vt:lpstr>
      <vt:lpstr>Proposal 1</vt:lpstr>
      <vt:lpstr>Proposal 2</vt:lpstr>
      <vt:lpstr>Example of NR TDD Outdoor Deployments</vt:lpstr>
      <vt:lpstr>Example of Indoor NR deployments</vt:lpstr>
      <vt:lpstr>Appendix</vt:lpstr>
      <vt:lpstr>Background</vt:lpstr>
      <vt:lpstr>Background</vt:lpstr>
      <vt:lpstr>Background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Circulant Weight  for LDPC Codes</dc:title>
  <dc:creator/>
  <cp:lastModifiedBy>Joseph Soriaga</cp:lastModifiedBy>
  <cp:revision>285</cp:revision>
  <dcterms:created xsi:type="dcterms:W3CDTF">2006-08-16T00:00:00Z</dcterms:created>
  <dcterms:modified xsi:type="dcterms:W3CDTF">2017-06-28T13:51:14Z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dlc_DocIdItemGuid">
    <vt:lpwstr>10454a5a-da0c-447b-8725-61d1ed0b9c60</vt:lpwstr>
  </property>
  <property fmtid="{D5CDD505-2E9C-101B-9397-08002B2CF9AE}" pid="3" name="ContentTypeId">
    <vt:lpwstr>0x010100BC29BFD66497B943AA3B102F0C7B1355</vt:lpwstr>
  </property>
</Properties>
</file>