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57" r:id="rId4"/>
    <p:sldId id="258" r:id="rId5"/>
    <p:sldId id="259" r:id="rId6"/>
    <p:sldId id="260" r:id="rId7"/>
    <p:sldId id="261" r:id="rId8"/>
    <p:sldId id="26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368" autoAdjust="0"/>
    <p:restoredTop sz="94660"/>
  </p:normalViewPr>
  <p:slideViewPr>
    <p:cSldViewPr snapToGrid="0">
      <p:cViewPr varScale="1">
        <p:scale>
          <a:sx n="69" d="100"/>
          <a:sy n="69" d="100"/>
        </p:scale>
        <p:origin x="3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4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879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257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022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618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437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380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641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627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39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927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965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73729-2C56-4FB9-B3A0-7C89154CE819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335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42178" y="376022"/>
            <a:ext cx="4495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>
                <a:cs typeface="Times New Roman" panose="02020603050405020304" pitchFamily="18" charset="0"/>
              </a:rPr>
              <a:t>3GPP TSG RAN1 NR Ad-Hoc#2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>
                <a:cs typeface="Times New Roman" panose="02020603050405020304" pitchFamily="18" charset="0"/>
              </a:rPr>
              <a:t>Qingdao</a:t>
            </a:r>
            <a:r>
              <a:rPr lang="sv-SE" altLang="ko-KR" sz="1800" b="1">
                <a:cs typeface="Times New Roman" panose="02020603050405020304" pitchFamily="18" charset="0"/>
              </a:rPr>
              <a:t>, P.R. </a:t>
            </a:r>
            <a:r>
              <a:rPr lang="en-US" altLang="ko-KR" sz="1800" b="1">
                <a:cs typeface="Times New Roman" panose="02020603050405020304" pitchFamily="18" charset="0"/>
              </a:rPr>
              <a:t>China</a:t>
            </a:r>
            <a:r>
              <a:rPr lang="sv-SE" altLang="ko-KR" sz="1800" b="1">
                <a:cs typeface="Times New Roman" panose="02020603050405020304" pitchFamily="18" charset="0"/>
              </a:rPr>
              <a:t> June</a:t>
            </a:r>
            <a:r>
              <a:rPr lang="en-US" altLang="ko-KR" sz="1800" b="1">
                <a:cs typeface="Times New Roman" panose="02020603050405020304" pitchFamily="18" charset="0"/>
              </a:rPr>
              <a:t> 27</a:t>
            </a:r>
            <a:r>
              <a:rPr lang="en-US" altLang="ko-KR" sz="1800" b="1" baseline="30000">
                <a:cs typeface="Times New Roman" panose="02020603050405020304" pitchFamily="18" charset="0"/>
              </a:rPr>
              <a:t>th</a:t>
            </a:r>
            <a:r>
              <a:rPr lang="en-US" altLang="ko-KR" sz="1800" b="1">
                <a:cs typeface="Times New Roman" panose="02020603050405020304" pitchFamily="18" charset="0"/>
              </a:rPr>
              <a:t> </a:t>
            </a:r>
            <a:r>
              <a:rPr lang="sv-SE" altLang="ko-KR" sz="1800" b="1">
                <a:cs typeface="Times New Roman" panose="02020603050405020304" pitchFamily="18" charset="0"/>
              </a:rPr>
              <a:t>– 30</a:t>
            </a:r>
            <a:r>
              <a:rPr lang="sv-SE" altLang="ko-KR" sz="1800" b="1" baseline="30000">
                <a:cs typeface="Times New Roman" panose="02020603050405020304" pitchFamily="18" charset="0"/>
              </a:rPr>
              <a:t>th</a:t>
            </a:r>
            <a:r>
              <a:rPr lang="sv-SE" altLang="ko-KR" sz="1800" b="1">
                <a:cs typeface="Times New Roman" panose="02020603050405020304" pitchFamily="18" charset="0"/>
              </a:rPr>
              <a:t>,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>
                <a:cs typeface="Times New Roman" panose="02020603050405020304" pitchFamily="18" charset="0"/>
              </a:rPr>
              <a:t>Agenda Item: 5.1.7</a:t>
            </a:r>
            <a:endParaRPr lang="tr-TR" altLang="ko-KR" sz="180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직사각형 5"/>
          <p:cNvSpPr>
            <a:spLocks noChangeArrowheads="1"/>
          </p:cNvSpPr>
          <p:nvPr/>
        </p:nvSpPr>
        <p:spPr bwMode="auto">
          <a:xfrm>
            <a:off x="10449069" y="191078"/>
            <a:ext cx="15056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anose="02020603050405020304" pitchFamily="18" charset="0"/>
              </a:rPr>
              <a:t> </a:t>
            </a:r>
            <a:r>
              <a:rPr lang="en-GB" altLang="ko-KR" sz="1800" b="1" dirty="0" err="1">
                <a:cs typeface="Times New Roman" panose="02020603050405020304" pitchFamily="18" charset="0"/>
              </a:rPr>
              <a:t>R1</a:t>
            </a:r>
            <a:r>
              <a:rPr lang="en-GB" altLang="ko-KR" sz="1800" b="1" dirty="0">
                <a:cs typeface="Times New Roman" panose="02020603050405020304" pitchFamily="18" charset="0"/>
              </a:rPr>
              <a:t>-1711768</a:t>
            </a:r>
            <a:endParaRPr lang="ko-KR" altLang="en-US" sz="18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On bandwidth parts and “RF” requirements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</p:spTree>
    <p:extLst>
      <p:ext uri="{BB962C8B-B14F-4D97-AF65-F5344CB8AC3E}">
        <p14:creationId xmlns:p14="http://schemas.microsoft.com/office/powerpoint/2010/main" val="3512973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Bandwidth parts – Usage scenarios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tabLst>
                <a:tab pos="2687638" algn="l"/>
              </a:tabLst>
            </a:pPr>
            <a:r>
              <a:rPr lang="en-US" sz="2400" dirty="0"/>
              <a:t>Usage scenario #1: 	Supporting reduced UE BW capability</a:t>
            </a:r>
          </a:p>
          <a:p>
            <a:pPr>
              <a:tabLst>
                <a:tab pos="2687638" algn="l"/>
              </a:tabLst>
            </a:pPr>
            <a:r>
              <a:rPr lang="en-US" sz="2400" dirty="0"/>
              <a:t>Usage scenario #2: 	Supporting reduced UE energy consumption by means of 	bandwidth adaptation</a:t>
            </a:r>
          </a:p>
          <a:p>
            <a:pPr>
              <a:tabLst>
                <a:tab pos="2687638" algn="l"/>
              </a:tabLst>
            </a:pPr>
            <a:r>
              <a:rPr lang="en-US" sz="2400" dirty="0"/>
              <a:t>Usage scenario #3:	Supporting </a:t>
            </a:r>
            <a:r>
              <a:rPr lang="en-US" sz="2400" dirty="0" err="1"/>
              <a:t>FDM</a:t>
            </a:r>
            <a:r>
              <a:rPr lang="en-US" sz="2400" dirty="0"/>
              <a:t> of different numerologies</a:t>
            </a:r>
          </a:p>
          <a:p>
            <a:pPr>
              <a:tabLst>
                <a:tab pos="2687638" algn="l"/>
              </a:tabLst>
            </a:pPr>
            <a:r>
              <a:rPr lang="en-US" sz="2400" dirty="0"/>
              <a:t>Usage scenario #4:	Supporting non-contiguous spectrum</a:t>
            </a:r>
          </a:p>
          <a:p>
            <a:pPr>
              <a:tabLst>
                <a:tab pos="2687638" algn="l"/>
              </a:tabLst>
            </a:pPr>
            <a:r>
              <a:rPr lang="en-US" sz="2400" dirty="0"/>
              <a:t>Usage scenario #5:	Supporting forward compatibility</a:t>
            </a:r>
          </a:p>
          <a:p>
            <a:r>
              <a:rPr lang="en-US" sz="2400" dirty="0"/>
              <a:t>….</a:t>
            </a:r>
          </a:p>
        </p:txBody>
      </p:sp>
    </p:spTree>
    <p:extLst>
      <p:ext uri="{BB962C8B-B14F-4D97-AF65-F5344CB8AC3E}">
        <p14:creationId xmlns:p14="http://schemas.microsoft.com/office/powerpoint/2010/main" val="2195865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Usage scenario #1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idx="1"/>
          </p:nvPr>
        </p:nvSpPr>
        <p:spPr>
          <a:xfrm>
            <a:off x="838200" y="4913615"/>
            <a:ext cx="11104418" cy="1734402"/>
          </a:xfrm>
        </p:spPr>
        <p:txBody>
          <a:bodyPr>
            <a:normAutofit/>
          </a:bodyPr>
          <a:lstStyle/>
          <a:p>
            <a:r>
              <a:rPr lang="en-US" sz="2400" dirty="0"/>
              <a:t>No specific requirements on UE reception/transmission outside of active BWP</a:t>
            </a:r>
          </a:p>
          <a:p>
            <a:pPr lvl="1"/>
            <a:r>
              <a:rPr lang="en-US" sz="2000" dirty="0"/>
              <a:t>Network should not assume that UE can receive/transmit anything outside of active BWP</a:t>
            </a:r>
          </a:p>
          <a:p>
            <a:pPr lvl="1"/>
            <a:r>
              <a:rPr lang="en-US" sz="2000" dirty="0"/>
              <a:t>Network should not assume any additional UE suppression of received/transmitted </a:t>
            </a:r>
            <a:br>
              <a:rPr lang="en-US" sz="2000" dirty="0"/>
            </a:br>
            <a:r>
              <a:rPr lang="en-US" sz="2000" dirty="0"/>
              <a:t>signals outside of active BWP (but within the overall carrier)</a:t>
            </a:r>
          </a:p>
        </p:txBody>
      </p:sp>
      <p:sp>
        <p:nvSpPr>
          <p:cNvPr id="19" name="Content Placeholder 17"/>
          <p:cNvSpPr txBox="1">
            <a:spLocks/>
          </p:cNvSpPr>
          <p:nvPr/>
        </p:nvSpPr>
        <p:spPr>
          <a:xfrm>
            <a:off x="838195" y="1754780"/>
            <a:ext cx="11104418" cy="17344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Supporting reduced UE BW capability</a:t>
            </a:r>
            <a:endParaRPr lang="en-US" sz="2000" dirty="0"/>
          </a:p>
        </p:txBody>
      </p:sp>
      <p:sp>
        <p:nvSpPr>
          <p:cNvPr id="6" name="Flowchart: Delay 5"/>
          <p:cNvSpPr/>
          <p:nvPr/>
        </p:nvSpPr>
        <p:spPr>
          <a:xfrm rot="16200000">
            <a:off x="5545691" y="-1638717"/>
            <a:ext cx="1205344" cy="10080000"/>
          </a:xfrm>
          <a:prstGeom prst="flowChartDelay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6123704" y="4184066"/>
            <a:ext cx="2520000" cy="0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123704" y="4183411"/>
            <a:ext cx="2523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BWP</a:t>
            </a:r>
          </a:p>
        </p:txBody>
      </p:sp>
      <p:sp>
        <p:nvSpPr>
          <p:cNvPr id="16" name="Flowchart: Delay 15"/>
          <p:cNvSpPr/>
          <p:nvPr/>
        </p:nvSpPr>
        <p:spPr>
          <a:xfrm rot="16200000">
            <a:off x="7037347" y="2397592"/>
            <a:ext cx="692726" cy="2520000"/>
          </a:xfrm>
          <a:prstGeom prst="flowChartDelay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8640000" y="3103411"/>
            <a:ext cx="0" cy="1080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6120000" y="3103416"/>
            <a:ext cx="0" cy="1080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536274" y="2463920"/>
            <a:ext cx="2523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Overall carrier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983671" y="4003957"/>
            <a:ext cx="1033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562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Usage scenario #2</a:t>
            </a:r>
          </a:p>
        </p:txBody>
      </p:sp>
      <p:sp>
        <p:nvSpPr>
          <p:cNvPr id="19" name="Content Placeholder 17"/>
          <p:cNvSpPr txBox="1">
            <a:spLocks/>
          </p:cNvSpPr>
          <p:nvPr/>
        </p:nvSpPr>
        <p:spPr>
          <a:xfrm>
            <a:off x="838195" y="1754780"/>
            <a:ext cx="11104418" cy="4751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Supporting reduced UE energy consumption by mean of bandwidth adaptation</a:t>
            </a:r>
            <a:endParaRPr lang="en-US" sz="2000" dirty="0"/>
          </a:p>
        </p:txBody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983671" y="2463920"/>
            <a:ext cx="10332000" cy="2088823"/>
            <a:chOff x="983671" y="2463920"/>
            <a:chExt cx="10332000" cy="2088823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983671" y="4003957"/>
              <a:ext cx="10332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Flowchart: Delay 5"/>
            <p:cNvSpPr/>
            <p:nvPr/>
          </p:nvSpPr>
          <p:spPr>
            <a:xfrm rot="16200000">
              <a:off x="5545691" y="-1638717"/>
              <a:ext cx="1205344" cy="10080000"/>
            </a:xfrm>
            <a:prstGeom prst="flowChartDelay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 flipV="1">
              <a:off x="6123704" y="4184066"/>
              <a:ext cx="2520000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6123704" y="4183411"/>
              <a:ext cx="25237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BWP2</a:t>
              </a:r>
              <a:endParaRPr lang="en-US" dirty="0"/>
            </a:p>
          </p:txBody>
        </p:sp>
        <p:sp>
          <p:nvSpPr>
            <p:cNvPr id="16" name="Flowchart: Delay 15"/>
            <p:cNvSpPr/>
            <p:nvPr/>
          </p:nvSpPr>
          <p:spPr>
            <a:xfrm rot="16200000">
              <a:off x="7037347" y="2397592"/>
              <a:ext cx="692726" cy="2520000"/>
            </a:xfrm>
            <a:prstGeom prst="flowChartDelay">
              <a:avLst/>
            </a:prstGeom>
            <a:solidFill>
              <a:srgbClr val="99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 flipV="1">
              <a:off x="8640000" y="3103411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V="1">
              <a:off x="6120000" y="3103416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4536274" y="2463920"/>
              <a:ext cx="25237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Overall carrier</a:t>
              </a:r>
            </a:p>
          </p:txBody>
        </p:sp>
        <p:sp>
          <p:nvSpPr>
            <p:cNvPr id="21" name="Flowchart: Delay 20"/>
            <p:cNvSpPr/>
            <p:nvPr/>
          </p:nvSpPr>
          <p:spPr>
            <a:xfrm rot="16200000">
              <a:off x="6957445" y="3375418"/>
              <a:ext cx="692726" cy="566517"/>
            </a:xfrm>
            <a:prstGeom prst="flowChartDelay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V="1">
              <a:off x="7587064" y="3089551"/>
              <a:ext cx="0" cy="936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7020549" y="3089556"/>
              <a:ext cx="0" cy="90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7020549" y="3103411"/>
              <a:ext cx="566515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6041954" y="2770238"/>
              <a:ext cx="25237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BWP1</a:t>
              </a:r>
              <a:endParaRPr lang="en-US" dirty="0"/>
            </a:p>
          </p:txBody>
        </p:sp>
      </p:grpSp>
      <p:sp>
        <p:nvSpPr>
          <p:cNvPr id="24" name="Content Placeholder 17"/>
          <p:cNvSpPr txBox="1">
            <a:spLocks/>
          </p:cNvSpPr>
          <p:nvPr/>
        </p:nvSpPr>
        <p:spPr>
          <a:xfrm>
            <a:off x="838200" y="4913615"/>
            <a:ext cx="11104418" cy="17344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Same as scenario #1</a:t>
            </a:r>
          </a:p>
          <a:p>
            <a:pPr lvl="1"/>
            <a:r>
              <a:rPr lang="en-US" sz="2000" dirty="0"/>
              <a:t>Network should not assume that UE can receive/transmit anything outside of active BWP(s)</a:t>
            </a:r>
          </a:p>
          <a:p>
            <a:pPr lvl="1"/>
            <a:r>
              <a:rPr lang="en-US" sz="2000" dirty="0"/>
              <a:t>Network should not not assume any additional UE suppression of received/transmitted </a:t>
            </a:r>
            <a:br>
              <a:rPr lang="en-US" sz="2000" dirty="0"/>
            </a:br>
            <a:r>
              <a:rPr lang="en-US" sz="2000" dirty="0"/>
              <a:t>signals outside of active BWP(s)</a:t>
            </a:r>
          </a:p>
        </p:txBody>
      </p:sp>
    </p:spTree>
    <p:extLst>
      <p:ext uri="{BB962C8B-B14F-4D97-AF65-F5344CB8AC3E}">
        <p14:creationId xmlns:p14="http://schemas.microsoft.com/office/powerpoint/2010/main" val="2723260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Usage scenario #3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idx="1"/>
          </p:nvPr>
        </p:nvSpPr>
        <p:spPr>
          <a:xfrm>
            <a:off x="838200" y="4913614"/>
            <a:ext cx="11104418" cy="1944385"/>
          </a:xfrm>
        </p:spPr>
        <p:txBody>
          <a:bodyPr>
            <a:normAutofit/>
          </a:bodyPr>
          <a:lstStyle/>
          <a:p>
            <a:r>
              <a:rPr lang="en-US" sz="2400" dirty="0"/>
              <a:t>Potential requirements on additional suppression of received/transmitted signals outside of active BWP(s)</a:t>
            </a:r>
          </a:p>
          <a:p>
            <a:pPr lvl="1"/>
            <a:r>
              <a:rPr lang="en-US" sz="2000" dirty="0"/>
              <a:t>To reduce intra-carrier </a:t>
            </a:r>
            <a:r>
              <a:rPr lang="en-US" sz="2000" dirty="0" err="1"/>
              <a:t>guardbands</a:t>
            </a:r>
            <a:r>
              <a:rPr lang="en-US" sz="2000" dirty="0"/>
              <a:t> between numerologies</a:t>
            </a:r>
          </a:p>
          <a:p>
            <a:pPr lvl="1"/>
            <a:r>
              <a:rPr lang="en-US" sz="2000" dirty="0" err="1"/>
              <a:t>RAN4</a:t>
            </a:r>
            <a:r>
              <a:rPr lang="en-US" sz="2000" dirty="0"/>
              <a:t> decision (“spectrum confinement on a </a:t>
            </a:r>
            <a:r>
              <a:rPr lang="en-US" sz="2000" dirty="0" err="1"/>
              <a:t>subband</a:t>
            </a:r>
            <a:r>
              <a:rPr lang="en-US" sz="2000" dirty="0"/>
              <a:t> basis”)</a:t>
            </a:r>
          </a:p>
          <a:p>
            <a:pPr lvl="1"/>
            <a:r>
              <a:rPr lang="en-US" sz="2000" dirty="0"/>
              <a:t>Relaxed requirements compared to suppression of out-of-carrier signals</a:t>
            </a:r>
          </a:p>
        </p:txBody>
      </p:sp>
      <p:sp>
        <p:nvSpPr>
          <p:cNvPr id="19" name="Content Placeholder 17"/>
          <p:cNvSpPr txBox="1">
            <a:spLocks/>
          </p:cNvSpPr>
          <p:nvPr/>
        </p:nvSpPr>
        <p:spPr>
          <a:xfrm>
            <a:off x="838195" y="1754780"/>
            <a:ext cx="11104418" cy="17344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Supporting </a:t>
            </a:r>
            <a:r>
              <a:rPr lang="en-US" sz="2400" dirty="0" err="1"/>
              <a:t>FDM</a:t>
            </a:r>
            <a:r>
              <a:rPr lang="en-US" sz="2400" dirty="0"/>
              <a:t> of different numerologies</a:t>
            </a:r>
            <a:endParaRPr lang="en-US" sz="2000" dirty="0"/>
          </a:p>
        </p:txBody>
      </p:sp>
      <p:grpSp>
        <p:nvGrpSpPr>
          <p:cNvPr id="5" name="Group 4"/>
          <p:cNvGrpSpPr/>
          <p:nvPr/>
        </p:nvGrpSpPr>
        <p:grpSpPr>
          <a:xfrm>
            <a:off x="983671" y="2463920"/>
            <a:ext cx="10332000" cy="2127369"/>
            <a:chOff x="983671" y="2463920"/>
            <a:chExt cx="10332000" cy="2127369"/>
          </a:xfrm>
        </p:grpSpPr>
        <p:sp>
          <p:nvSpPr>
            <p:cNvPr id="6" name="Flowchart: Delay 5"/>
            <p:cNvSpPr/>
            <p:nvPr/>
          </p:nvSpPr>
          <p:spPr>
            <a:xfrm rot="16200000">
              <a:off x="5545691" y="-1638717"/>
              <a:ext cx="1205344" cy="10080000"/>
            </a:xfrm>
            <a:prstGeom prst="flowChartDelay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>
              <a:off x="1136082" y="4183408"/>
              <a:ext cx="4760721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2254590" y="4221957"/>
              <a:ext cx="25237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BWP1</a:t>
              </a:r>
              <a:r>
                <a:rPr lang="en-US" dirty="0"/>
                <a:t> (numerology 1)</a:t>
              </a:r>
            </a:p>
          </p:txBody>
        </p:sp>
        <p:sp>
          <p:nvSpPr>
            <p:cNvPr id="16" name="Flowchart: Delay 15"/>
            <p:cNvSpPr/>
            <p:nvPr/>
          </p:nvSpPr>
          <p:spPr>
            <a:xfrm rot="16200000">
              <a:off x="8434800" y="1277232"/>
              <a:ext cx="692726" cy="4760720"/>
            </a:xfrm>
            <a:prstGeom prst="flowChartDelay">
              <a:avLst/>
            </a:prstGeom>
            <a:solidFill>
              <a:srgbClr val="00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 flipV="1">
              <a:off x="11161523" y="3103411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V="1">
              <a:off x="6383243" y="3103416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1136082" y="2463920"/>
              <a:ext cx="100254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Overall carrier</a:t>
              </a:r>
            </a:p>
          </p:txBody>
        </p:sp>
        <p:sp>
          <p:nvSpPr>
            <p:cNvPr id="13" name="Flowchart: Delay 12"/>
            <p:cNvSpPr/>
            <p:nvPr/>
          </p:nvSpPr>
          <p:spPr>
            <a:xfrm rot="16200000">
              <a:off x="3170080" y="1277229"/>
              <a:ext cx="692726" cy="4760720"/>
            </a:xfrm>
            <a:prstGeom prst="flowChartDelay">
              <a:avLst/>
            </a:prstGeom>
            <a:solidFill>
              <a:srgbClr val="99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flipV="1">
              <a:off x="5896803" y="3103408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1118523" y="3103413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6406044" y="4183402"/>
              <a:ext cx="4760721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7524552" y="4221951"/>
              <a:ext cx="25237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BWP2</a:t>
              </a:r>
              <a:r>
                <a:rPr lang="en-US" dirty="0"/>
                <a:t> (numerology 2)</a:t>
              </a:r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983671" y="4003957"/>
              <a:ext cx="10332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85941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Usage scenario #4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idx="1"/>
          </p:nvPr>
        </p:nvSpPr>
        <p:spPr>
          <a:xfrm>
            <a:off x="838200" y="4913615"/>
            <a:ext cx="11104418" cy="1734402"/>
          </a:xfrm>
        </p:spPr>
        <p:txBody>
          <a:bodyPr>
            <a:normAutofit/>
          </a:bodyPr>
          <a:lstStyle/>
          <a:p>
            <a:r>
              <a:rPr lang="en-US" sz="2400" dirty="0"/>
              <a:t>Similar requirements on suppression of received/transmitted signals outside </a:t>
            </a:r>
            <a:br>
              <a:rPr lang="en-US" sz="2400" dirty="0"/>
            </a:br>
            <a:r>
              <a:rPr lang="en-US" sz="2400" dirty="0"/>
              <a:t>of active BWP as out-of-carrier suppression</a:t>
            </a:r>
            <a:endParaRPr lang="en-US" sz="2000" dirty="0"/>
          </a:p>
        </p:txBody>
      </p:sp>
      <p:sp>
        <p:nvSpPr>
          <p:cNvPr id="19" name="Content Placeholder 17"/>
          <p:cNvSpPr txBox="1">
            <a:spLocks/>
          </p:cNvSpPr>
          <p:nvPr/>
        </p:nvSpPr>
        <p:spPr>
          <a:xfrm>
            <a:off x="838195" y="1754780"/>
            <a:ext cx="11104418" cy="17344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Supporting non-contiguous spectrum</a:t>
            </a:r>
            <a:endParaRPr lang="en-US" sz="2000" dirty="0"/>
          </a:p>
        </p:txBody>
      </p:sp>
      <p:grpSp>
        <p:nvGrpSpPr>
          <p:cNvPr id="9" name="Group 8"/>
          <p:cNvGrpSpPr/>
          <p:nvPr/>
        </p:nvGrpSpPr>
        <p:grpSpPr>
          <a:xfrm>
            <a:off x="983671" y="2463920"/>
            <a:ext cx="10332000" cy="2413717"/>
            <a:chOff x="983671" y="2463920"/>
            <a:chExt cx="10332000" cy="2413717"/>
          </a:xfrm>
        </p:grpSpPr>
        <p:sp>
          <p:nvSpPr>
            <p:cNvPr id="6" name="Flowchart: Delay 5"/>
            <p:cNvSpPr/>
            <p:nvPr/>
          </p:nvSpPr>
          <p:spPr>
            <a:xfrm rot="16200000">
              <a:off x="5545691" y="-1638717"/>
              <a:ext cx="1205344" cy="10080000"/>
            </a:xfrm>
            <a:prstGeom prst="flowChartDelay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 flipV="1">
              <a:off x="1136082" y="4183402"/>
              <a:ext cx="2840174" cy="6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1136083" y="4221957"/>
              <a:ext cx="28210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BWP1</a:t>
              </a:r>
              <a:endParaRPr lang="en-US" dirty="0"/>
            </a:p>
          </p:txBody>
        </p:sp>
        <p:sp>
          <p:nvSpPr>
            <p:cNvPr id="16" name="Flowchart: Delay 15"/>
            <p:cNvSpPr/>
            <p:nvPr/>
          </p:nvSpPr>
          <p:spPr>
            <a:xfrm rot="16200000">
              <a:off x="8434800" y="1277232"/>
              <a:ext cx="692726" cy="4760720"/>
            </a:xfrm>
            <a:prstGeom prst="flowChartDelay">
              <a:avLst/>
            </a:prstGeom>
            <a:solidFill>
              <a:srgbClr val="99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 flipV="1">
              <a:off x="11161523" y="3103411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V="1">
              <a:off x="6383243" y="3103416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1136082" y="2463920"/>
              <a:ext cx="100254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Overall carrier</a:t>
              </a:r>
            </a:p>
          </p:txBody>
        </p:sp>
        <p:sp>
          <p:nvSpPr>
            <p:cNvPr id="13" name="Flowchart: Delay 12"/>
            <p:cNvSpPr/>
            <p:nvPr/>
          </p:nvSpPr>
          <p:spPr>
            <a:xfrm rot="16200000">
              <a:off x="2209806" y="2237503"/>
              <a:ext cx="692726" cy="2840172"/>
            </a:xfrm>
            <a:prstGeom prst="flowChartDelay">
              <a:avLst/>
            </a:prstGeom>
            <a:solidFill>
              <a:srgbClr val="99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flipV="1">
              <a:off x="3957168" y="3103408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1118523" y="3103413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6406044" y="4183402"/>
              <a:ext cx="4760721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7524552" y="4221951"/>
              <a:ext cx="25237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BWP2</a:t>
              </a:r>
              <a:endParaRPr lang="en-US" dirty="0"/>
            </a:p>
          </p:txBody>
        </p:sp>
        <p:sp>
          <p:nvSpPr>
            <p:cNvPr id="24" name="Flowchart: Delay 23"/>
            <p:cNvSpPr/>
            <p:nvPr/>
          </p:nvSpPr>
          <p:spPr>
            <a:xfrm rot="16200000">
              <a:off x="4828310" y="2583861"/>
              <a:ext cx="692726" cy="2147454"/>
            </a:xfrm>
            <a:prstGeom prst="flowChartDelay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H="1" flipV="1">
              <a:off x="5153891" y="3742909"/>
              <a:ext cx="13854" cy="47647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4100946" y="4231306"/>
              <a:ext cx="23713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Something completely unknown</a:t>
              </a:r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983671" y="4003957"/>
              <a:ext cx="10332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30509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Usage scenario #5</a:t>
            </a:r>
          </a:p>
        </p:txBody>
      </p:sp>
      <p:sp>
        <p:nvSpPr>
          <p:cNvPr id="19" name="Content Placeholder 17"/>
          <p:cNvSpPr txBox="1">
            <a:spLocks/>
          </p:cNvSpPr>
          <p:nvPr/>
        </p:nvSpPr>
        <p:spPr>
          <a:xfrm>
            <a:off x="838195" y="1754780"/>
            <a:ext cx="11104418" cy="17344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Supporting forward compatibility</a:t>
            </a:r>
            <a:endParaRPr lang="en-US" sz="2000" dirty="0"/>
          </a:p>
        </p:txBody>
      </p:sp>
      <p:sp>
        <p:nvSpPr>
          <p:cNvPr id="26" name="Content Placeholder 17"/>
          <p:cNvSpPr txBox="1">
            <a:spLocks/>
          </p:cNvSpPr>
          <p:nvPr/>
        </p:nvSpPr>
        <p:spPr>
          <a:xfrm>
            <a:off x="838200" y="4913615"/>
            <a:ext cx="11104418" cy="17344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Additional suppression of received/transmitted signals outside of active BWP</a:t>
            </a:r>
          </a:p>
          <a:p>
            <a:pPr lvl="1"/>
            <a:r>
              <a:rPr lang="en-US" sz="2000" dirty="0"/>
              <a:t>Probably more relaxed requirements compared to suppression of out-of-carrier signals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983671" y="2463920"/>
            <a:ext cx="10332000" cy="2413717"/>
            <a:chOff x="983671" y="2463920"/>
            <a:chExt cx="10332000" cy="2413717"/>
          </a:xfrm>
        </p:grpSpPr>
        <p:sp>
          <p:nvSpPr>
            <p:cNvPr id="6" name="Flowchart: Delay 5"/>
            <p:cNvSpPr/>
            <p:nvPr/>
          </p:nvSpPr>
          <p:spPr>
            <a:xfrm rot="16200000">
              <a:off x="5545691" y="-1638717"/>
              <a:ext cx="1205344" cy="10080000"/>
            </a:xfrm>
            <a:prstGeom prst="flowChartDelay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Flowchart: Delay 15"/>
            <p:cNvSpPr/>
            <p:nvPr/>
          </p:nvSpPr>
          <p:spPr>
            <a:xfrm rot="16200000">
              <a:off x="8434800" y="1277232"/>
              <a:ext cx="692726" cy="4760720"/>
            </a:xfrm>
            <a:prstGeom prst="flowChartDelay">
              <a:avLst/>
            </a:prstGeom>
            <a:solidFill>
              <a:srgbClr val="99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 flipV="1">
              <a:off x="11161523" y="3103411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V="1">
              <a:off x="6383243" y="3103416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1136082" y="2463920"/>
              <a:ext cx="100254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Overall carrier</a:t>
              </a:r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>
              <a:off x="6406044" y="4183402"/>
              <a:ext cx="4760721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7524552" y="4221951"/>
              <a:ext cx="25237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BWP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54584" y="4231306"/>
              <a:ext cx="23713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Something new and </a:t>
              </a:r>
              <a:br>
                <a:rPr lang="en-US" dirty="0"/>
              </a:br>
              <a:r>
                <a:rPr lang="en-US" dirty="0"/>
                <a:t>not yet defined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4536218" y="2800531"/>
              <a:ext cx="571288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8800" b="1" cap="none" spc="0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FFFF00"/>
                  </a:solidFill>
                  <a:effectLst/>
                </a:rPr>
                <a:t>?</a:t>
              </a:r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H="1" flipV="1">
              <a:off x="4807529" y="3742909"/>
              <a:ext cx="13854" cy="47647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983671" y="4003957"/>
              <a:ext cx="10332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37342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different usage scenarios implies different characteristics for the bandwidth parts, for example in terms of suppression of transmission/reception of signals outside of an active bandwidth part</a:t>
            </a:r>
          </a:p>
          <a:p>
            <a:pPr>
              <a:spcBef>
                <a:spcPts val="1800"/>
              </a:spcBef>
            </a:pPr>
            <a:r>
              <a:rPr lang="en-US" sz="2400" dirty="0"/>
              <a:t>If all these usage scenarios are to be handled by the same concept of bandwidth part it is essential that these differences are fully understood and taking care of </a:t>
            </a:r>
          </a:p>
          <a:p>
            <a:pPr lvl="1">
              <a:spcBef>
                <a:spcPts val="1000"/>
              </a:spcBef>
            </a:pPr>
            <a:r>
              <a:rPr lang="en-US" sz="2000" dirty="0"/>
              <a:t>Otherwise 3GPP may end up with a solution that does not support all the relevant usage scenarios or is unnecessarily (and unacceptably) complex for certain usage scenarios</a:t>
            </a:r>
          </a:p>
          <a:p>
            <a:pPr>
              <a:spcBef>
                <a:spcPts val="1800"/>
              </a:spcBef>
            </a:pPr>
            <a:r>
              <a:rPr lang="en-US" sz="2400" dirty="0"/>
              <a:t>Alternatively 3GPP limits the concept of bandwidth parts to a subset of these usage scenarios and address the other scenarios with other tools</a:t>
            </a:r>
          </a:p>
        </p:txBody>
      </p:sp>
    </p:spTree>
    <p:extLst>
      <p:ext uri="{BB962C8B-B14F-4D97-AF65-F5344CB8AC3E}">
        <p14:creationId xmlns:p14="http://schemas.microsoft.com/office/powerpoint/2010/main" val="36637478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</TotalTime>
  <Words>366</Words>
  <Application>Microsoft Office PowerPoint</Application>
  <PresentationFormat>Widescreen</PresentationFormat>
  <Paragraphs>57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Malgun Gothic</vt:lpstr>
      <vt:lpstr>Arial</vt:lpstr>
      <vt:lpstr>Calibri</vt:lpstr>
      <vt:lpstr>Calibri Light</vt:lpstr>
      <vt:lpstr>Times New Roman</vt:lpstr>
      <vt:lpstr>Office Theme</vt:lpstr>
      <vt:lpstr>On bandwidth parts and “RF” requirements</vt:lpstr>
      <vt:lpstr>Bandwidth parts – Usage scenarios</vt:lpstr>
      <vt:lpstr>Usage scenario #1</vt:lpstr>
      <vt:lpstr>Usage scenario #2</vt:lpstr>
      <vt:lpstr>Usage scenario #3</vt:lpstr>
      <vt:lpstr>Usage scenario #4</vt:lpstr>
      <vt:lpstr>Usage scenario #5</vt:lpstr>
      <vt:lpstr>Summary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 Dahlman</dc:creator>
  <cp:lastModifiedBy>Erik Dahlman</cp:lastModifiedBy>
  <cp:revision>12</cp:revision>
  <dcterms:created xsi:type="dcterms:W3CDTF">2017-06-27T04:11:50Z</dcterms:created>
  <dcterms:modified xsi:type="dcterms:W3CDTF">2017-06-28T01:53:49Z</dcterms:modified>
</cp:coreProperties>
</file>