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7" r:id="rId2"/>
    <p:sldId id="259" r:id="rId3"/>
    <p:sldId id="270" r:id="rId4"/>
    <p:sldId id="268" r:id="rId5"/>
    <p:sldId id="269" r:id="rId6"/>
    <p:sldId id="267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179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499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96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713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272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010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697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828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80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515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877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EBEF8-DFBA-4C05-B057-0DA93C43D528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5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WF on Polar codes construction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dirty="0">
              <a:latin typeface="+mj-lt"/>
              <a:ea typeface="+mj-ea"/>
              <a:cs typeface="+mj-cs"/>
            </a:endParaRPr>
          </a:p>
          <a:p>
            <a:r>
              <a:rPr lang="en-US" dirty="0">
                <a:latin typeface="+mj-lt"/>
                <a:ea typeface="+mj-ea"/>
                <a:cs typeface="+mj-cs"/>
              </a:rPr>
              <a:t>NTT DOCOMO, Ericsson, Qualcomm, Intel, </a:t>
            </a:r>
            <a:r>
              <a:rPr lang="en-US" dirty="0" err="1">
                <a:latin typeface="+mj-lt"/>
                <a:ea typeface="+mj-ea"/>
                <a:cs typeface="+mj-cs"/>
              </a:rPr>
              <a:t>Tsofun</a:t>
            </a:r>
            <a:r>
              <a:rPr lang="en-US" dirty="0">
                <a:latin typeface="+mj-lt"/>
                <a:ea typeface="+mj-ea"/>
                <a:cs typeface="+mj-cs"/>
              </a:rPr>
              <a:t> Algorithm, CATT, AT</a:t>
            </a:r>
            <a:r>
              <a:rPr lang="en-US">
                <a:latin typeface="+mj-lt"/>
                <a:ea typeface="+mj-ea"/>
                <a:cs typeface="+mj-cs"/>
              </a:rPr>
              <a:t>&amp;T</a:t>
            </a:r>
            <a:endParaRPr 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R1-1711764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39037"/>
            <a:ext cx="485261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Ad-Hoc#2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Qingdao, China 27th – 30th June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5.1.4.2.1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17897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8650" y="1825625"/>
            <a:ext cx="78867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GB" altLang="zh-CN" sz="1600" b="1" u="sng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Agreement: 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DL: </a:t>
            </a:r>
            <a:endParaRPr lang="zh-CN" altLang="zh-CN" sz="1600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J’ = 3 or 6, to be </a:t>
            </a:r>
            <a:r>
              <a:rPr lang="en-GB" altLang="zh-CN" sz="16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downselected</a:t>
            </a: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at June </a:t>
            </a:r>
            <a:r>
              <a:rPr lang="en-GB" altLang="zh-CN" sz="16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adhoc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J’’ = 0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least some of the J + J’ bits are appended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until June </a:t>
            </a:r>
            <a:r>
              <a:rPr lang="en-GB" altLang="zh-CN" sz="16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adhoc</a:t>
            </a: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how the J + J’ bits are obtained 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If J’=6, </a:t>
            </a:r>
            <a:r>
              <a:rPr lang="en-GB" altLang="zh-CN" sz="1600" dirty="0">
                <a:highlight>
                  <a:srgbClr val="8080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working assumption </a:t>
            </a: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that at least some of the J + J’ bits are distributed (including to support early termination in the code construction) (Consideration of J’=6 proposals without distributed J+J’ bits are not precluded.)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If J’=3, FFS until June </a:t>
            </a:r>
            <a:r>
              <a:rPr lang="en-GB" altLang="zh-CN" sz="16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adhoc</a:t>
            </a: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whether some of the J + J’ bits are distributed (including to support early termination in the code construction)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Consideration of distribution of bits shall consider complexity versus benefit and comparison to implementable purely implementation based methods for early termination</a:t>
            </a:r>
            <a:endParaRPr lang="zh-CN" altLang="zh-CN" sz="16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07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Assume the input information sequence of channel coding is (</a:t>
            </a:r>
            <a:r>
              <a:rPr lang="en-US" altLang="zh-CN" i="1" dirty="0"/>
              <a:t>u</a:t>
            </a:r>
            <a:r>
              <a:rPr lang="en-US" altLang="zh-CN" baseline="-25000" dirty="0"/>
              <a:t>1</a:t>
            </a:r>
            <a:r>
              <a:rPr lang="en-US" altLang="zh-CN" dirty="0"/>
              <a:t>, </a:t>
            </a:r>
            <a:r>
              <a:rPr lang="en-US" altLang="zh-CN" i="1" dirty="0"/>
              <a:t>u</a:t>
            </a:r>
            <a:r>
              <a:rPr lang="en-US" altLang="zh-CN" baseline="-25000" dirty="0"/>
              <a:t>2</a:t>
            </a:r>
            <a:r>
              <a:rPr lang="en-US" altLang="zh-CN" dirty="0"/>
              <a:t>, …, </a:t>
            </a:r>
            <a:r>
              <a:rPr lang="en-US" altLang="zh-CN" i="1" dirty="0" err="1"/>
              <a:t>u</a:t>
            </a:r>
            <a:r>
              <a:rPr lang="en-US" altLang="zh-CN" i="1" baseline="-25000" dirty="0" err="1"/>
              <a:t>K</a:t>
            </a:r>
            <a:r>
              <a:rPr lang="en-US" altLang="zh-CN" dirty="0"/>
              <a:t>) </a:t>
            </a:r>
          </a:p>
          <a:p>
            <a:r>
              <a:rPr lang="en-US" altLang="zh-CN" dirty="0"/>
              <a:t>If the </a:t>
            </a:r>
            <a:r>
              <a:rPr lang="en-US" altLang="zh-CN" i="1" dirty="0" err="1"/>
              <a:t>i</a:t>
            </a:r>
            <a:r>
              <a:rPr lang="en-US" altLang="zh-CN" dirty="0" err="1"/>
              <a:t>th</a:t>
            </a:r>
            <a:r>
              <a:rPr lang="en-US" altLang="zh-CN" dirty="0"/>
              <a:t> assistant bit </a:t>
            </a:r>
            <a:r>
              <a:rPr lang="en-US" altLang="zh-CN" i="1" dirty="0"/>
              <a:t>p</a:t>
            </a:r>
            <a:r>
              <a:rPr lang="en-US" altLang="zh-CN" i="1" baseline="-25000" dirty="0"/>
              <a:t>i</a:t>
            </a:r>
            <a:r>
              <a:rPr lang="en-US" altLang="zh-CN" dirty="0"/>
              <a:t> of Polar codes are inserted after </a:t>
            </a:r>
            <a:r>
              <a:rPr lang="en-US" altLang="zh-CN" i="1" dirty="0" err="1"/>
              <a:t>u</a:t>
            </a:r>
            <a:r>
              <a:rPr lang="en-US" altLang="zh-CN" i="1" baseline="-25000" dirty="0" err="1"/>
              <a:t>b</a:t>
            </a:r>
            <a:r>
              <a:rPr lang="en-US" altLang="zh-CN" dirty="0"/>
              <a:t> (</a:t>
            </a:r>
            <a:r>
              <a:rPr lang="en-US" altLang="zh-CN" i="1" dirty="0"/>
              <a:t>b</a:t>
            </a:r>
            <a:r>
              <a:rPr lang="en-US" altLang="zh-CN" dirty="0"/>
              <a:t>=1,2,…,</a:t>
            </a:r>
            <a:r>
              <a:rPr lang="en-US" altLang="zh-CN" i="1" dirty="0"/>
              <a:t>K</a:t>
            </a:r>
            <a:r>
              <a:rPr lang="en-US" altLang="zh-CN" dirty="0"/>
              <a:t>), then </a:t>
            </a:r>
            <a:r>
              <a:rPr lang="en-US" altLang="zh-CN" i="1" dirty="0"/>
              <a:t>p</a:t>
            </a:r>
            <a:r>
              <a:rPr lang="en-US" altLang="zh-CN" i="1" baseline="-25000" dirty="0"/>
              <a:t>i</a:t>
            </a:r>
            <a:r>
              <a:rPr lang="en-US" altLang="zh-CN" dirty="0"/>
              <a:t> can only linearly generated from information bits (</a:t>
            </a:r>
            <a:r>
              <a:rPr lang="en-US" altLang="zh-CN" i="1" dirty="0"/>
              <a:t>u</a:t>
            </a:r>
            <a:r>
              <a:rPr lang="en-US" altLang="zh-CN" baseline="-25000" dirty="0"/>
              <a:t>1</a:t>
            </a:r>
            <a:r>
              <a:rPr lang="en-US" altLang="zh-CN" dirty="0"/>
              <a:t>, </a:t>
            </a:r>
            <a:r>
              <a:rPr lang="en-US" altLang="zh-CN" i="1" dirty="0"/>
              <a:t>u</a:t>
            </a:r>
            <a:r>
              <a:rPr lang="en-US" altLang="zh-CN" baseline="-25000" dirty="0"/>
              <a:t>2</a:t>
            </a:r>
            <a:r>
              <a:rPr lang="en-US" altLang="zh-CN" dirty="0"/>
              <a:t>, …, </a:t>
            </a:r>
            <a:r>
              <a:rPr lang="en-US" altLang="zh-CN" i="1" dirty="0" err="1"/>
              <a:t>u</a:t>
            </a:r>
            <a:r>
              <a:rPr lang="en-US" altLang="zh-CN" i="1" baseline="-25000" dirty="0" err="1"/>
              <a:t>b</a:t>
            </a:r>
            <a:r>
              <a:rPr lang="en-US" altLang="zh-CN" dirty="0"/>
              <a:t>) without any interleaving,</a:t>
            </a:r>
          </a:p>
          <a:p>
            <a:pPr lvl="1"/>
            <a:r>
              <a:rPr lang="en-US" altLang="zh-CN" dirty="0"/>
              <a:t>That is, no </a:t>
            </a:r>
            <a:r>
              <a:rPr lang="en-US" altLang="zh-CN" dirty="0" err="1"/>
              <a:t>interleaver</a:t>
            </a:r>
            <a:r>
              <a:rPr lang="en-US" altLang="zh-CN" dirty="0"/>
              <a:t> is used before the basic Polar encoder, and the information bits are mapped into the encoder by keeping the same input order and no de-</a:t>
            </a:r>
            <a:r>
              <a:rPr lang="en-US" altLang="zh-CN" dirty="0" err="1"/>
              <a:t>interleaver</a:t>
            </a:r>
            <a:r>
              <a:rPr lang="en-US" altLang="zh-CN" dirty="0"/>
              <a:t> is used after the basic Polar decoder</a:t>
            </a:r>
          </a:p>
          <a:p>
            <a:pPr lvl="1"/>
            <a:r>
              <a:rPr lang="en-US" altLang="zh-CN" dirty="0"/>
              <a:t>i.e.,</a:t>
            </a:r>
          </a:p>
          <a:p>
            <a:endParaRPr lang="en-US" altLang="zh-CN" dirty="0"/>
          </a:p>
          <a:p>
            <a:endParaRPr lang="en-US" altLang="zh-CN" dirty="0"/>
          </a:p>
          <a:p>
            <a:pPr lvl="1"/>
            <a:r>
              <a:rPr lang="en-US" altLang="zh-CN" dirty="0"/>
              <a:t>where </a:t>
            </a:r>
          </a:p>
          <a:p>
            <a:endParaRPr lang="en-US" altLang="zh-CN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7165" y="5577030"/>
            <a:ext cx="2470970" cy="85486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7444" y="4846276"/>
            <a:ext cx="4909111" cy="478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836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Observations (BLER Performance)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28649" y="1825625"/>
            <a:ext cx="7886701" cy="4649066"/>
          </a:xfrm>
        </p:spPr>
        <p:txBody>
          <a:bodyPr>
            <a:normAutofit/>
          </a:bodyPr>
          <a:lstStyle/>
          <a:p>
            <a:r>
              <a:rPr lang="en-US" altLang="zh-CN" dirty="0"/>
              <a:t>R1-1711125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129" name="图片 128"/>
          <p:cNvPicPr preferRelativeResize="0"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36" y="2245591"/>
            <a:ext cx="8897170" cy="4229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4697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Observations (ET Gains)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R1-1711215</a:t>
            </a:r>
            <a:endParaRPr lang="zh-CN" altLang="en-US" dirty="0"/>
          </a:p>
        </p:txBody>
      </p:sp>
      <p:pic>
        <p:nvPicPr>
          <p:cNvPr id="4" name="Picture 19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201" y="2087853"/>
            <a:ext cx="5923598" cy="46490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9814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Observations (Complexity)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28649" y="1825625"/>
            <a:ext cx="4048217" cy="4649066"/>
          </a:xfrm>
        </p:spPr>
        <p:txBody>
          <a:bodyPr>
            <a:normAutofit/>
          </a:bodyPr>
          <a:lstStyle/>
          <a:p>
            <a:r>
              <a:rPr lang="en-US" altLang="zh-CN" dirty="0"/>
              <a:t>R1-1711216</a:t>
            </a:r>
          </a:p>
          <a:p>
            <a:endParaRPr lang="en-US" altLang="zh-CN" dirty="0"/>
          </a:p>
          <a:p>
            <a:r>
              <a:rPr lang="en-US" altLang="zh-CN" dirty="0"/>
              <a:t>A parallel, low-latency blanking scheme of distributed CRC de-interleaving requires a multiplexer network whose complexity grows with the number and range of supported K values.</a:t>
            </a:r>
            <a:endParaRPr lang="zh-CN" altLang="en-US" dirty="0"/>
          </a:p>
          <a:p>
            <a:endParaRPr lang="zh-CN" altLang="en-US" dirty="0"/>
          </a:p>
        </p:txBody>
      </p:sp>
      <p:grpSp>
        <p:nvGrpSpPr>
          <p:cNvPr id="8" name="Canvas 244"/>
          <p:cNvGrpSpPr>
            <a:grpSpLocks noChangeAspect="1"/>
          </p:cNvGrpSpPr>
          <p:nvPr/>
        </p:nvGrpSpPr>
        <p:grpSpPr>
          <a:xfrm>
            <a:off x="4394546" y="1690689"/>
            <a:ext cx="4640580" cy="4229100"/>
            <a:chOff x="0" y="0"/>
            <a:chExt cx="2578100" cy="2349500"/>
          </a:xfrm>
        </p:grpSpPr>
        <p:sp>
          <p:nvSpPr>
            <p:cNvPr id="9" name="矩形 8"/>
            <p:cNvSpPr/>
            <p:nvPr/>
          </p:nvSpPr>
          <p:spPr>
            <a:xfrm>
              <a:off x="0" y="0"/>
              <a:ext cx="2578100" cy="2349500"/>
            </a:xfrm>
            <a:prstGeom prst="rect">
              <a:avLst/>
            </a:prstGeom>
            <a:noFill/>
            <a:ln>
              <a:noFill/>
            </a:ln>
          </p:spPr>
        </p:sp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1362075" y="233045"/>
              <a:ext cx="228600" cy="228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1362075" y="233045"/>
              <a:ext cx="228600" cy="2286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1418945" y="285688"/>
              <a:ext cx="32385" cy="260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zh-CN" sz="10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1476375" y="285750"/>
              <a:ext cx="52070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1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1362075" y="461645"/>
              <a:ext cx="228600" cy="228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Rectangle 10"/>
            <p:cNvSpPr>
              <a:spLocks noChangeArrowheads="1"/>
            </p:cNvSpPr>
            <p:nvPr/>
          </p:nvSpPr>
          <p:spPr bwMode="auto">
            <a:xfrm>
              <a:off x="1362075" y="461645"/>
              <a:ext cx="228600" cy="2286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Rectangle 11"/>
            <p:cNvSpPr>
              <a:spLocks noChangeArrowheads="1"/>
            </p:cNvSpPr>
            <p:nvPr/>
          </p:nvSpPr>
          <p:spPr bwMode="auto">
            <a:xfrm>
              <a:off x="1447800" y="513715"/>
              <a:ext cx="52070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4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" name="Rectangle 12"/>
            <p:cNvSpPr>
              <a:spLocks noChangeArrowheads="1"/>
            </p:cNvSpPr>
            <p:nvPr/>
          </p:nvSpPr>
          <p:spPr bwMode="auto">
            <a:xfrm>
              <a:off x="1362075" y="690245"/>
              <a:ext cx="228600" cy="228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Rectangle 13"/>
            <p:cNvSpPr>
              <a:spLocks noChangeArrowheads="1"/>
            </p:cNvSpPr>
            <p:nvPr/>
          </p:nvSpPr>
          <p:spPr bwMode="auto">
            <a:xfrm>
              <a:off x="1362075" y="690245"/>
              <a:ext cx="228600" cy="2286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Rectangle 14"/>
            <p:cNvSpPr>
              <a:spLocks noChangeArrowheads="1"/>
            </p:cNvSpPr>
            <p:nvPr/>
          </p:nvSpPr>
          <p:spPr bwMode="auto">
            <a:xfrm>
              <a:off x="1447800" y="742315"/>
              <a:ext cx="52070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1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" name="Rectangle 15"/>
            <p:cNvSpPr>
              <a:spLocks noChangeArrowheads="1"/>
            </p:cNvSpPr>
            <p:nvPr/>
          </p:nvSpPr>
          <p:spPr bwMode="auto">
            <a:xfrm>
              <a:off x="1362075" y="918845"/>
              <a:ext cx="228600" cy="22796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1362075" y="918845"/>
              <a:ext cx="228600" cy="227965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Rectangle 17"/>
            <p:cNvSpPr>
              <a:spLocks noChangeArrowheads="1"/>
            </p:cNvSpPr>
            <p:nvPr/>
          </p:nvSpPr>
          <p:spPr bwMode="auto">
            <a:xfrm>
              <a:off x="1447800" y="970915"/>
              <a:ext cx="52070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2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" name="Rectangle 18"/>
            <p:cNvSpPr>
              <a:spLocks noChangeArrowheads="1"/>
            </p:cNvSpPr>
            <p:nvPr/>
          </p:nvSpPr>
          <p:spPr bwMode="auto">
            <a:xfrm>
              <a:off x="1362075" y="1146810"/>
              <a:ext cx="228600" cy="228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Rectangle 19"/>
            <p:cNvSpPr>
              <a:spLocks noChangeArrowheads="1"/>
            </p:cNvSpPr>
            <p:nvPr/>
          </p:nvSpPr>
          <p:spPr bwMode="auto">
            <a:xfrm>
              <a:off x="1362075" y="1146810"/>
              <a:ext cx="228600" cy="2286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Rectangle 20"/>
            <p:cNvSpPr>
              <a:spLocks noChangeArrowheads="1"/>
            </p:cNvSpPr>
            <p:nvPr/>
          </p:nvSpPr>
          <p:spPr bwMode="auto">
            <a:xfrm>
              <a:off x="1419225" y="1199515"/>
              <a:ext cx="52705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P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6" name="Rectangle 21"/>
            <p:cNvSpPr>
              <a:spLocks noChangeArrowheads="1"/>
            </p:cNvSpPr>
            <p:nvPr/>
          </p:nvSpPr>
          <p:spPr bwMode="auto">
            <a:xfrm>
              <a:off x="1476375" y="1199515"/>
              <a:ext cx="52070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0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1362075" y="1375410"/>
              <a:ext cx="228600" cy="228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Rectangle 23"/>
            <p:cNvSpPr>
              <a:spLocks noChangeArrowheads="1"/>
            </p:cNvSpPr>
            <p:nvPr/>
          </p:nvSpPr>
          <p:spPr bwMode="auto">
            <a:xfrm>
              <a:off x="1362075" y="1375410"/>
              <a:ext cx="228600" cy="2286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Rectangle 24"/>
            <p:cNvSpPr>
              <a:spLocks noChangeArrowheads="1"/>
            </p:cNvSpPr>
            <p:nvPr/>
          </p:nvSpPr>
          <p:spPr bwMode="auto">
            <a:xfrm>
              <a:off x="1447800" y="1428115"/>
              <a:ext cx="52070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0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" name="Rectangle 25"/>
            <p:cNvSpPr>
              <a:spLocks noChangeArrowheads="1"/>
            </p:cNvSpPr>
            <p:nvPr/>
          </p:nvSpPr>
          <p:spPr bwMode="auto">
            <a:xfrm>
              <a:off x="1362075" y="1604010"/>
              <a:ext cx="228600" cy="228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Rectangle 26"/>
            <p:cNvSpPr>
              <a:spLocks noChangeArrowheads="1"/>
            </p:cNvSpPr>
            <p:nvPr/>
          </p:nvSpPr>
          <p:spPr bwMode="auto">
            <a:xfrm>
              <a:off x="1362075" y="1604010"/>
              <a:ext cx="228600" cy="2286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Rectangle 27"/>
            <p:cNvSpPr>
              <a:spLocks noChangeArrowheads="1"/>
            </p:cNvSpPr>
            <p:nvPr/>
          </p:nvSpPr>
          <p:spPr bwMode="auto">
            <a:xfrm>
              <a:off x="1447800" y="1656080"/>
              <a:ext cx="52070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3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3" name="Rectangle 28"/>
            <p:cNvSpPr>
              <a:spLocks noChangeArrowheads="1"/>
            </p:cNvSpPr>
            <p:nvPr/>
          </p:nvSpPr>
          <p:spPr bwMode="auto">
            <a:xfrm>
              <a:off x="1362075" y="1832610"/>
              <a:ext cx="228600" cy="228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Rectangle 29"/>
            <p:cNvSpPr>
              <a:spLocks noChangeArrowheads="1"/>
            </p:cNvSpPr>
            <p:nvPr/>
          </p:nvSpPr>
          <p:spPr bwMode="auto">
            <a:xfrm>
              <a:off x="1362075" y="1832610"/>
              <a:ext cx="228600" cy="2286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Rectangle 30"/>
            <p:cNvSpPr>
              <a:spLocks noChangeArrowheads="1"/>
            </p:cNvSpPr>
            <p:nvPr/>
          </p:nvSpPr>
          <p:spPr bwMode="auto">
            <a:xfrm>
              <a:off x="1447800" y="1884680"/>
              <a:ext cx="52070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5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6" name="Rectangle 31"/>
            <p:cNvSpPr>
              <a:spLocks noChangeArrowheads="1"/>
            </p:cNvSpPr>
            <p:nvPr/>
          </p:nvSpPr>
          <p:spPr bwMode="auto">
            <a:xfrm>
              <a:off x="2047875" y="233045"/>
              <a:ext cx="228600" cy="228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Rectangle 32"/>
            <p:cNvSpPr>
              <a:spLocks noChangeArrowheads="1"/>
            </p:cNvSpPr>
            <p:nvPr/>
          </p:nvSpPr>
          <p:spPr bwMode="auto">
            <a:xfrm>
              <a:off x="2047875" y="233045"/>
              <a:ext cx="228600" cy="2286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Rectangle 33"/>
            <p:cNvSpPr>
              <a:spLocks noChangeArrowheads="1"/>
            </p:cNvSpPr>
            <p:nvPr/>
          </p:nvSpPr>
          <p:spPr bwMode="auto">
            <a:xfrm>
              <a:off x="2105025" y="285750"/>
              <a:ext cx="52705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P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" name="Rectangle 34"/>
            <p:cNvSpPr>
              <a:spLocks noChangeArrowheads="1"/>
            </p:cNvSpPr>
            <p:nvPr/>
          </p:nvSpPr>
          <p:spPr bwMode="auto">
            <a:xfrm>
              <a:off x="2162175" y="285750"/>
              <a:ext cx="52070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1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0" name="Rectangle 35"/>
            <p:cNvSpPr>
              <a:spLocks noChangeArrowheads="1"/>
            </p:cNvSpPr>
            <p:nvPr/>
          </p:nvSpPr>
          <p:spPr bwMode="auto">
            <a:xfrm>
              <a:off x="2047875" y="461645"/>
              <a:ext cx="228600" cy="228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Rectangle 36"/>
            <p:cNvSpPr>
              <a:spLocks noChangeArrowheads="1"/>
            </p:cNvSpPr>
            <p:nvPr/>
          </p:nvSpPr>
          <p:spPr bwMode="auto">
            <a:xfrm>
              <a:off x="2047875" y="461645"/>
              <a:ext cx="228600" cy="2286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Rectangle 37"/>
            <p:cNvSpPr>
              <a:spLocks noChangeArrowheads="1"/>
            </p:cNvSpPr>
            <p:nvPr/>
          </p:nvSpPr>
          <p:spPr bwMode="auto">
            <a:xfrm>
              <a:off x="2105025" y="513715"/>
              <a:ext cx="52705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P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3" name="Rectangle 38"/>
            <p:cNvSpPr>
              <a:spLocks noChangeArrowheads="1"/>
            </p:cNvSpPr>
            <p:nvPr/>
          </p:nvSpPr>
          <p:spPr bwMode="auto">
            <a:xfrm>
              <a:off x="2162175" y="513715"/>
              <a:ext cx="52070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0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4" name="Rectangle 39"/>
            <p:cNvSpPr>
              <a:spLocks noChangeArrowheads="1"/>
            </p:cNvSpPr>
            <p:nvPr/>
          </p:nvSpPr>
          <p:spPr bwMode="auto">
            <a:xfrm>
              <a:off x="2047875" y="690245"/>
              <a:ext cx="228600" cy="228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45" name="Rectangle 40"/>
            <p:cNvSpPr>
              <a:spLocks noChangeArrowheads="1"/>
            </p:cNvSpPr>
            <p:nvPr/>
          </p:nvSpPr>
          <p:spPr bwMode="auto">
            <a:xfrm>
              <a:off x="2047875" y="690245"/>
              <a:ext cx="228600" cy="2286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46" name="Rectangle 41"/>
            <p:cNvSpPr>
              <a:spLocks noChangeArrowheads="1"/>
            </p:cNvSpPr>
            <p:nvPr/>
          </p:nvSpPr>
          <p:spPr bwMode="auto">
            <a:xfrm>
              <a:off x="2133600" y="742315"/>
              <a:ext cx="52070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5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7" name="Rectangle 42"/>
            <p:cNvSpPr>
              <a:spLocks noChangeArrowheads="1"/>
            </p:cNvSpPr>
            <p:nvPr/>
          </p:nvSpPr>
          <p:spPr bwMode="auto">
            <a:xfrm>
              <a:off x="2047875" y="918845"/>
              <a:ext cx="228600" cy="22796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48" name="Rectangle 43"/>
            <p:cNvSpPr>
              <a:spLocks noChangeArrowheads="1"/>
            </p:cNvSpPr>
            <p:nvPr/>
          </p:nvSpPr>
          <p:spPr bwMode="auto">
            <a:xfrm>
              <a:off x="2047875" y="918845"/>
              <a:ext cx="228600" cy="227965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49" name="Rectangle 44"/>
            <p:cNvSpPr>
              <a:spLocks noChangeArrowheads="1"/>
            </p:cNvSpPr>
            <p:nvPr/>
          </p:nvSpPr>
          <p:spPr bwMode="auto">
            <a:xfrm>
              <a:off x="2133600" y="970915"/>
              <a:ext cx="52070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4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" name="Rectangle 45"/>
            <p:cNvSpPr>
              <a:spLocks noChangeArrowheads="1"/>
            </p:cNvSpPr>
            <p:nvPr/>
          </p:nvSpPr>
          <p:spPr bwMode="auto">
            <a:xfrm>
              <a:off x="2047875" y="1146810"/>
              <a:ext cx="228600" cy="228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51" name="Rectangle 46"/>
            <p:cNvSpPr>
              <a:spLocks noChangeArrowheads="1"/>
            </p:cNvSpPr>
            <p:nvPr/>
          </p:nvSpPr>
          <p:spPr bwMode="auto">
            <a:xfrm>
              <a:off x="2047875" y="1146810"/>
              <a:ext cx="228600" cy="2286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52" name="Rectangle 47"/>
            <p:cNvSpPr>
              <a:spLocks noChangeArrowheads="1"/>
            </p:cNvSpPr>
            <p:nvPr/>
          </p:nvSpPr>
          <p:spPr bwMode="auto">
            <a:xfrm>
              <a:off x="2133600" y="1199515"/>
              <a:ext cx="52070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3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3" name="Rectangle 48"/>
            <p:cNvSpPr>
              <a:spLocks noChangeArrowheads="1"/>
            </p:cNvSpPr>
            <p:nvPr/>
          </p:nvSpPr>
          <p:spPr bwMode="auto">
            <a:xfrm>
              <a:off x="2047875" y="1375410"/>
              <a:ext cx="228600" cy="228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54" name="Rectangle 49"/>
            <p:cNvSpPr>
              <a:spLocks noChangeArrowheads="1"/>
            </p:cNvSpPr>
            <p:nvPr/>
          </p:nvSpPr>
          <p:spPr bwMode="auto">
            <a:xfrm>
              <a:off x="2047875" y="1375410"/>
              <a:ext cx="228600" cy="2286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55" name="Rectangle 50"/>
            <p:cNvSpPr>
              <a:spLocks noChangeArrowheads="1"/>
            </p:cNvSpPr>
            <p:nvPr/>
          </p:nvSpPr>
          <p:spPr bwMode="auto">
            <a:xfrm>
              <a:off x="2133600" y="1428115"/>
              <a:ext cx="52070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2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6" name="Rectangle 51"/>
            <p:cNvSpPr>
              <a:spLocks noChangeArrowheads="1"/>
            </p:cNvSpPr>
            <p:nvPr/>
          </p:nvSpPr>
          <p:spPr bwMode="auto">
            <a:xfrm>
              <a:off x="2047875" y="1604010"/>
              <a:ext cx="228600" cy="228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57" name="Rectangle 52"/>
            <p:cNvSpPr>
              <a:spLocks noChangeArrowheads="1"/>
            </p:cNvSpPr>
            <p:nvPr/>
          </p:nvSpPr>
          <p:spPr bwMode="auto">
            <a:xfrm>
              <a:off x="2047875" y="1604010"/>
              <a:ext cx="228600" cy="2286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58" name="Rectangle 53"/>
            <p:cNvSpPr>
              <a:spLocks noChangeArrowheads="1"/>
            </p:cNvSpPr>
            <p:nvPr/>
          </p:nvSpPr>
          <p:spPr bwMode="auto">
            <a:xfrm>
              <a:off x="2133600" y="1656080"/>
              <a:ext cx="52070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1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9" name="Rectangle 54"/>
            <p:cNvSpPr>
              <a:spLocks noChangeArrowheads="1"/>
            </p:cNvSpPr>
            <p:nvPr/>
          </p:nvSpPr>
          <p:spPr bwMode="auto">
            <a:xfrm>
              <a:off x="2047875" y="1832610"/>
              <a:ext cx="228600" cy="228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Rectangle 55"/>
            <p:cNvSpPr>
              <a:spLocks noChangeArrowheads="1"/>
            </p:cNvSpPr>
            <p:nvPr/>
          </p:nvSpPr>
          <p:spPr bwMode="auto">
            <a:xfrm>
              <a:off x="2047875" y="1832610"/>
              <a:ext cx="228600" cy="2286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61" name="Rectangle 56"/>
            <p:cNvSpPr>
              <a:spLocks noChangeArrowheads="1"/>
            </p:cNvSpPr>
            <p:nvPr/>
          </p:nvSpPr>
          <p:spPr bwMode="auto">
            <a:xfrm>
              <a:off x="2133600" y="1884680"/>
              <a:ext cx="52070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0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62" name="Line 57"/>
            <p:cNvCxnSpPr>
              <a:cxnSpLocks noChangeShapeType="1"/>
            </p:cNvCxnSpPr>
            <p:nvPr/>
          </p:nvCxnSpPr>
          <p:spPr bwMode="auto">
            <a:xfrm>
              <a:off x="1590675" y="290195"/>
              <a:ext cx="457200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3" name="Line 58"/>
            <p:cNvCxnSpPr>
              <a:cxnSpLocks noChangeShapeType="1"/>
            </p:cNvCxnSpPr>
            <p:nvPr/>
          </p:nvCxnSpPr>
          <p:spPr bwMode="auto">
            <a:xfrm>
              <a:off x="1590675" y="1489710"/>
              <a:ext cx="457200" cy="45720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" name="Line 59"/>
            <p:cNvCxnSpPr>
              <a:cxnSpLocks noChangeShapeType="1"/>
            </p:cNvCxnSpPr>
            <p:nvPr/>
          </p:nvCxnSpPr>
          <p:spPr bwMode="auto">
            <a:xfrm>
              <a:off x="1590675" y="575945"/>
              <a:ext cx="457200" cy="45720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5" name="Line 60"/>
            <p:cNvCxnSpPr>
              <a:cxnSpLocks noChangeShapeType="1"/>
            </p:cNvCxnSpPr>
            <p:nvPr/>
          </p:nvCxnSpPr>
          <p:spPr bwMode="auto">
            <a:xfrm flipV="1">
              <a:off x="1590675" y="804545"/>
              <a:ext cx="457200" cy="114236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6" name="Line 61"/>
            <p:cNvCxnSpPr>
              <a:cxnSpLocks noChangeShapeType="1"/>
            </p:cNvCxnSpPr>
            <p:nvPr/>
          </p:nvCxnSpPr>
          <p:spPr bwMode="auto">
            <a:xfrm>
              <a:off x="1590675" y="804545"/>
              <a:ext cx="457200" cy="91376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7" name="Line 62"/>
            <p:cNvCxnSpPr>
              <a:cxnSpLocks noChangeShapeType="1"/>
            </p:cNvCxnSpPr>
            <p:nvPr/>
          </p:nvCxnSpPr>
          <p:spPr bwMode="auto">
            <a:xfrm flipV="1">
              <a:off x="1590675" y="1261110"/>
              <a:ext cx="457200" cy="45720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8" name="Line 63"/>
            <p:cNvCxnSpPr>
              <a:cxnSpLocks noChangeShapeType="1"/>
            </p:cNvCxnSpPr>
            <p:nvPr/>
          </p:nvCxnSpPr>
          <p:spPr bwMode="auto">
            <a:xfrm flipV="1">
              <a:off x="1590675" y="575945"/>
              <a:ext cx="457200" cy="68516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9" name="Line 64"/>
            <p:cNvCxnSpPr>
              <a:cxnSpLocks noChangeShapeType="1"/>
            </p:cNvCxnSpPr>
            <p:nvPr/>
          </p:nvCxnSpPr>
          <p:spPr bwMode="auto">
            <a:xfrm>
              <a:off x="1590675" y="1033145"/>
              <a:ext cx="457200" cy="45656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0" name="Rectangle 65"/>
            <p:cNvSpPr>
              <a:spLocks noChangeArrowheads="1"/>
            </p:cNvSpPr>
            <p:nvPr/>
          </p:nvSpPr>
          <p:spPr bwMode="auto">
            <a:xfrm>
              <a:off x="219075" y="233045"/>
              <a:ext cx="228600" cy="228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71" name="Rectangle 66"/>
            <p:cNvSpPr>
              <a:spLocks noChangeArrowheads="1"/>
            </p:cNvSpPr>
            <p:nvPr/>
          </p:nvSpPr>
          <p:spPr bwMode="auto">
            <a:xfrm>
              <a:off x="219075" y="233045"/>
              <a:ext cx="228600" cy="2286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72" name="Rectangle 67"/>
            <p:cNvSpPr>
              <a:spLocks noChangeArrowheads="1"/>
            </p:cNvSpPr>
            <p:nvPr/>
          </p:nvSpPr>
          <p:spPr bwMode="auto">
            <a:xfrm>
              <a:off x="219075" y="461645"/>
              <a:ext cx="228600" cy="228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73" name="Rectangle 68"/>
            <p:cNvSpPr>
              <a:spLocks noChangeArrowheads="1"/>
            </p:cNvSpPr>
            <p:nvPr/>
          </p:nvSpPr>
          <p:spPr bwMode="auto">
            <a:xfrm>
              <a:off x="219075" y="461645"/>
              <a:ext cx="228600" cy="2286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74" name="Rectangle 69"/>
            <p:cNvSpPr>
              <a:spLocks noChangeArrowheads="1"/>
            </p:cNvSpPr>
            <p:nvPr/>
          </p:nvSpPr>
          <p:spPr bwMode="auto">
            <a:xfrm>
              <a:off x="219075" y="690245"/>
              <a:ext cx="228600" cy="228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75" name="Rectangle 70"/>
            <p:cNvSpPr>
              <a:spLocks noChangeArrowheads="1"/>
            </p:cNvSpPr>
            <p:nvPr/>
          </p:nvSpPr>
          <p:spPr bwMode="auto">
            <a:xfrm>
              <a:off x="219075" y="690245"/>
              <a:ext cx="228600" cy="2286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76" name="Rectangle 71"/>
            <p:cNvSpPr>
              <a:spLocks noChangeArrowheads="1"/>
            </p:cNvSpPr>
            <p:nvPr/>
          </p:nvSpPr>
          <p:spPr bwMode="auto">
            <a:xfrm>
              <a:off x="219075" y="918845"/>
              <a:ext cx="228600" cy="22796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77" name="Rectangle 72"/>
            <p:cNvSpPr>
              <a:spLocks noChangeArrowheads="1"/>
            </p:cNvSpPr>
            <p:nvPr/>
          </p:nvSpPr>
          <p:spPr bwMode="auto">
            <a:xfrm>
              <a:off x="219075" y="918845"/>
              <a:ext cx="228600" cy="227965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78" name="Rectangle 73"/>
            <p:cNvSpPr>
              <a:spLocks noChangeArrowheads="1"/>
            </p:cNvSpPr>
            <p:nvPr/>
          </p:nvSpPr>
          <p:spPr bwMode="auto">
            <a:xfrm>
              <a:off x="219075" y="1146810"/>
              <a:ext cx="228600" cy="228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79" name="Rectangle 74"/>
            <p:cNvSpPr>
              <a:spLocks noChangeArrowheads="1"/>
            </p:cNvSpPr>
            <p:nvPr/>
          </p:nvSpPr>
          <p:spPr bwMode="auto">
            <a:xfrm>
              <a:off x="219075" y="1146810"/>
              <a:ext cx="228600" cy="2286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80" name="Rectangle 75"/>
            <p:cNvSpPr>
              <a:spLocks noChangeArrowheads="1"/>
            </p:cNvSpPr>
            <p:nvPr/>
          </p:nvSpPr>
          <p:spPr bwMode="auto">
            <a:xfrm>
              <a:off x="219075" y="1375410"/>
              <a:ext cx="228600" cy="228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81" name="Rectangle 76"/>
            <p:cNvSpPr>
              <a:spLocks noChangeArrowheads="1"/>
            </p:cNvSpPr>
            <p:nvPr/>
          </p:nvSpPr>
          <p:spPr bwMode="auto">
            <a:xfrm>
              <a:off x="219075" y="1375410"/>
              <a:ext cx="228600" cy="2286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82" name="Rectangle 77"/>
            <p:cNvSpPr>
              <a:spLocks noChangeArrowheads="1"/>
            </p:cNvSpPr>
            <p:nvPr/>
          </p:nvSpPr>
          <p:spPr bwMode="auto">
            <a:xfrm>
              <a:off x="219075" y="1604010"/>
              <a:ext cx="228600" cy="228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83" name="Rectangle 78"/>
            <p:cNvSpPr>
              <a:spLocks noChangeArrowheads="1"/>
            </p:cNvSpPr>
            <p:nvPr/>
          </p:nvSpPr>
          <p:spPr bwMode="auto">
            <a:xfrm>
              <a:off x="219075" y="1604010"/>
              <a:ext cx="228600" cy="2286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84" name="Rectangle 79"/>
            <p:cNvSpPr>
              <a:spLocks noChangeArrowheads="1"/>
            </p:cNvSpPr>
            <p:nvPr/>
          </p:nvSpPr>
          <p:spPr bwMode="auto">
            <a:xfrm>
              <a:off x="219075" y="1832610"/>
              <a:ext cx="228600" cy="228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85" name="Rectangle 80"/>
            <p:cNvSpPr>
              <a:spLocks noChangeArrowheads="1"/>
            </p:cNvSpPr>
            <p:nvPr/>
          </p:nvSpPr>
          <p:spPr bwMode="auto">
            <a:xfrm>
              <a:off x="219075" y="1832610"/>
              <a:ext cx="228600" cy="2286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86" name="Rectangle 81"/>
            <p:cNvSpPr>
              <a:spLocks noChangeArrowheads="1"/>
            </p:cNvSpPr>
            <p:nvPr/>
          </p:nvSpPr>
          <p:spPr bwMode="auto">
            <a:xfrm>
              <a:off x="19050" y="2113280"/>
              <a:ext cx="523240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Decision bits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7" name="Rectangle 82"/>
            <p:cNvSpPr>
              <a:spLocks noChangeArrowheads="1"/>
            </p:cNvSpPr>
            <p:nvPr/>
          </p:nvSpPr>
          <p:spPr bwMode="auto">
            <a:xfrm>
              <a:off x="800100" y="28575"/>
              <a:ext cx="550545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Insert nulls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8" name="Rectangle 83"/>
            <p:cNvSpPr>
              <a:spLocks noChangeArrowheads="1"/>
            </p:cNvSpPr>
            <p:nvPr/>
          </p:nvSpPr>
          <p:spPr bwMode="auto">
            <a:xfrm>
              <a:off x="1628775" y="28575"/>
              <a:ext cx="356870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Static de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9" name="Rectangle 84"/>
            <p:cNvSpPr>
              <a:spLocks noChangeArrowheads="1"/>
            </p:cNvSpPr>
            <p:nvPr/>
          </p:nvSpPr>
          <p:spPr bwMode="auto">
            <a:xfrm>
              <a:off x="1981200" y="28575"/>
              <a:ext cx="31115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-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0" name="Rectangle 85"/>
            <p:cNvSpPr>
              <a:spLocks noChangeArrowheads="1"/>
            </p:cNvSpPr>
            <p:nvPr/>
          </p:nvSpPr>
          <p:spPr bwMode="auto">
            <a:xfrm>
              <a:off x="2019300" y="28575"/>
              <a:ext cx="451485" cy="235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8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interleaver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1" name="Freeform 86"/>
            <p:cNvSpPr>
              <a:spLocks/>
            </p:cNvSpPr>
            <p:nvPr/>
          </p:nvSpPr>
          <p:spPr bwMode="auto">
            <a:xfrm>
              <a:off x="1133475" y="233045"/>
              <a:ext cx="57150" cy="228600"/>
            </a:xfrm>
            <a:custGeom>
              <a:avLst/>
              <a:gdLst>
                <a:gd name="T0" fmla="*/ 0 w 90"/>
                <a:gd name="T1" fmla="*/ 0 h 360"/>
                <a:gd name="T2" fmla="*/ 0 w 90"/>
                <a:gd name="T3" fmla="*/ 360 h 360"/>
                <a:gd name="T4" fmla="*/ 90 w 90"/>
                <a:gd name="T5" fmla="*/ 270 h 360"/>
                <a:gd name="T6" fmla="*/ 90 w 90"/>
                <a:gd name="T7" fmla="*/ 90 h 360"/>
                <a:gd name="T8" fmla="*/ 0 w 90"/>
                <a:gd name="T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360">
                  <a:moveTo>
                    <a:pt x="0" y="0"/>
                  </a:moveTo>
                  <a:lnTo>
                    <a:pt x="0" y="360"/>
                  </a:lnTo>
                  <a:lnTo>
                    <a:pt x="90" y="270"/>
                  </a:lnTo>
                  <a:lnTo>
                    <a:pt x="9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1133475" y="233045"/>
              <a:ext cx="57150" cy="228600"/>
            </a:xfrm>
            <a:custGeom>
              <a:avLst/>
              <a:gdLst>
                <a:gd name="T0" fmla="*/ 0 w 90"/>
                <a:gd name="T1" fmla="*/ 0 h 360"/>
                <a:gd name="T2" fmla="*/ 0 w 90"/>
                <a:gd name="T3" fmla="*/ 360 h 360"/>
                <a:gd name="T4" fmla="*/ 90 w 90"/>
                <a:gd name="T5" fmla="*/ 270 h 360"/>
                <a:gd name="T6" fmla="*/ 90 w 90"/>
                <a:gd name="T7" fmla="*/ 90 h 360"/>
                <a:gd name="T8" fmla="*/ 0 w 90"/>
                <a:gd name="T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360">
                  <a:moveTo>
                    <a:pt x="0" y="0"/>
                  </a:moveTo>
                  <a:lnTo>
                    <a:pt x="0" y="360"/>
                  </a:lnTo>
                  <a:lnTo>
                    <a:pt x="90" y="270"/>
                  </a:lnTo>
                  <a:lnTo>
                    <a:pt x="90" y="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1133475" y="690245"/>
              <a:ext cx="57150" cy="228600"/>
            </a:xfrm>
            <a:custGeom>
              <a:avLst/>
              <a:gdLst>
                <a:gd name="T0" fmla="*/ 0 w 90"/>
                <a:gd name="T1" fmla="*/ 0 h 360"/>
                <a:gd name="T2" fmla="*/ 0 w 90"/>
                <a:gd name="T3" fmla="*/ 360 h 360"/>
                <a:gd name="T4" fmla="*/ 90 w 90"/>
                <a:gd name="T5" fmla="*/ 270 h 360"/>
                <a:gd name="T6" fmla="*/ 90 w 90"/>
                <a:gd name="T7" fmla="*/ 90 h 360"/>
                <a:gd name="T8" fmla="*/ 0 w 90"/>
                <a:gd name="T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360">
                  <a:moveTo>
                    <a:pt x="0" y="0"/>
                  </a:moveTo>
                  <a:lnTo>
                    <a:pt x="0" y="360"/>
                  </a:lnTo>
                  <a:lnTo>
                    <a:pt x="90" y="270"/>
                  </a:lnTo>
                  <a:lnTo>
                    <a:pt x="9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1133475" y="690245"/>
              <a:ext cx="57150" cy="228600"/>
            </a:xfrm>
            <a:custGeom>
              <a:avLst/>
              <a:gdLst>
                <a:gd name="T0" fmla="*/ 0 w 90"/>
                <a:gd name="T1" fmla="*/ 0 h 360"/>
                <a:gd name="T2" fmla="*/ 0 w 90"/>
                <a:gd name="T3" fmla="*/ 360 h 360"/>
                <a:gd name="T4" fmla="*/ 90 w 90"/>
                <a:gd name="T5" fmla="*/ 270 h 360"/>
                <a:gd name="T6" fmla="*/ 90 w 90"/>
                <a:gd name="T7" fmla="*/ 90 h 360"/>
                <a:gd name="T8" fmla="*/ 0 w 90"/>
                <a:gd name="T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360">
                  <a:moveTo>
                    <a:pt x="0" y="0"/>
                  </a:moveTo>
                  <a:lnTo>
                    <a:pt x="0" y="360"/>
                  </a:lnTo>
                  <a:lnTo>
                    <a:pt x="90" y="270"/>
                  </a:lnTo>
                  <a:lnTo>
                    <a:pt x="90" y="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1133475" y="918845"/>
              <a:ext cx="57150" cy="227965"/>
            </a:xfrm>
            <a:custGeom>
              <a:avLst/>
              <a:gdLst>
                <a:gd name="T0" fmla="*/ 0 w 90"/>
                <a:gd name="T1" fmla="*/ 0 h 359"/>
                <a:gd name="T2" fmla="*/ 0 w 90"/>
                <a:gd name="T3" fmla="*/ 359 h 359"/>
                <a:gd name="T4" fmla="*/ 90 w 90"/>
                <a:gd name="T5" fmla="*/ 269 h 359"/>
                <a:gd name="T6" fmla="*/ 90 w 90"/>
                <a:gd name="T7" fmla="*/ 90 h 359"/>
                <a:gd name="T8" fmla="*/ 0 w 90"/>
                <a:gd name="T9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359">
                  <a:moveTo>
                    <a:pt x="0" y="0"/>
                  </a:moveTo>
                  <a:lnTo>
                    <a:pt x="0" y="359"/>
                  </a:lnTo>
                  <a:lnTo>
                    <a:pt x="90" y="269"/>
                  </a:lnTo>
                  <a:lnTo>
                    <a:pt x="9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1133475" y="918845"/>
              <a:ext cx="57150" cy="227965"/>
            </a:xfrm>
            <a:custGeom>
              <a:avLst/>
              <a:gdLst>
                <a:gd name="T0" fmla="*/ 0 w 90"/>
                <a:gd name="T1" fmla="*/ 0 h 359"/>
                <a:gd name="T2" fmla="*/ 0 w 90"/>
                <a:gd name="T3" fmla="*/ 359 h 359"/>
                <a:gd name="T4" fmla="*/ 90 w 90"/>
                <a:gd name="T5" fmla="*/ 269 h 359"/>
                <a:gd name="T6" fmla="*/ 90 w 90"/>
                <a:gd name="T7" fmla="*/ 90 h 359"/>
                <a:gd name="T8" fmla="*/ 0 w 90"/>
                <a:gd name="T9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359">
                  <a:moveTo>
                    <a:pt x="0" y="0"/>
                  </a:moveTo>
                  <a:lnTo>
                    <a:pt x="0" y="359"/>
                  </a:lnTo>
                  <a:lnTo>
                    <a:pt x="90" y="269"/>
                  </a:lnTo>
                  <a:lnTo>
                    <a:pt x="90" y="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1133475" y="1146810"/>
              <a:ext cx="57150" cy="228600"/>
            </a:xfrm>
            <a:custGeom>
              <a:avLst/>
              <a:gdLst>
                <a:gd name="T0" fmla="*/ 0 w 90"/>
                <a:gd name="T1" fmla="*/ 0 h 360"/>
                <a:gd name="T2" fmla="*/ 0 w 90"/>
                <a:gd name="T3" fmla="*/ 360 h 360"/>
                <a:gd name="T4" fmla="*/ 90 w 90"/>
                <a:gd name="T5" fmla="*/ 270 h 360"/>
                <a:gd name="T6" fmla="*/ 90 w 90"/>
                <a:gd name="T7" fmla="*/ 90 h 360"/>
                <a:gd name="T8" fmla="*/ 0 w 90"/>
                <a:gd name="T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360">
                  <a:moveTo>
                    <a:pt x="0" y="0"/>
                  </a:moveTo>
                  <a:lnTo>
                    <a:pt x="0" y="360"/>
                  </a:lnTo>
                  <a:lnTo>
                    <a:pt x="90" y="270"/>
                  </a:lnTo>
                  <a:lnTo>
                    <a:pt x="9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8" name="Freeform 93"/>
            <p:cNvSpPr>
              <a:spLocks/>
            </p:cNvSpPr>
            <p:nvPr/>
          </p:nvSpPr>
          <p:spPr bwMode="auto">
            <a:xfrm>
              <a:off x="1133475" y="1146810"/>
              <a:ext cx="57150" cy="228600"/>
            </a:xfrm>
            <a:custGeom>
              <a:avLst/>
              <a:gdLst>
                <a:gd name="T0" fmla="*/ 0 w 90"/>
                <a:gd name="T1" fmla="*/ 0 h 360"/>
                <a:gd name="T2" fmla="*/ 0 w 90"/>
                <a:gd name="T3" fmla="*/ 360 h 360"/>
                <a:gd name="T4" fmla="*/ 90 w 90"/>
                <a:gd name="T5" fmla="*/ 270 h 360"/>
                <a:gd name="T6" fmla="*/ 90 w 90"/>
                <a:gd name="T7" fmla="*/ 90 h 360"/>
                <a:gd name="T8" fmla="*/ 0 w 90"/>
                <a:gd name="T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360">
                  <a:moveTo>
                    <a:pt x="0" y="0"/>
                  </a:moveTo>
                  <a:lnTo>
                    <a:pt x="0" y="360"/>
                  </a:lnTo>
                  <a:lnTo>
                    <a:pt x="90" y="270"/>
                  </a:lnTo>
                  <a:lnTo>
                    <a:pt x="90" y="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1133475" y="1375410"/>
              <a:ext cx="57150" cy="228600"/>
            </a:xfrm>
            <a:custGeom>
              <a:avLst/>
              <a:gdLst>
                <a:gd name="T0" fmla="*/ 0 w 90"/>
                <a:gd name="T1" fmla="*/ 0 h 360"/>
                <a:gd name="T2" fmla="*/ 0 w 90"/>
                <a:gd name="T3" fmla="*/ 360 h 360"/>
                <a:gd name="T4" fmla="*/ 90 w 90"/>
                <a:gd name="T5" fmla="*/ 270 h 360"/>
                <a:gd name="T6" fmla="*/ 90 w 90"/>
                <a:gd name="T7" fmla="*/ 90 h 360"/>
                <a:gd name="T8" fmla="*/ 0 w 90"/>
                <a:gd name="T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360">
                  <a:moveTo>
                    <a:pt x="0" y="0"/>
                  </a:moveTo>
                  <a:lnTo>
                    <a:pt x="0" y="360"/>
                  </a:lnTo>
                  <a:lnTo>
                    <a:pt x="90" y="270"/>
                  </a:lnTo>
                  <a:lnTo>
                    <a:pt x="9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1133475" y="1375410"/>
              <a:ext cx="57150" cy="228600"/>
            </a:xfrm>
            <a:custGeom>
              <a:avLst/>
              <a:gdLst>
                <a:gd name="T0" fmla="*/ 0 w 90"/>
                <a:gd name="T1" fmla="*/ 0 h 360"/>
                <a:gd name="T2" fmla="*/ 0 w 90"/>
                <a:gd name="T3" fmla="*/ 360 h 360"/>
                <a:gd name="T4" fmla="*/ 90 w 90"/>
                <a:gd name="T5" fmla="*/ 270 h 360"/>
                <a:gd name="T6" fmla="*/ 90 w 90"/>
                <a:gd name="T7" fmla="*/ 90 h 360"/>
                <a:gd name="T8" fmla="*/ 0 w 90"/>
                <a:gd name="T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360">
                  <a:moveTo>
                    <a:pt x="0" y="0"/>
                  </a:moveTo>
                  <a:lnTo>
                    <a:pt x="0" y="360"/>
                  </a:lnTo>
                  <a:lnTo>
                    <a:pt x="90" y="270"/>
                  </a:lnTo>
                  <a:lnTo>
                    <a:pt x="90" y="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cxnSp>
          <p:nvCxnSpPr>
            <p:cNvPr id="101" name="Line 96"/>
            <p:cNvCxnSpPr>
              <a:cxnSpLocks noChangeShapeType="1"/>
            </p:cNvCxnSpPr>
            <p:nvPr/>
          </p:nvCxnSpPr>
          <p:spPr bwMode="auto">
            <a:xfrm flipV="1">
              <a:off x="447675" y="261620"/>
              <a:ext cx="685800" cy="999490"/>
            </a:xfrm>
            <a:prstGeom prst="line">
              <a:avLst/>
            </a:prstGeom>
            <a:noFill/>
            <a:ln w="9525" cap="rnd">
              <a:solidFill>
                <a:srgbClr val="007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" name="Line 97"/>
            <p:cNvCxnSpPr>
              <a:cxnSpLocks noChangeShapeType="1"/>
            </p:cNvCxnSpPr>
            <p:nvPr/>
          </p:nvCxnSpPr>
          <p:spPr bwMode="auto">
            <a:xfrm flipV="1">
              <a:off x="447675" y="318770"/>
              <a:ext cx="685800" cy="714375"/>
            </a:xfrm>
            <a:prstGeom prst="line">
              <a:avLst/>
            </a:prstGeom>
            <a:noFill/>
            <a:ln w="9525" cap="rnd">
              <a:solidFill>
                <a:srgbClr val="007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" name="Line 98"/>
            <p:cNvCxnSpPr>
              <a:cxnSpLocks noChangeShapeType="1"/>
            </p:cNvCxnSpPr>
            <p:nvPr/>
          </p:nvCxnSpPr>
          <p:spPr bwMode="auto">
            <a:xfrm flipV="1">
              <a:off x="447675" y="375920"/>
              <a:ext cx="685800" cy="428625"/>
            </a:xfrm>
            <a:prstGeom prst="line">
              <a:avLst/>
            </a:prstGeom>
            <a:noFill/>
            <a:ln w="9525" cap="rnd">
              <a:solidFill>
                <a:srgbClr val="007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4" name="Line 99"/>
            <p:cNvCxnSpPr>
              <a:cxnSpLocks noChangeShapeType="1"/>
            </p:cNvCxnSpPr>
            <p:nvPr/>
          </p:nvCxnSpPr>
          <p:spPr bwMode="auto">
            <a:xfrm flipV="1">
              <a:off x="447675" y="433070"/>
              <a:ext cx="685800" cy="142875"/>
            </a:xfrm>
            <a:prstGeom prst="line">
              <a:avLst/>
            </a:prstGeom>
            <a:noFill/>
            <a:ln w="9525" cap="rnd">
              <a:solidFill>
                <a:srgbClr val="007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5" name="Line 100"/>
            <p:cNvCxnSpPr>
              <a:cxnSpLocks noChangeShapeType="1"/>
            </p:cNvCxnSpPr>
            <p:nvPr/>
          </p:nvCxnSpPr>
          <p:spPr bwMode="auto">
            <a:xfrm>
              <a:off x="1190625" y="347345"/>
              <a:ext cx="171450" cy="0"/>
            </a:xfrm>
            <a:prstGeom prst="line">
              <a:avLst/>
            </a:prstGeom>
            <a:noFill/>
            <a:ln w="9525" cap="rnd">
              <a:solidFill>
                <a:srgbClr val="007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6" name="Line 101"/>
            <p:cNvCxnSpPr>
              <a:cxnSpLocks noChangeShapeType="1"/>
            </p:cNvCxnSpPr>
            <p:nvPr/>
          </p:nvCxnSpPr>
          <p:spPr bwMode="auto">
            <a:xfrm>
              <a:off x="447675" y="347345"/>
              <a:ext cx="914400" cy="1599565"/>
            </a:xfrm>
            <a:prstGeom prst="line">
              <a:avLst/>
            </a:prstGeom>
            <a:noFill/>
            <a:ln w="9525" cap="rnd">
              <a:solidFill>
                <a:srgbClr val="FFC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7" name="Line 102"/>
            <p:cNvCxnSpPr>
              <a:cxnSpLocks noChangeShapeType="1"/>
            </p:cNvCxnSpPr>
            <p:nvPr/>
          </p:nvCxnSpPr>
          <p:spPr bwMode="auto">
            <a:xfrm flipV="1">
              <a:off x="447675" y="718820"/>
              <a:ext cx="685800" cy="770890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8" name="Line 103"/>
            <p:cNvCxnSpPr>
              <a:cxnSpLocks noChangeShapeType="1"/>
            </p:cNvCxnSpPr>
            <p:nvPr/>
          </p:nvCxnSpPr>
          <p:spPr bwMode="auto">
            <a:xfrm flipV="1">
              <a:off x="447675" y="772160"/>
              <a:ext cx="685800" cy="488950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9" name="Line 104"/>
            <p:cNvCxnSpPr>
              <a:cxnSpLocks noChangeShapeType="1"/>
            </p:cNvCxnSpPr>
            <p:nvPr/>
          </p:nvCxnSpPr>
          <p:spPr bwMode="auto">
            <a:xfrm flipV="1">
              <a:off x="447675" y="833120"/>
              <a:ext cx="685800" cy="200025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1075055" y="850265"/>
              <a:ext cx="58420" cy="40005"/>
            </a:xfrm>
            <a:custGeom>
              <a:avLst/>
              <a:gdLst>
                <a:gd name="T0" fmla="*/ 0 w 92"/>
                <a:gd name="T1" fmla="*/ 0 h 63"/>
                <a:gd name="T2" fmla="*/ 0 w 92"/>
                <a:gd name="T3" fmla="*/ 63 h 63"/>
                <a:gd name="T4" fmla="*/ 92 w 92"/>
                <a:gd name="T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63">
                  <a:moveTo>
                    <a:pt x="0" y="0"/>
                  </a:moveTo>
                  <a:lnTo>
                    <a:pt x="0" y="63"/>
                  </a:lnTo>
                  <a:lnTo>
                    <a:pt x="92" y="63"/>
                  </a:lnTo>
                </a:path>
              </a:pathLst>
            </a:custGeom>
            <a:noFill/>
            <a:ln w="9525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cxnSp>
          <p:nvCxnSpPr>
            <p:cNvPr id="111" name="Line 106"/>
            <p:cNvCxnSpPr>
              <a:cxnSpLocks noChangeShapeType="1"/>
            </p:cNvCxnSpPr>
            <p:nvPr/>
          </p:nvCxnSpPr>
          <p:spPr bwMode="auto">
            <a:xfrm>
              <a:off x="1190625" y="804545"/>
              <a:ext cx="171450" cy="0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2" name="Line 107"/>
            <p:cNvCxnSpPr>
              <a:cxnSpLocks noChangeShapeType="1"/>
            </p:cNvCxnSpPr>
            <p:nvPr/>
          </p:nvCxnSpPr>
          <p:spPr bwMode="auto">
            <a:xfrm flipV="1">
              <a:off x="447675" y="1004570"/>
              <a:ext cx="685800" cy="485140"/>
            </a:xfrm>
            <a:prstGeom prst="line">
              <a:avLst/>
            </a:prstGeom>
            <a:noFill/>
            <a:ln w="9525" cap="rnd">
              <a:solidFill>
                <a:srgbClr val="00B05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3" name="Line 108"/>
            <p:cNvCxnSpPr>
              <a:cxnSpLocks noChangeShapeType="1"/>
            </p:cNvCxnSpPr>
            <p:nvPr/>
          </p:nvCxnSpPr>
          <p:spPr bwMode="auto">
            <a:xfrm flipV="1">
              <a:off x="447675" y="1061720"/>
              <a:ext cx="685800" cy="199390"/>
            </a:xfrm>
            <a:prstGeom prst="line">
              <a:avLst/>
            </a:prstGeom>
            <a:noFill/>
            <a:ln w="9525" cap="rnd">
              <a:solidFill>
                <a:srgbClr val="00B05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4" name="Freeform 109"/>
            <p:cNvSpPr>
              <a:spLocks/>
            </p:cNvSpPr>
            <p:nvPr/>
          </p:nvSpPr>
          <p:spPr bwMode="auto">
            <a:xfrm>
              <a:off x="1076325" y="1078230"/>
              <a:ext cx="57150" cy="40005"/>
            </a:xfrm>
            <a:custGeom>
              <a:avLst/>
              <a:gdLst>
                <a:gd name="T0" fmla="*/ 0 w 90"/>
                <a:gd name="T1" fmla="*/ 0 h 63"/>
                <a:gd name="T2" fmla="*/ 0 w 90"/>
                <a:gd name="T3" fmla="*/ 63 h 63"/>
                <a:gd name="T4" fmla="*/ 90 w 90"/>
                <a:gd name="T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63">
                  <a:moveTo>
                    <a:pt x="0" y="0"/>
                  </a:moveTo>
                  <a:lnTo>
                    <a:pt x="0" y="63"/>
                  </a:lnTo>
                  <a:lnTo>
                    <a:pt x="90" y="63"/>
                  </a:lnTo>
                </a:path>
              </a:pathLst>
            </a:custGeom>
            <a:noFill/>
            <a:ln w="9525" cap="rnd">
              <a:solidFill>
                <a:srgbClr val="00B05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15" name="Rectangle 110"/>
            <p:cNvSpPr>
              <a:spLocks noChangeArrowheads="1"/>
            </p:cNvSpPr>
            <p:nvPr/>
          </p:nvSpPr>
          <p:spPr bwMode="auto">
            <a:xfrm>
              <a:off x="1085850" y="923290"/>
              <a:ext cx="33020" cy="207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hangingPunct="0">
                <a:spcAft>
                  <a:spcPts val="900"/>
                </a:spcAft>
              </a:pPr>
              <a:r>
                <a:rPr lang="en-US" sz="600">
                  <a:solidFill>
                    <a:srgbClr val="00B05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x</a:t>
              </a:r>
              <a:endParaRPr lang="zh-CN" sz="1000"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116" name="Line 111"/>
            <p:cNvCxnSpPr>
              <a:cxnSpLocks noChangeShapeType="1"/>
            </p:cNvCxnSpPr>
            <p:nvPr/>
          </p:nvCxnSpPr>
          <p:spPr bwMode="auto">
            <a:xfrm>
              <a:off x="1190625" y="1033145"/>
              <a:ext cx="171450" cy="0"/>
            </a:xfrm>
            <a:prstGeom prst="line">
              <a:avLst/>
            </a:prstGeom>
            <a:noFill/>
            <a:ln w="9525" cap="rnd">
              <a:solidFill>
                <a:srgbClr val="00B05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7" name="Line 112"/>
            <p:cNvCxnSpPr>
              <a:cxnSpLocks noChangeShapeType="1"/>
            </p:cNvCxnSpPr>
            <p:nvPr/>
          </p:nvCxnSpPr>
          <p:spPr bwMode="auto">
            <a:xfrm flipV="1">
              <a:off x="447675" y="1175385"/>
              <a:ext cx="685800" cy="542925"/>
            </a:xfrm>
            <a:prstGeom prst="line">
              <a:avLst/>
            </a:prstGeom>
            <a:noFill/>
            <a:ln w="9525" cap="rnd">
              <a:solidFill>
                <a:srgbClr val="7030A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8" name="Line 113"/>
            <p:cNvCxnSpPr>
              <a:cxnSpLocks noChangeShapeType="1"/>
            </p:cNvCxnSpPr>
            <p:nvPr/>
          </p:nvCxnSpPr>
          <p:spPr bwMode="auto">
            <a:xfrm flipV="1">
              <a:off x="447675" y="1289685"/>
              <a:ext cx="685800" cy="200025"/>
            </a:xfrm>
            <a:prstGeom prst="line">
              <a:avLst/>
            </a:prstGeom>
            <a:noFill/>
            <a:ln w="9525" cap="rnd">
              <a:solidFill>
                <a:srgbClr val="7030A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9" name="Freeform 114"/>
            <p:cNvSpPr>
              <a:spLocks/>
            </p:cNvSpPr>
            <p:nvPr/>
          </p:nvSpPr>
          <p:spPr bwMode="auto">
            <a:xfrm>
              <a:off x="1075690" y="1221740"/>
              <a:ext cx="57785" cy="10795"/>
            </a:xfrm>
            <a:custGeom>
              <a:avLst/>
              <a:gdLst>
                <a:gd name="T0" fmla="*/ 0 w 91"/>
                <a:gd name="T1" fmla="*/ 0 h 17"/>
                <a:gd name="T2" fmla="*/ 0 w 91"/>
                <a:gd name="T3" fmla="*/ 17 h 17"/>
                <a:gd name="T4" fmla="*/ 91 w 91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17">
                  <a:moveTo>
                    <a:pt x="0" y="0"/>
                  </a:moveTo>
                  <a:lnTo>
                    <a:pt x="0" y="17"/>
                  </a:lnTo>
                  <a:lnTo>
                    <a:pt x="91" y="17"/>
                  </a:lnTo>
                </a:path>
              </a:pathLst>
            </a:custGeom>
            <a:noFill/>
            <a:ln w="9525" cap="rnd">
              <a:solidFill>
                <a:srgbClr val="7030A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20" name="Freeform 115"/>
            <p:cNvSpPr>
              <a:spLocks/>
            </p:cNvSpPr>
            <p:nvPr/>
          </p:nvSpPr>
          <p:spPr bwMode="auto">
            <a:xfrm>
              <a:off x="1075055" y="1306830"/>
              <a:ext cx="58420" cy="40005"/>
            </a:xfrm>
            <a:custGeom>
              <a:avLst/>
              <a:gdLst>
                <a:gd name="T0" fmla="*/ 0 w 92"/>
                <a:gd name="T1" fmla="*/ 0 h 63"/>
                <a:gd name="T2" fmla="*/ 0 w 92"/>
                <a:gd name="T3" fmla="*/ 63 h 63"/>
                <a:gd name="T4" fmla="*/ 92 w 92"/>
                <a:gd name="T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63">
                  <a:moveTo>
                    <a:pt x="0" y="0"/>
                  </a:moveTo>
                  <a:lnTo>
                    <a:pt x="0" y="63"/>
                  </a:lnTo>
                  <a:lnTo>
                    <a:pt x="92" y="63"/>
                  </a:lnTo>
                </a:path>
              </a:pathLst>
            </a:custGeom>
            <a:noFill/>
            <a:ln w="9525" cap="rnd">
              <a:solidFill>
                <a:srgbClr val="7030A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cxnSp>
          <p:nvCxnSpPr>
            <p:cNvPr id="121" name="Line 116"/>
            <p:cNvCxnSpPr>
              <a:cxnSpLocks noChangeShapeType="1"/>
            </p:cNvCxnSpPr>
            <p:nvPr/>
          </p:nvCxnSpPr>
          <p:spPr bwMode="auto">
            <a:xfrm flipV="1">
              <a:off x="447675" y="1403985"/>
              <a:ext cx="685800" cy="542925"/>
            </a:xfrm>
            <a:prstGeom prst="line">
              <a:avLst/>
            </a:prstGeom>
            <a:noFill/>
            <a:ln w="9525" cap="rnd">
              <a:solidFill>
                <a:srgbClr val="00B0F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2" name="Line 117"/>
            <p:cNvCxnSpPr>
              <a:cxnSpLocks noChangeShapeType="1"/>
            </p:cNvCxnSpPr>
            <p:nvPr/>
          </p:nvCxnSpPr>
          <p:spPr bwMode="auto">
            <a:xfrm flipV="1">
              <a:off x="447675" y="1518285"/>
              <a:ext cx="685800" cy="200025"/>
            </a:xfrm>
            <a:prstGeom prst="line">
              <a:avLst/>
            </a:prstGeom>
            <a:noFill/>
            <a:ln w="9525" cap="rnd">
              <a:solidFill>
                <a:srgbClr val="00B0F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3" name="Freeform 118"/>
            <p:cNvSpPr>
              <a:spLocks/>
            </p:cNvSpPr>
            <p:nvPr/>
          </p:nvSpPr>
          <p:spPr bwMode="auto">
            <a:xfrm>
              <a:off x="1076960" y="1449705"/>
              <a:ext cx="57150" cy="11430"/>
            </a:xfrm>
            <a:custGeom>
              <a:avLst/>
              <a:gdLst>
                <a:gd name="T0" fmla="*/ 0 w 90"/>
                <a:gd name="T1" fmla="*/ 0 h 18"/>
                <a:gd name="T2" fmla="*/ 0 w 90"/>
                <a:gd name="T3" fmla="*/ 18 h 18"/>
                <a:gd name="T4" fmla="*/ 90 w 90"/>
                <a:gd name="T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">
                  <a:moveTo>
                    <a:pt x="0" y="0"/>
                  </a:moveTo>
                  <a:lnTo>
                    <a:pt x="0" y="18"/>
                  </a:lnTo>
                  <a:lnTo>
                    <a:pt x="90" y="18"/>
                  </a:lnTo>
                </a:path>
              </a:pathLst>
            </a:custGeom>
            <a:noFill/>
            <a:ln w="9525" cap="rnd">
              <a:solidFill>
                <a:srgbClr val="00B0F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24" name="Freeform 119"/>
            <p:cNvSpPr>
              <a:spLocks/>
            </p:cNvSpPr>
            <p:nvPr/>
          </p:nvSpPr>
          <p:spPr bwMode="auto">
            <a:xfrm>
              <a:off x="1076325" y="1535430"/>
              <a:ext cx="57785" cy="40005"/>
            </a:xfrm>
            <a:custGeom>
              <a:avLst/>
              <a:gdLst>
                <a:gd name="T0" fmla="*/ 0 w 91"/>
                <a:gd name="T1" fmla="*/ 0 h 63"/>
                <a:gd name="T2" fmla="*/ 0 w 91"/>
                <a:gd name="T3" fmla="*/ 63 h 63"/>
                <a:gd name="T4" fmla="*/ 91 w 91"/>
                <a:gd name="T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63">
                  <a:moveTo>
                    <a:pt x="0" y="0"/>
                  </a:moveTo>
                  <a:lnTo>
                    <a:pt x="0" y="63"/>
                  </a:lnTo>
                  <a:lnTo>
                    <a:pt x="91" y="63"/>
                  </a:lnTo>
                </a:path>
              </a:pathLst>
            </a:custGeom>
            <a:noFill/>
            <a:ln w="9525" cap="rnd">
              <a:solidFill>
                <a:srgbClr val="00B0F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/>
            </a:p>
          </p:txBody>
        </p:sp>
        <p:cxnSp>
          <p:nvCxnSpPr>
            <p:cNvPr id="125" name="Line 120"/>
            <p:cNvCxnSpPr>
              <a:cxnSpLocks noChangeShapeType="1"/>
            </p:cNvCxnSpPr>
            <p:nvPr/>
          </p:nvCxnSpPr>
          <p:spPr bwMode="auto">
            <a:xfrm>
              <a:off x="1190625" y="1261110"/>
              <a:ext cx="171450" cy="0"/>
            </a:xfrm>
            <a:prstGeom prst="line">
              <a:avLst/>
            </a:prstGeom>
            <a:noFill/>
            <a:ln w="9525" cap="rnd">
              <a:solidFill>
                <a:srgbClr val="7030A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6" name="Line 121"/>
            <p:cNvCxnSpPr>
              <a:cxnSpLocks noChangeShapeType="1"/>
            </p:cNvCxnSpPr>
            <p:nvPr/>
          </p:nvCxnSpPr>
          <p:spPr bwMode="auto">
            <a:xfrm>
              <a:off x="1190625" y="1489710"/>
              <a:ext cx="171450" cy="0"/>
            </a:xfrm>
            <a:prstGeom prst="line">
              <a:avLst/>
            </a:prstGeom>
            <a:noFill/>
            <a:ln w="9525" cap="rnd">
              <a:solidFill>
                <a:srgbClr val="00B0F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7" name="Line 122"/>
            <p:cNvCxnSpPr>
              <a:cxnSpLocks noChangeShapeType="1"/>
            </p:cNvCxnSpPr>
            <p:nvPr/>
          </p:nvCxnSpPr>
          <p:spPr bwMode="auto">
            <a:xfrm flipV="1">
              <a:off x="447675" y="1718310"/>
              <a:ext cx="914400" cy="22860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" name="Line 123"/>
            <p:cNvCxnSpPr>
              <a:cxnSpLocks noChangeShapeType="1"/>
            </p:cNvCxnSpPr>
            <p:nvPr/>
          </p:nvCxnSpPr>
          <p:spPr bwMode="auto">
            <a:xfrm flipV="1">
              <a:off x="447675" y="575945"/>
              <a:ext cx="914400" cy="228600"/>
            </a:xfrm>
            <a:prstGeom prst="line">
              <a:avLst/>
            </a:prstGeom>
            <a:noFill/>
            <a:ln w="9525" cap="rnd">
              <a:solidFill>
                <a:srgbClr val="20586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5078763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368</Words>
  <Application>Microsoft Office PowerPoint</Application>
  <PresentationFormat>全屏显示(4:3)</PresentationFormat>
  <Paragraphs>60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 Unicode MS</vt:lpstr>
      <vt:lpstr>Batang</vt:lpstr>
      <vt:lpstr>MS Mincho</vt:lpstr>
      <vt:lpstr>等线</vt:lpstr>
      <vt:lpstr>等线 Light</vt:lpstr>
      <vt:lpstr>宋体</vt:lpstr>
      <vt:lpstr>Arial</vt:lpstr>
      <vt:lpstr>Calibri</vt:lpstr>
      <vt:lpstr>Calibri Light</vt:lpstr>
      <vt:lpstr>Courier New</vt:lpstr>
      <vt:lpstr>Times</vt:lpstr>
      <vt:lpstr>Times New Roman</vt:lpstr>
      <vt:lpstr>Wingdings</vt:lpstr>
      <vt:lpstr>Office 主题​​</vt:lpstr>
      <vt:lpstr>WF on Polar codes construction</vt:lpstr>
      <vt:lpstr>Background</vt:lpstr>
      <vt:lpstr>Proposal</vt:lpstr>
      <vt:lpstr>Observations (BLER Performance)</vt:lpstr>
      <vt:lpstr>Observations (ET Gains)</vt:lpstr>
      <vt:lpstr>Observations (Complexity)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2017-06-25T09:36:17Z</dcterms:created>
  <dcterms:modified xsi:type="dcterms:W3CDTF">2017-06-28T03:12:38Z</dcterms:modified>
</cp:coreProperties>
</file>