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4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 varScale="1">
        <p:scale>
          <a:sx n="125" d="100"/>
          <a:sy n="125" d="100"/>
        </p:scale>
        <p:origin x="-12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measurement based on CSI-RS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</a:t>
            </a:r>
            <a:r>
              <a:rPr kumimoji="1" lang="en-US" altLang="ja-JP" dirty="0" smtClean="0"/>
              <a:t>Ericsson</a:t>
            </a:r>
            <a:r>
              <a:rPr kumimoji="1" lang="en-US" altLang="ja-JP" dirty="0" smtClean="0"/>
              <a:t>, AT&amp;T, </a:t>
            </a:r>
            <a:r>
              <a:rPr lang="en-US" altLang="ja-JP" dirty="0" smtClean="0"/>
              <a:t>[Huawei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]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NR-adhoc#2		                      R1-1</a:t>
            </a:r>
            <a:r>
              <a:rPr lang="en-US" altLang="ja-JP" b="1" smtClean="0">
                <a:latin typeface="Times New Roman" pitchFamily="18" charset="0"/>
                <a:cs typeface="Times New Roman" pitchFamily="18" charset="0"/>
              </a:rPr>
              <a:t>711762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Qingdao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th – 30th June,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5.1.1.5.2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59632" y="1772816"/>
            <a:ext cx="6400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GB" altLang="zh-CN" sz="1200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Following CSI-RS properties for RRM measurement for L3 mobility are supported in NR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Periodic CSI-RS transmission with configurable periodicity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 that CSI-RS transmission can be turned on and off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solidFill>
                  <a:srgbClr val="FF0000"/>
                </a:solidFill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</a:t>
            </a: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 candidate periodicity values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Configurable transmission/measurement bandwidth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solidFill>
                  <a:srgbClr val="FF0000"/>
                </a:solidFill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</a:t>
            </a: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 whether/how transmission and/or measurement bandwidth is indicated to UE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Configurable CSI-RS time/frequency resource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 that this property is the same with that for beam management based on CSI-RS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 that the numerology for CSI-RS should consider neighbor cell measurement </a:t>
            </a:r>
            <a:r>
              <a:rPr lang="en-US" altLang="zh-CN" sz="1200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aspects</a:t>
            </a:r>
          </a:p>
          <a:p>
            <a:pPr marL="914400" indent="-914400">
              <a:spcAft>
                <a:spcPts val="0"/>
              </a:spcAft>
            </a:pPr>
            <a:r>
              <a:rPr lang="en-US" altLang="ja-JP" sz="1200" b="1" u="sng" dirty="0">
                <a:highlight>
                  <a:srgbClr val="00FF00"/>
                </a:highlight>
                <a:latin typeface="Times"/>
                <a:ea typeface="ＭＳ 明朝"/>
                <a:cs typeface="Times New Roman"/>
              </a:rPr>
              <a:t>Agreements:</a:t>
            </a:r>
            <a:endParaRPr lang="ja-JP" altLang="ja-JP" sz="1200" dirty="0">
              <a:latin typeface="Times"/>
              <a:ea typeface="Batang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GB" altLang="ja-JP" sz="1200" dirty="0">
                <a:latin typeface="Times"/>
                <a:ea typeface="ＭＳ 明朝"/>
                <a:cs typeface="Times New Roman"/>
              </a:rPr>
              <a:t>At least the following properties of a CSI-RS for L3 mobility can be signalled to the UE using dedicated </a:t>
            </a:r>
            <a:r>
              <a:rPr lang="en-GB" altLang="ja-JP" sz="1200" dirty="0" err="1">
                <a:latin typeface="Times"/>
                <a:ea typeface="ＭＳ 明朝"/>
                <a:cs typeface="Times New Roman"/>
              </a:rPr>
              <a:t>signaling</a:t>
            </a:r>
            <a:r>
              <a:rPr lang="en-GB" altLang="ja-JP" sz="1200" dirty="0">
                <a:latin typeface="Times"/>
                <a:ea typeface="ＭＳ 明朝"/>
                <a:cs typeface="Times New Roman"/>
              </a:rPr>
              <a:t>:</a:t>
            </a:r>
            <a:endParaRPr lang="ja-JP" altLang="ja-JP" sz="1200" dirty="0"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ja-JP" sz="1200" i="1" dirty="0">
                <a:latin typeface="Times"/>
                <a:ea typeface="ＭＳ 明朝"/>
                <a:cs typeface="Times New Roman"/>
              </a:rPr>
              <a:t>NR Cell ID</a:t>
            </a:r>
            <a:endParaRPr lang="ja-JP" altLang="ja-JP" sz="1200" dirty="0"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ja-JP" sz="1200" i="1" dirty="0">
                <a:latin typeface="Times"/>
                <a:ea typeface="ＭＳ 明朝"/>
                <a:cs typeface="Times New Roman"/>
              </a:rPr>
              <a:t>timing configuration, including time offset and periodicity</a:t>
            </a:r>
            <a:endParaRPr lang="ja-JP" altLang="ja-JP" sz="1200" dirty="0"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ja-JP" sz="1200" i="1" dirty="0">
                <a:latin typeface="Times"/>
                <a:ea typeface="ＭＳ 明朝"/>
                <a:cs typeface="Times New Roman"/>
              </a:rPr>
              <a:t>number of antenna ports</a:t>
            </a:r>
            <a:endParaRPr lang="ja-JP" altLang="ja-JP" sz="1200" dirty="0"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ja-JP" sz="1200" i="1" dirty="0">
                <a:latin typeface="Times"/>
                <a:ea typeface="ＭＳ 明朝"/>
                <a:cs typeface="Times New Roman"/>
              </a:rPr>
              <a:t>configurable time/frequency resource to indicate RE mapping</a:t>
            </a:r>
            <a:endParaRPr lang="ja-JP" altLang="ja-JP" sz="1200" dirty="0"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ja-JP" sz="1200" i="1" dirty="0">
                <a:latin typeface="Times"/>
                <a:ea typeface="ＭＳ 明朝"/>
                <a:cs typeface="Times New Roman"/>
              </a:rPr>
              <a:t>configurable transmission/measurement bandwidth </a:t>
            </a:r>
            <a:endParaRPr lang="ja-JP" altLang="ja-JP" sz="1200" dirty="0">
              <a:latin typeface="Times"/>
              <a:ea typeface="Batang"/>
              <a:cs typeface="Times New Roman"/>
            </a:endParaRPr>
          </a:p>
          <a:p>
            <a:pPr marL="1143000" lvl="2" indent="-228600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altLang="ja-JP" sz="1200" i="1" dirty="0">
                <a:latin typeface="Times"/>
                <a:ea typeface="ＭＳ 明朝"/>
                <a:cs typeface="Times New Roman"/>
              </a:rPr>
              <a:t>Note: it relates to wideband operation</a:t>
            </a:r>
            <a:endParaRPr lang="ja-JP" altLang="ja-JP" sz="1200" dirty="0"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ja-JP" sz="1200" i="1" dirty="0">
                <a:latin typeface="Times"/>
                <a:ea typeface="ＭＳ 明朝"/>
                <a:cs typeface="Times New Roman"/>
              </a:rPr>
              <a:t>parameters for sequence generation</a:t>
            </a:r>
            <a:endParaRPr lang="ja-JP" altLang="ja-JP" sz="1200" dirty="0"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ja-JP" sz="1200" i="1" dirty="0">
                <a:solidFill>
                  <a:srgbClr val="FF0000"/>
                </a:solidFill>
                <a:latin typeface="Times"/>
                <a:ea typeface="ＭＳ 明朝"/>
                <a:cs typeface="Times New Roman"/>
              </a:rPr>
              <a:t>FFS</a:t>
            </a:r>
            <a:r>
              <a:rPr lang="en-US" altLang="ja-JP" sz="1200" i="1" dirty="0">
                <a:latin typeface="Times"/>
                <a:ea typeface="ＭＳ 明朝"/>
                <a:cs typeface="Times New Roman"/>
              </a:rPr>
              <a:t>: configurable numerology</a:t>
            </a:r>
            <a:endParaRPr lang="ja-JP" altLang="ja-JP" sz="1200" dirty="0">
              <a:latin typeface="Times"/>
              <a:ea typeface="Batang"/>
              <a:cs typeface="Times New Roman"/>
            </a:endParaRPr>
          </a:p>
          <a:p>
            <a:pPr marL="742950" lvl="1" indent="-285750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ja-JP" sz="1200" i="1" dirty="0">
                <a:solidFill>
                  <a:srgbClr val="FF0000"/>
                </a:solidFill>
                <a:latin typeface="Times"/>
                <a:ea typeface="ＭＳ 明朝"/>
                <a:cs typeface="Times New Roman"/>
              </a:rPr>
              <a:t>FFS</a:t>
            </a:r>
            <a:r>
              <a:rPr lang="en-US" altLang="ja-JP" sz="1200" i="1" dirty="0">
                <a:latin typeface="Times"/>
                <a:ea typeface="ＭＳ 明朝"/>
                <a:cs typeface="Times New Roman"/>
              </a:rPr>
              <a:t>: Spatial QCL assumption e.g. QCL between SS block and CSI-RS</a:t>
            </a:r>
            <a:endParaRPr lang="ja-JP" altLang="ja-JP" sz="1200" dirty="0">
              <a:latin typeface="Times"/>
              <a:ea typeface="Batang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altLang="ja-JP" sz="1200" dirty="0">
                <a:latin typeface="Times"/>
                <a:ea typeface="ＭＳ 明朝"/>
                <a:cs typeface="Times New Roman"/>
              </a:rPr>
              <a:t>FFS: Which parameters are common or partial-common to multiple CSI-RSs</a:t>
            </a:r>
            <a:endParaRPr lang="ja-JP" altLang="ja-JP" sz="1200" dirty="0">
              <a:latin typeface="Times"/>
              <a:ea typeface="Batang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altLang="ja-JP" sz="1200" dirty="0">
                <a:latin typeface="Times"/>
                <a:ea typeface="ＭＳ 明朝"/>
                <a:cs typeface="Times New Roman"/>
              </a:rPr>
              <a:t>FFS: Serving cell assists to derive the reference time of target cell in synchronous system</a:t>
            </a:r>
            <a:endParaRPr lang="ja-JP" altLang="ja-JP" sz="1200" dirty="0">
              <a:latin typeface="Times"/>
              <a:ea typeface="Batang"/>
              <a:cs typeface="Times New Roman"/>
            </a:endParaRPr>
          </a:p>
          <a:p>
            <a:pPr>
              <a:tabLst>
                <a:tab pos="1371600" algn="l"/>
              </a:tabLst>
            </a:pPr>
            <a:endParaRPr lang="en-US" altLang="zh-CN" sz="1200" dirty="0">
              <a:effectLst/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7" name="内容占位符 3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71202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RAN1 made </a:t>
            </a:r>
            <a:r>
              <a:rPr lang="en-US" altLang="zh-CN" sz="2000" dirty="0"/>
              <a:t>following </a:t>
            </a:r>
            <a:r>
              <a:rPr lang="en-US" altLang="zh-CN" sz="2000" dirty="0" smtClean="0"/>
              <a:t>agreements</a:t>
            </a:r>
            <a:r>
              <a:rPr lang="ja-JP" altLang="en-US" sz="2000" dirty="0"/>
              <a:t> </a:t>
            </a:r>
            <a:r>
              <a:rPr lang="en-US" altLang="ja-JP" sz="2000" dirty="0" smtClean="0"/>
              <a:t>regarding CSI-RS properties for RRM</a:t>
            </a:r>
            <a:r>
              <a:rPr lang="en-US" altLang="zh-CN" sz="2000" dirty="0" smtClean="0"/>
              <a:t>.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421088"/>
          </a:xfrm>
        </p:spPr>
        <p:txBody>
          <a:bodyPr>
            <a:noAutofit/>
          </a:bodyPr>
          <a:lstStyle/>
          <a:p>
            <a:r>
              <a:rPr lang="en-US" altLang="zh-CN" sz="1800" dirty="0" smtClean="0"/>
              <a:t>For RAN4 RRM evaluation work on CSI-RS based measurement, at least some configuration parameters need to be provided by RAN1</a:t>
            </a:r>
          </a:p>
          <a:p>
            <a:r>
              <a:rPr lang="en-US" altLang="zh-CN" sz="1800" dirty="0" smtClean="0"/>
              <a:t>Regarding </a:t>
            </a:r>
            <a:r>
              <a:rPr lang="en-US" altLang="zh-CN" sz="1800" dirty="0"/>
              <a:t>CSI-RS properties for RRM measurement for L3 mobility in NR</a:t>
            </a:r>
          </a:p>
          <a:p>
            <a:pPr lvl="1"/>
            <a:r>
              <a:rPr lang="en-US" altLang="zh-CN" sz="1600" dirty="0"/>
              <a:t>Candidate periodicity values for CSI-RS: </a:t>
            </a:r>
          </a:p>
          <a:p>
            <a:pPr lvl="2"/>
            <a:r>
              <a:rPr lang="en-US" altLang="zh-CN" sz="1400" dirty="0"/>
              <a:t>The supported periodicity </a:t>
            </a:r>
            <a:r>
              <a:rPr lang="en-US" altLang="zh-CN" sz="1400" dirty="0" smtClean="0"/>
              <a:t>values for </a:t>
            </a:r>
            <a:r>
              <a:rPr lang="en-US" altLang="zh-CN" sz="1400" dirty="0"/>
              <a:t>SS burst set can be </a:t>
            </a:r>
            <a:r>
              <a:rPr lang="en-US" altLang="zh-CN" sz="1400" dirty="0" smtClean="0"/>
              <a:t>considered</a:t>
            </a:r>
          </a:p>
          <a:p>
            <a:pPr lvl="2"/>
            <a:r>
              <a:rPr lang="en-US" altLang="zh-CN" sz="1400" dirty="0" smtClean="0"/>
              <a:t>Longer periodicity values may need further study considering CONNECTED mode operation and requirements</a:t>
            </a:r>
            <a:endParaRPr lang="zh-CN" altLang="zh-CN" sz="1400" dirty="0"/>
          </a:p>
          <a:p>
            <a:pPr lvl="1"/>
            <a:r>
              <a:rPr lang="en-US" altLang="zh-CN" sz="1600" dirty="0" smtClean="0"/>
              <a:t>Measurement </a:t>
            </a:r>
            <a:r>
              <a:rPr lang="en-US" altLang="zh-CN" sz="1600" dirty="0"/>
              <a:t>bandwidth</a:t>
            </a:r>
            <a:endParaRPr lang="zh-CN" altLang="zh-CN" sz="1600" dirty="0"/>
          </a:p>
          <a:p>
            <a:pPr lvl="2"/>
            <a:r>
              <a:rPr lang="en-US" altLang="zh-CN" sz="1400" dirty="0"/>
              <a:t>It </a:t>
            </a:r>
            <a:r>
              <a:rPr lang="en-US" altLang="zh-CN" sz="1400" dirty="0" smtClean="0"/>
              <a:t>may be </a:t>
            </a:r>
            <a:r>
              <a:rPr lang="en-US" altLang="zh-CN" sz="1400" dirty="0"/>
              <a:t>reasonable to </a:t>
            </a:r>
            <a:r>
              <a:rPr lang="en-US" altLang="zh-CN" sz="1400" dirty="0" smtClean="0"/>
              <a:t>support CSI-RS based measurement with same bandwidth as SS block bandwidth e.g., for operation with minimum carrier bandwidth</a:t>
            </a:r>
          </a:p>
          <a:p>
            <a:pPr lvl="2"/>
            <a:r>
              <a:rPr lang="en-US" altLang="zh-CN" sz="1400" dirty="0" smtClean="0"/>
              <a:t>At least </a:t>
            </a:r>
            <a:r>
              <a:rPr lang="en-US" altLang="ja-JP" sz="1400" dirty="0"/>
              <a:t>one additional wider </a:t>
            </a:r>
            <a:r>
              <a:rPr lang="en-US" altLang="ja-JP" sz="1400" dirty="0" smtClean="0"/>
              <a:t>bandwidth than SS block bandwidth should be supported since it is one of the use-cases of CSI-RS based measurement</a:t>
            </a:r>
            <a:endParaRPr lang="zh-CN" altLang="zh-CN" sz="1400" dirty="0"/>
          </a:p>
          <a:p>
            <a:pPr lvl="1"/>
            <a:r>
              <a:rPr lang="en-US" altLang="zh-CN" sz="1600" dirty="0"/>
              <a:t>Numerology</a:t>
            </a:r>
            <a:endParaRPr lang="zh-CN" altLang="zh-CN" sz="1600" dirty="0"/>
          </a:p>
          <a:p>
            <a:pPr lvl="2"/>
            <a:r>
              <a:rPr lang="en-US" altLang="zh-CN" sz="1400" dirty="0" smtClean="0"/>
              <a:t>It should be configurable </a:t>
            </a:r>
            <a:r>
              <a:rPr lang="en-US" altLang="zh-CN" sz="1400" dirty="0"/>
              <a:t>considering </a:t>
            </a:r>
            <a:r>
              <a:rPr lang="en-US" altLang="zh-CN" sz="1400" dirty="0" smtClean="0"/>
              <a:t>flexibility for efficient multiplexing, time domain overhead control and so on</a:t>
            </a:r>
            <a:endParaRPr lang="zh-CN" altLang="zh-CN" sz="1400" dirty="0"/>
          </a:p>
          <a:p>
            <a:pPr lvl="1"/>
            <a:r>
              <a:rPr lang="en-US" altLang="zh-CN" sz="1600" dirty="0" smtClean="0"/>
              <a:t>Association (e.g., Spatial QCL) </a:t>
            </a:r>
            <a:r>
              <a:rPr lang="en-US" altLang="zh-CN" sz="1600" dirty="0"/>
              <a:t>with SS block</a:t>
            </a:r>
            <a:endParaRPr lang="zh-CN" altLang="zh-CN" sz="1600" dirty="0"/>
          </a:p>
          <a:p>
            <a:pPr lvl="2"/>
            <a:r>
              <a:rPr lang="en-US" altLang="zh-CN" sz="1400" dirty="0" smtClean="0"/>
              <a:t>It is still discussed for CSI-RS for beam management and it is better to align with beam management property</a:t>
            </a:r>
            <a:endParaRPr lang="zh-CN" altLang="zh-CN" sz="1400" dirty="0"/>
          </a:p>
          <a:p>
            <a:pPr lvl="1"/>
            <a:r>
              <a:rPr lang="en-US" altLang="zh-CN" sz="1600" dirty="0"/>
              <a:t>Configurable CSI-RS time/frequency resource</a:t>
            </a:r>
          </a:p>
          <a:p>
            <a:pPr lvl="2"/>
            <a:r>
              <a:rPr lang="en-US" altLang="ja-JP" sz="1400" dirty="0" smtClean="0"/>
              <a:t>CSI-RS </a:t>
            </a:r>
            <a:r>
              <a:rPr lang="en-US" altLang="ja-JP" sz="1400" dirty="0"/>
              <a:t>design </a:t>
            </a:r>
            <a:r>
              <a:rPr lang="en-US" altLang="ja-JP" sz="1400" dirty="0" smtClean="0"/>
              <a:t>such as RE mapping and density for </a:t>
            </a:r>
            <a:r>
              <a:rPr lang="en-US" altLang="ja-JP" sz="1400" dirty="0"/>
              <a:t>beam management can be </a:t>
            </a:r>
            <a:r>
              <a:rPr lang="en-US" altLang="ja-JP" sz="1400" dirty="0" smtClean="0"/>
              <a:t>reused at least as baseline</a:t>
            </a:r>
            <a:endParaRPr lang="en-US" altLang="ja-JP" sz="1400" dirty="0"/>
          </a:p>
          <a:p>
            <a:pPr lvl="2"/>
            <a:endParaRPr lang="zh-CN" altLang="zh-CN" sz="1200" dirty="0"/>
          </a:p>
          <a:p>
            <a:endParaRPr lang="en-US" altLang="zh-CN" sz="1050" dirty="0"/>
          </a:p>
        </p:txBody>
      </p:sp>
    </p:spTree>
    <p:extLst>
      <p:ext uri="{BB962C8B-B14F-4D97-AF65-F5344CB8AC3E}">
        <p14:creationId xmlns:p14="http://schemas.microsoft.com/office/powerpoint/2010/main" val="3271367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ja-JP" sz="1400" dirty="0"/>
              <a:t>Following CSI-RS properties for RRM measurement for L3 mobility are supported in NR</a:t>
            </a:r>
          </a:p>
          <a:p>
            <a:pPr lvl="1"/>
            <a:r>
              <a:rPr lang="en-US" altLang="ja-JP" sz="1400" dirty="0" smtClean="0"/>
              <a:t>Configurable periodicity</a:t>
            </a:r>
            <a:r>
              <a:rPr lang="ja-JP" altLang="en-US" sz="1400" dirty="0"/>
              <a:t> </a:t>
            </a:r>
            <a:r>
              <a:rPr lang="en-US" altLang="ja-JP" sz="1400" dirty="0" smtClean="0"/>
              <a:t>(as already agreed)</a:t>
            </a:r>
          </a:p>
          <a:p>
            <a:pPr lvl="2"/>
            <a:r>
              <a:rPr lang="en-US" altLang="ja-JP" sz="1400" dirty="0" smtClean="0"/>
              <a:t>{</a:t>
            </a:r>
            <a:r>
              <a:rPr lang="en-US" altLang="ja-JP" sz="1400" dirty="0"/>
              <a:t>5, 10, 20, </a:t>
            </a:r>
            <a:r>
              <a:rPr lang="en-US" altLang="ja-JP" sz="1400" dirty="0" smtClean="0"/>
              <a:t>40</a:t>
            </a:r>
            <a:r>
              <a:rPr lang="en-US" altLang="ja-JP" sz="1400" dirty="0"/>
              <a:t>, </a:t>
            </a:r>
            <a:r>
              <a:rPr lang="en-US" altLang="ja-JP" sz="1400" dirty="0" smtClean="0"/>
              <a:t>[80</a:t>
            </a:r>
            <a:r>
              <a:rPr lang="en-US" altLang="ja-JP" sz="1400" dirty="0"/>
              <a:t>, </a:t>
            </a:r>
            <a:r>
              <a:rPr lang="en-US" altLang="ja-JP" sz="1400" dirty="0" smtClean="0"/>
              <a:t>160]} </a:t>
            </a:r>
            <a:r>
              <a:rPr lang="en-US" altLang="ja-JP" sz="1400" dirty="0" err="1" smtClean="0"/>
              <a:t>ms</a:t>
            </a:r>
            <a:r>
              <a:rPr lang="en-US" altLang="ja-JP" sz="1400" dirty="0" smtClean="0"/>
              <a:t> are supported</a:t>
            </a:r>
            <a:endParaRPr lang="en-US" altLang="ja-JP" sz="1400" dirty="0"/>
          </a:p>
          <a:p>
            <a:pPr lvl="1"/>
            <a:r>
              <a:rPr lang="en-US" altLang="ja-JP" sz="1400" dirty="0"/>
              <a:t>Configurable transmission bandwidth (as already agreed)</a:t>
            </a:r>
            <a:endParaRPr lang="en-US" altLang="ja-JP" sz="1400" dirty="0" smtClean="0"/>
          </a:p>
          <a:p>
            <a:pPr lvl="2"/>
            <a:r>
              <a:rPr lang="en-US" altLang="ja-JP" sz="1400" dirty="0" smtClean="0"/>
              <a:t>FFS candidate values</a:t>
            </a:r>
            <a:endParaRPr lang="en-US" altLang="ja-JP" sz="1400" dirty="0"/>
          </a:p>
          <a:p>
            <a:pPr lvl="1"/>
            <a:r>
              <a:rPr lang="en-US" altLang="ja-JP" sz="1400" dirty="0"/>
              <a:t>Configurable measurement bandwidth (as already agreed) </a:t>
            </a:r>
            <a:r>
              <a:rPr lang="en-US" altLang="ja-JP" sz="1400" dirty="0" smtClean="0"/>
              <a:t>and frequency location</a:t>
            </a:r>
          </a:p>
          <a:p>
            <a:pPr lvl="2"/>
            <a:r>
              <a:rPr lang="en-US" altLang="ja-JP" sz="1400" dirty="0" smtClean="0"/>
              <a:t>At least </a:t>
            </a:r>
            <a:r>
              <a:rPr lang="en-US" altLang="ja-JP" sz="1400" dirty="0" smtClean="0"/>
              <a:t>minimum carrier</a:t>
            </a:r>
            <a:r>
              <a:rPr lang="en-US" altLang="ja-JP" sz="1400" dirty="0" smtClean="0"/>
              <a:t> </a:t>
            </a:r>
            <a:r>
              <a:rPr lang="en-US" altLang="ja-JP" sz="1400" dirty="0" smtClean="0"/>
              <a:t>bandwidth </a:t>
            </a:r>
            <a:r>
              <a:rPr lang="en-US" altLang="ja-JP" sz="1400" dirty="0" smtClean="0"/>
              <a:t>for each frequency band/range and </a:t>
            </a:r>
            <a:r>
              <a:rPr lang="en-US" altLang="ja-JP" sz="1400" dirty="0" smtClean="0"/>
              <a:t>at least one additional wider bandwidth for each SCS </a:t>
            </a:r>
            <a:r>
              <a:rPr lang="en-US" altLang="ja-JP" sz="1400" dirty="0" smtClean="0"/>
              <a:t>(e.g., maximum UE bandwidth) are </a:t>
            </a:r>
            <a:r>
              <a:rPr lang="en-US" altLang="ja-JP" sz="1400" dirty="0" smtClean="0"/>
              <a:t>supported</a:t>
            </a:r>
          </a:p>
          <a:p>
            <a:pPr lvl="3"/>
            <a:r>
              <a:rPr lang="en-US" altLang="ja-JP" sz="1400" dirty="0"/>
              <a:t>FFS </a:t>
            </a:r>
            <a:r>
              <a:rPr lang="en-US" altLang="ja-JP" sz="1400" dirty="0" smtClean="0"/>
              <a:t>other candidate </a:t>
            </a:r>
            <a:r>
              <a:rPr lang="en-US" altLang="ja-JP" sz="1400" dirty="0"/>
              <a:t>values for wider bandwidth for each </a:t>
            </a:r>
            <a:r>
              <a:rPr lang="en-US" altLang="ja-JP" sz="1400" dirty="0" smtClean="0"/>
              <a:t>SCS</a:t>
            </a:r>
          </a:p>
          <a:p>
            <a:pPr lvl="2"/>
            <a:r>
              <a:rPr lang="en-US" altLang="ja-JP" sz="1400" dirty="0"/>
              <a:t>M</a:t>
            </a:r>
            <a:r>
              <a:rPr lang="en-US" altLang="ja-JP" sz="1400" dirty="0" smtClean="0"/>
              <a:t>easurement </a:t>
            </a:r>
            <a:r>
              <a:rPr lang="en-US" altLang="ja-JP" sz="1400" dirty="0"/>
              <a:t>of </a:t>
            </a:r>
            <a:r>
              <a:rPr lang="en-US" altLang="ja-JP" sz="1400" dirty="0" smtClean="0"/>
              <a:t>CSI-RS in </a:t>
            </a:r>
            <a:r>
              <a:rPr lang="en-US" altLang="ja-JP" sz="1400" dirty="0" err="1" smtClean="0"/>
              <a:t>subband</a:t>
            </a:r>
            <a:r>
              <a:rPr lang="en-US" altLang="ja-JP" sz="1400" dirty="0" smtClean="0"/>
              <a:t>/bandwidth part </a:t>
            </a:r>
            <a:r>
              <a:rPr lang="en-US" altLang="ja-JP" sz="1400" dirty="0"/>
              <a:t>which may or may not contain SS </a:t>
            </a:r>
            <a:r>
              <a:rPr lang="en-US" altLang="ja-JP" sz="1400" dirty="0" smtClean="0"/>
              <a:t>Blocks is supported</a:t>
            </a:r>
          </a:p>
          <a:p>
            <a:pPr lvl="1"/>
            <a:r>
              <a:rPr lang="en-US" altLang="ja-JP" sz="1400" dirty="0" smtClean="0"/>
              <a:t>Configurable parameters for sequence generation </a:t>
            </a:r>
          </a:p>
          <a:p>
            <a:pPr lvl="1"/>
            <a:r>
              <a:rPr lang="en-US" altLang="ja-JP" sz="1400" dirty="0" smtClean="0"/>
              <a:t>Configurable numerology</a:t>
            </a:r>
          </a:p>
          <a:p>
            <a:pPr lvl="2"/>
            <a:r>
              <a:rPr lang="en-US" altLang="ja-JP" sz="1400" dirty="0" smtClean="0"/>
              <a:t>For each frequency range, subcarrier spacing values applicable to data, CSI-RS for beam management </a:t>
            </a:r>
            <a:r>
              <a:rPr lang="en-US" altLang="ja-JP" sz="1400" dirty="0" smtClean="0"/>
              <a:t>and</a:t>
            </a:r>
            <a:r>
              <a:rPr lang="en-US" altLang="ja-JP" sz="1400" dirty="0" smtClean="0"/>
              <a:t> </a:t>
            </a:r>
            <a:r>
              <a:rPr lang="en-US" altLang="ja-JP" sz="1400" dirty="0" smtClean="0"/>
              <a:t>SS block in the frequency range are supported</a:t>
            </a:r>
            <a:endParaRPr lang="en-US" altLang="ja-JP" sz="1400" dirty="0"/>
          </a:p>
          <a:p>
            <a:pPr lvl="1"/>
            <a:r>
              <a:rPr lang="en-US" altLang="ja-JP" sz="1400" dirty="0" smtClean="0"/>
              <a:t>FFS: Configurable </a:t>
            </a:r>
            <a:r>
              <a:rPr lang="en-US" altLang="ja-JP" sz="1400" dirty="0"/>
              <a:t>spatial QCL with SS </a:t>
            </a:r>
            <a:r>
              <a:rPr lang="en-US" altLang="ja-JP" sz="1400" dirty="0" smtClean="0"/>
              <a:t>block</a:t>
            </a:r>
          </a:p>
          <a:p>
            <a:pPr lvl="2"/>
            <a:r>
              <a:rPr lang="en-US" altLang="ja-JP" sz="1400" dirty="0" smtClean="0"/>
              <a:t>It is assumed that property of spatial QCL between SS block and CSI-RS for beam management will be reused</a:t>
            </a:r>
          </a:p>
          <a:p>
            <a:pPr lvl="1"/>
            <a:r>
              <a:rPr lang="en-US" altLang="zh-CN" sz="1400" dirty="0" smtClean="0"/>
              <a:t>Configurable CSI-RS time/frequency resource (as already agreed)</a:t>
            </a:r>
          </a:p>
          <a:p>
            <a:pPr lvl="2"/>
            <a:r>
              <a:rPr lang="en-US" altLang="ja-JP" sz="1400" dirty="0" smtClean="0"/>
              <a:t>CSI-RS </a:t>
            </a:r>
            <a:r>
              <a:rPr lang="en-US" altLang="ja-JP" sz="1400" dirty="0"/>
              <a:t>design </a:t>
            </a:r>
            <a:r>
              <a:rPr lang="en-US" altLang="ja-JP" sz="1400" dirty="0" smtClean="0"/>
              <a:t>including RE mapping and density for </a:t>
            </a:r>
            <a:r>
              <a:rPr lang="en-US" altLang="ja-JP" sz="1400" dirty="0"/>
              <a:t>beam </a:t>
            </a:r>
            <a:r>
              <a:rPr lang="en-US" altLang="ja-JP" sz="1400" dirty="0" smtClean="0"/>
              <a:t>management</a:t>
            </a:r>
            <a:r>
              <a:rPr lang="ja-JP" altLang="en-US" sz="1400" dirty="0"/>
              <a:t> </a:t>
            </a:r>
            <a:r>
              <a:rPr lang="en-US" altLang="ja-JP" sz="1400" dirty="0" smtClean="0"/>
              <a:t>is assumed as baseline</a:t>
            </a: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2423755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604</Words>
  <Application>Microsoft Office PowerPoint</Application>
  <PresentationFormat>画面に合わせる (4:3)</PresentationFormat>
  <Paragraphs>64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measurement based on CSI-RS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Hiroki Harada</cp:lastModifiedBy>
  <cp:revision>65</cp:revision>
  <dcterms:created xsi:type="dcterms:W3CDTF">2017-02-16T14:32:33Z</dcterms:created>
  <dcterms:modified xsi:type="dcterms:W3CDTF">2017-06-28T07:06:54Z</dcterms:modified>
</cp:coreProperties>
</file>