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7" r:id="rId4"/>
    <p:sldId id="268" r:id="rId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88" autoAdjust="0"/>
    <p:restoredTop sz="94660"/>
  </p:normalViewPr>
  <p:slideViewPr>
    <p:cSldViewPr>
      <p:cViewPr varScale="1">
        <p:scale>
          <a:sx n="125" d="100"/>
          <a:sy n="125" d="100"/>
        </p:scale>
        <p:origin x="-1272"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2017/6/28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2017/6/28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2017/6/28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2017/6/28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2017/6/28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2017/6/28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2017/6/28</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2017/6/28</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2017/6/28</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2017/6/28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2017/6/28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2017/6/28</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en-US" altLang="ja-JP" dirty="0"/>
              <a:t>WF on measurement based on SS block</a:t>
            </a:r>
            <a:endParaRPr kumimoji="1" lang="ja-JP" altLang="en-US" dirty="0"/>
          </a:p>
        </p:txBody>
      </p:sp>
      <p:sp>
        <p:nvSpPr>
          <p:cNvPr id="3" name="サブタイトル 2"/>
          <p:cNvSpPr>
            <a:spLocks noGrp="1"/>
          </p:cNvSpPr>
          <p:nvPr>
            <p:ph type="subTitle" idx="1"/>
          </p:nvPr>
        </p:nvSpPr>
        <p:spPr/>
        <p:txBody>
          <a:bodyPr/>
          <a:lstStyle/>
          <a:p>
            <a:r>
              <a:rPr kumimoji="1" lang="en-US" altLang="ja-JP" dirty="0"/>
              <a:t>NTT DOCOMO, </a:t>
            </a:r>
            <a:r>
              <a:rPr lang="en-US" altLang="ja-JP" dirty="0"/>
              <a:t>Ericsson, </a:t>
            </a:r>
            <a:r>
              <a:rPr lang="en-US" altLang="ja-JP" dirty="0" smtClean="0"/>
              <a:t>Huawei, </a:t>
            </a:r>
            <a:r>
              <a:rPr lang="en-US" altLang="ja-JP" dirty="0" err="1" smtClean="0"/>
              <a:t>HiSilicon</a:t>
            </a:r>
            <a:r>
              <a:rPr lang="en-US" altLang="ja-JP" dirty="0" smtClean="0"/>
              <a:t>, AT&amp;T</a:t>
            </a:r>
            <a:endParaRPr kumimoji="1" lang="ja-JP" altLang="en-US" dirty="0"/>
          </a:p>
        </p:txBody>
      </p:sp>
      <p:sp>
        <p:nvSpPr>
          <p:cNvPr id="4" name="Rectangle 3"/>
          <p:cNvSpPr/>
          <p:nvPr/>
        </p:nvSpPr>
        <p:spPr>
          <a:xfrm>
            <a:off x="251520" y="260648"/>
            <a:ext cx="8136904" cy="923330"/>
          </a:xfrm>
          <a:prstGeom prst="rect">
            <a:avLst/>
          </a:prstGeom>
        </p:spPr>
        <p:txBody>
          <a:bodyPr wrap="square">
            <a:spAutoFit/>
          </a:bodyPr>
          <a:lstStyle/>
          <a:p>
            <a:pPr>
              <a:spcBef>
                <a:spcPct val="0"/>
              </a:spcBef>
              <a:buFontTx/>
              <a:buNone/>
            </a:pPr>
            <a:r>
              <a:rPr lang="en-GB" altLang="ko-KR" b="1" dirty="0">
                <a:latin typeface="Times New Roman" pitchFamily="18" charset="0"/>
                <a:cs typeface="Times New Roman" pitchFamily="18" charset="0"/>
              </a:rPr>
              <a:t>3GPP TSG RAN WG1 Meeting NR-adhoc#2		                      R1-1</a:t>
            </a:r>
            <a:r>
              <a:rPr lang="en-US" altLang="ja-JP" b="1" dirty="0" smtClean="0">
                <a:latin typeface="Times New Roman" pitchFamily="18" charset="0"/>
                <a:cs typeface="Times New Roman" pitchFamily="18" charset="0"/>
              </a:rPr>
              <a:t>711761</a:t>
            </a:r>
            <a:endParaRPr lang="en-US" altLang="zh-CN" b="1" dirty="0">
              <a:latin typeface="Times New Roman" pitchFamily="18" charset="0"/>
              <a:ea typeface="맑은 고딕" pitchFamily="50" charset="-127"/>
              <a:cs typeface="Times New Roman" pitchFamily="18" charset="0"/>
            </a:endParaRPr>
          </a:p>
          <a:p>
            <a:pPr>
              <a:spcBef>
                <a:spcPct val="0"/>
              </a:spcBef>
              <a:buFontTx/>
              <a:buNone/>
            </a:pPr>
            <a:r>
              <a:rPr lang="en-US" altLang="ja-JP" b="1" dirty="0">
                <a:latin typeface="Times New Roman" pitchFamily="18" charset="0"/>
                <a:cs typeface="Times New Roman" pitchFamily="18" charset="0"/>
              </a:rPr>
              <a:t>Qingdao</a:t>
            </a:r>
            <a:r>
              <a:rPr lang="en-US" altLang="ko-KR" b="1" dirty="0">
                <a:latin typeface="Times New Roman" pitchFamily="18" charset="0"/>
                <a:cs typeface="Times New Roman" pitchFamily="18" charset="0"/>
              </a:rPr>
              <a:t>, China</a:t>
            </a:r>
          </a:p>
          <a:p>
            <a:pPr>
              <a:spcBef>
                <a:spcPct val="0"/>
              </a:spcBef>
              <a:buFontTx/>
              <a:buNone/>
            </a:pPr>
            <a:r>
              <a:rPr lang="en-US" altLang="ja-JP" b="1" dirty="0">
                <a:latin typeface="Times New Roman" pitchFamily="18" charset="0"/>
                <a:cs typeface="Times New Roman" pitchFamily="18" charset="0"/>
              </a:rPr>
              <a:t>27</a:t>
            </a:r>
            <a:r>
              <a:rPr lang="en-US" altLang="ko-KR" b="1" dirty="0">
                <a:latin typeface="Times New Roman" pitchFamily="18" charset="0"/>
                <a:cs typeface="Times New Roman" pitchFamily="18" charset="0"/>
              </a:rPr>
              <a:t>th – 30th June, 2017</a:t>
            </a:r>
            <a:endParaRPr lang="en-GB" altLang="ko-KR" b="1" dirty="0">
              <a:latin typeface="Times New Roman" pitchFamily="18" charset="0"/>
              <a:cs typeface="Times New Roman" pitchFamily="18" charset="0"/>
            </a:endParaRPr>
          </a:p>
        </p:txBody>
      </p:sp>
      <p:sp>
        <p:nvSpPr>
          <p:cNvPr id="5" name="TextBox 4"/>
          <p:cNvSpPr txBox="1">
            <a:spLocks noChangeArrowheads="1"/>
          </p:cNvSpPr>
          <p:nvPr/>
        </p:nvSpPr>
        <p:spPr bwMode="auto">
          <a:xfrm>
            <a:off x="323528" y="1356586"/>
            <a:ext cx="2743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ko-KR" sz="1800" dirty="0"/>
              <a:t>Agenda item: 5.1.1.5.1</a:t>
            </a:r>
          </a:p>
          <a:p>
            <a:pPr eaLnBrk="1" hangingPunct="1">
              <a:spcBef>
                <a:spcPct val="0"/>
              </a:spcBef>
              <a:buFontTx/>
              <a:buNone/>
            </a:pPr>
            <a:r>
              <a:rPr lang="en-US" altLang="ko-KR" sz="1800" dirty="0"/>
              <a:t>Document for decision</a:t>
            </a:r>
            <a:endParaRPr lang="ko-KR" altLang="en-US" sz="1800" dirty="0"/>
          </a:p>
        </p:txBody>
      </p:sp>
    </p:spTree>
    <p:extLst>
      <p:ext uri="{BB962C8B-B14F-4D97-AF65-F5344CB8AC3E}">
        <p14:creationId xmlns:p14="http://schemas.microsoft.com/office/powerpoint/2010/main" val="26566061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Background</a:t>
            </a:r>
            <a:endParaRPr kumimoji="1" lang="ja-JP" altLang="en-US" dirty="0"/>
          </a:p>
        </p:txBody>
      </p:sp>
      <p:sp>
        <p:nvSpPr>
          <p:cNvPr id="4" name="内容占位符 3"/>
          <p:cNvSpPr>
            <a:spLocks noGrp="1"/>
          </p:cNvSpPr>
          <p:nvPr>
            <p:ph idx="1"/>
          </p:nvPr>
        </p:nvSpPr>
        <p:spPr/>
        <p:txBody>
          <a:bodyPr>
            <a:normAutofit/>
          </a:bodyPr>
          <a:lstStyle/>
          <a:p>
            <a:r>
              <a:rPr lang="en-US" altLang="zh-CN" sz="2400" dirty="0">
                <a:latin typeface="+mj-lt"/>
              </a:rPr>
              <a:t>RAN1#89 meeting made following conclusion:</a:t>
            </a:r>
          </a:p>
          <a:p>
            <a:pPr lvl="1"/>
            <a:r>
              <a:rPr lang="en-US" altLang="zh-CN" sz="2000" dirty="0">
                <a:latin typeface="+mj-lt"/>
                <a:ea typeface="MS Mincho" panose="02020609040205080304" pitchFamily="49" charset="-128"/>
                <a:cs typeface="Times New Roman" panose="02020603050405020304" pitchFamily="18" charset="0"/>
              </a:rPr>
              <a:t>RAN1 should conclude one or multiple SS burst periodicity and the timing for UE RRM measurement per frequency carrier if indicated in the next meeting</a:t>
            </a:r>
            <a:endParaRPr lang="zh-CN" altLang="zh-CN" sz="2000" dirty="0">
              <a:latin typeface="+mj-lt"/>
              <a:ea typeface="Batang" panose="02030600000101010101" pitchFamily="18" charset="-127"/>
              <a:cs typeface="Times New Roman" panose="02020603050405020304" pitchFamily="18" charset="0"/>
            </a:endParaRPr>
          </a:p>
          <a:p>
            <a:pPr lvl="1"/>
            <a:endParaRPr lang="zh-CN" altLang="en-US" sz="2000" dirty="0">
              <a:latin typeface="+mj-lt"/>
            </a:endParaRPr>
          </a:p>
        </p:txBody>
      </p:sp>
    </p:spTree>
    <p:extLst>
      <p:ext uri="{BB962C8B-B14F-4D97-AF65-F5344CB8AC3E}">
        <p14:creationId xmlns:p14="http://schemas.microsoft.com/office/powerpoint/2010/main" val="1460872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Background</a:t>
            </a:r>
            <a:endParaRPr kumimoji="1" lang="ja-JP" altLang="en-US" dirty="0"/>
          </a:p>
        </p:txBody>
      </p:sp>
      <p:sp>
        <p:nvSpPr>
          <p:cNvPr id="3" name="コンテンツ プレースホルダー 2"/>
          <p:cNvSpPr>
            <a:spLocks noGrp="1"/>
          </p:cNvSpPr>
          <p:nvPr>
            <p:ph idx="1"/>
          </p:nvPr>
        </p:nvSpPr>
        <p:spPr/>
        <p:txBody>
          <a:bodyPr>
            <a:noAutofit/>
          </a:bodyPr>
          <a:lstStyle/>
          <a:p>
            <a:r>
              <a:rPr kumimoji="1" lang="en-US" altLang="ja-JP" sz="1600" dirty="0" smtClean="0"/>
              <a:t>Single measurement timing configuration for RRM measurement per carrier can simplify UE RRM measurement behavior and corresponding implementation</a:t>
            </a:r>
          </a:p>
          <a:p>
            <a:pPr lvl="1"/>
            <a:r>
              <a:rPr lang="en-US" altLang="ja-JP" sz="1600" dirty="0" smtClean="0"/>
              <a:t>So, it seems reasonable to limit number of measurement timing configurations per carrier, e.g., up to 1 or 2</a:t>
            </a:r>
            <a:endParaRPr kumimoji="1" lang="en-US" altLang="ja-JP" sz="1600" dirty="0" smtClean="0"/>
          </a:p>
          <a:p>
            <a:r>
              <a:rPr lang="en-US" altLang="ja-JP" sz="1600" dirty="0" smtClean="0"/>
              <a:t>NR has flexibility on SS burst set periodicity/timing/duration according to deployment scenario and condition of each cell</a:t>
            </a:r>
            <a:endParaRPr kumimoji="1" lang="en-US" altLang="ja-JP" sz="1600" dirty="0" smtClean="0"/>
          </a:p>
          <a:p>
            <a:pPr lvl="1"/>
            <a:r>
              <a:rPr kumimoji="1" lang="en-US" altLang="ja-JP" sz="1600" dirty="0" smtClean="0"/>
              <a:t>If only single measurement timing configuration is allowed for RRM measurement per carrier, such flexibility will not be available/beneficial in practice</a:t>
            </a:r>
          </a:p>
          <a:p>
            <a:pPr lvl="1"/>
            <a:r>
              <a:rPr lang="en-US" altLang="ja-JP" sz="1600" dirty="0" smtClean="0"/>
              <a:t>For example, NW may need to configure longest periodicity among cells on the carrier as measurement periodicity for the carrier so that UE can always assume presence of same set of SS blocks</a:t>
            </a:r>
            <a:r>
              <a:rPr lang="en-US" altLang="ja-JP" sz="1600" dirty="0"/>
              <a:t> </a:t>
            </a:r>
            <a:r>
              <a:rPr lang="en-US" altLang="ja-JP" sz="1600" dirty="0" smtClean="0"/>
              <a:t>in every measurement window </a:t>
            </a:r>
            <a:endParaRPr kumimoji="1" lang="en-US" altLang="ja-JP" sz="1600" dirty="0" smtClean="0"/>
          </a:p>
          <a:p>
            <a:r>
              <a:rPr lang="en-US" altLang="ja-JP" sz="1600" dirty="0" smtClean="0"/>
              <a:t>UE will be informed of actual SS block transmissions including SS burst set periodicity/timing/duration at least for serving cell</a:t>
            </a:r>
          </a:p>
          <a:p>
            <a:pPr lvl="1"/>
            <a:r>
              <a:rPr kumimoji="1" lang="en-US" altLang="ja-JP" sz="1600" dirty="0" smtClean="0"/>
              <a:t>It would be beneficial to have separate measurement timing configurations between serving cell and neighbor cells on the carrier</a:t>
            </a:r>
          </a:p>
          <a:p>
            <a:pPr lvl="2"/>
            <a:r>
              <a:rPr lang="en-US" altLang="ja-JP" sz="1600" dirty="0" smtClean="0"/>
              <a:t>For example, when NW configures shorter periodicity of SS burst set for serving cell and longer periodicity of SS burst set for neighbor cells, UE can perform RRM measurement for serving cell with shorter delay and NW can potentially reduce SS block overhead in neighbor cells that don’t serve any active UE</a:t>
            </a:r>
            <a:endParaRPr kumimoji="1" lang="ja-JP" altLang="en-US" sz="1600" dirty="0"/>
          </a:p>
        </p:txBody>
      </p:sp>
    </p:spTree>
    <p:extLst>
      <p:ext uri="{BB962C8B-B14F-4D97-AF65-F5344CB8AC3E}">
        <p14:creationId xmlns:p14="http://schemas.microsoft.com/office/powerpoint/2010/main" val="20914819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a:t>P</a:t>
            </a:r>
            <a:r>
              <a:rPr kumimoji="1" lang="en-US" altLang="ja-JP" dirty="0" smtClean="0"/>
              <a:t>roposal</a:t>
            </a:r>
            <a:endParaRPr kumimoji="1" lang="ja-JP" altLang="en-US" dirty="0"/>
          </a:p>
        </p:txBody>
      </p:sp>
      <p:sp>
        <p:nvSpPr>
          <p:cNvPr id="3" name="コンテンツ プレースホルダー 2"/>
          <p:cNvSpPr>
            <a:spLocks noGrp="1"/>
          </p:cNvSpPr>
          <p:nvPr>
            <p:ph idx="1"/>
          </p:nvPr>
        </p:nvSpPr>
        <p:spPr/>
        <p:txBody>
          <a:bodyPr>
            <a:normAutofit lnSpcReduction="10000"/>
          </a:bodyPr>
          <a:lstStyle/>
          <a:p>
            <a:r>
              <a:rPr lang="en-US" altLang="ja-JP" sz="2800" dirty="0"/>
              <a:t>Regarding the </a:t>
            </a:r>
            <a:r>
              <a:rPr lang="en-US" altLang="ja-JP" sz="2800" dirty="0" smtClean="0"/>
              <a:t>measurement timing configuration i.e., </a:t>
            </a:r>
            <a:r>
              <a:rPr lang="en-US" altLang="ja-JP" sz="2800" dirty="0"/>
              <a:t>SS burst </a:t>
            </a:r>
            <a:r>
              <a:rPr lang="en-US" altLang="ja-JP" sz="2800" dirty="0" smtClean="0"/>
              <a:t>set periodicity/timing/duration information for </a:t>
            </a:r>
            <a:r>
              <a:rPr lang="en-US" altLang="ja-JP" sz="2800" dirty="0"/>
              <a:t>UE RRM measurement per frequency carrier,</a:t>
            </a:r>
          </a:p>
          <a:p>
            <a:pPr lvl="1"/>
            <a:r>
              <a:rPr lang="en-US" altLang="ja-JP" sz="2400" dirty="0"/>
              <a:t>Only single measurement timing configuration is configured per frequency carrier to UE for IDLE mode measurement.</a:t>
            </a:r>
            <a:endParaRPr lang="ja-JP" altLang="en-US" sz="2400" dirty="0"/>
          </a:p>
          <a:p>
            <a:pPr lvl="1"/>
            <a:r>
              <a:rPr lang="en-US" altLang="ja-JP" sz="2400" dirty="0" smtClean="0"/>
              <a:t>Multiple</a:t>
            </a:r>
            <a:r>
              <a:rPr kumimoji="1" lang="en-US" altLang="ja-JP" sz="2400" dirty="0" smtClean="0"/>
              <a:t> measurement timing configurations </a:t>
            </a:r>
            <a:r>
              <a:rPr kumimoji="1" lang="en-US" altLang="ja-JP" sz="2400" dirty="0"/>
              <a:t>can be </a:t>
            </a:r>
            <a:r>
              <a:rPr kumimoji="1" lang="en-US" altLang="ja-JP" sz="2400" dirty="0" smtClean="0"/>
              <a:t>configured </a:t>
            </a:r>
            <a:r>
              <a:rPr lang="en-US" altLang="ja-JP" sz="2400" dirty="0" smtClean="0"/>
              <a:t>to </a:t>
            </a:r>
            <a:r>
              <a:rPr kumimoji="1" lang="en-US" altLang="ja-JP" sz="2400" dirty="0" smtClean="0"/>
              <a:t>UE in CONNECTED mode. </a:t>
            </a:r>
          </a:p>
          <a:p>
            <a:pPr lvl="2"/>
            <a:r>
              <a:rPr lang="en-US" altLang="ja-JP" sz="2000" dirty="0" smtClean="0"/>
              <a:t>Different measurement timing configurations are applied to different group of cells on the frequency carrier</a:t>
            </a:r>
          </a:p>
          <a:p>
            <a:pPr lvl="2"/>
            <a:r>
              <a:rPr lang="en-US" altLang="ja-JP" sz="2000" dirty="0" smtClean="0"/>
              <a:t>FFS maximum number of measurement timing configurations per frequency carrier</a:t>
            </a:r>
            <a:endParaRPr kumimoji="1" lang="en-US" altLang="ja-JP" sz="2000" dirty="0"/>
          </a:p>
        </p:txBody>
      </p:sp>
    </p:spTree>
    <p:extLst>
      <p:ext uri="{BB962C8B-B14F-4D97-AF65-F5344CB8AC3E}">
        <p14:creationId xmlns:p14="http://schemas.microsoft.com/office/powerpoint/2010/main" val="87413287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978</TotalTime>
  <Words>348</Words>
  <Application>Microsoft Office PowerPoint</Application>
  <PresentationFormat>画面に合わせる (4:3)</PresentationFormat>
  <Paragraphs>25</Paragraphs>
  <Slides>4</Slides>
  <Notes>0</Notes>
  <HiddenSlides>0</HiddenSlides>
  <MMClips>0</MMClips>
  <ScaleCrop>false</ScaleCrop>
  <HeadingPairs>
    <vt:vector size="4" baseType="variant">
      <vt:variant>
        <vt:lpstr>テーマ</vt:lpstr>
      </vt:variant>
      <vt:variant>
        <vt:i4>1</vt:i4>
      </vt:variant>
      <vt:variant>
        <vt:lpstr>スライド タイトル</vt:lpstr>
      </vt:variant>
      <vt:variant>
        <vt:i4>4</vt:i4>
      </vt:variant>
    </vt:vector>
  </HeadingPairs>
  <TitlesOfParts>
    <vt:vector size="5" baseType="lpstr">
      <vt:lpstr>Office テーマ</vt:lpstr>
      <vt:lpstr>WF on measurement based on SS block</vt:lpstr>
      <vt:lpstr>Background</vt:lpstr>
      <vt:lpstr>Background</vt:lpstr>
      <vt:lpstr>Proposal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CP overhead of NR-SS and NR-PBCH</dc:title>
  <dc:creator>5139473</dc:creator>
  <cp:lastModifiedBy>Hiroki Harada</cp:lastModifiedBy>
  <cp:revision>56</cp:revision>
  <dcterms:created xsi:type="dcterms:W3CDTF">2017-02-16T14:32:33Z</dcterms:created>
  <dcterms:modified xsi:type="dcterms:W3CDTF">2017-06-28T07:05:34Z</dcterms:modified>
</cp:coreProperties>
</file>