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  <p:sldId id="262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46" autoAdjust="0"/>
    <p:restoredTop sz="94660"/>
  </p:normalViewPr>
  <p:slideViewPr>
    <p:cSldViewPr snapToGrid="0">
      <p:cViewPr>
        <p:scale>
          <a:sx n="66" d="100"/>
          <a:sy n="66" d="100"/>
        </p:scale>
        <p:origin x="3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t>6/27/2017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b="1" dirty="0">
                <a:latin typeface="+mn-lt"/>
              </a:rPr>
              <a:t>WF on </a:t>
            </a:r>
            <a:r>
              <a:rPr lang="en-US" sz="4800" b="1" dirty="0" smtClean="0">
                <a:latin typeface="+mn-lt"/>
              </a:rPr>
              <a:t>UL Resource </a:t>
            </a:r>
            <a:r>
              <a:rPr lang="en-US" sz="4800" b="1" dirty="0">
                <a:latin typeface="+mn-lt"/>
              </a:rPr>
              <a:t>Allocation for </a:t>
            </a:r>
            <a:r>
              <a:rPr lang="en-GB" sz="4800" b="1" dirty="0">
                <a:latin typeface="+mn-lt"/>
                <a:ea typeface="MS Mincho"/>
              </a:rPr>
              <a:t>PUSCH with DFT-s-OFDM waveform </a:t>
            </a:r>
            <a:r>
              <a:rPr lang="en-GB" sz="4800" b="1" dirty="0" smtClean="0">
                <a:latin typeface="+mn-lt"/>
                <a:ea typeface="MS Mincho"/>
              </a:rPr>
              <a:t>in </a:t>
            </a:r>
            <a:r>
              <a:rPr lang="en-US" sz="4800" b="1" dirty="0" smtClean="0">
                <a:latin typeface="+mn-lt"/>
              </a:rPr>
              <a:t>NR</a:t>
            </a:r>
            <a:endParaRPr lang="en-US" sz="4800" b="1" dirty="0"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3191" y="4907764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NEC, </a:t>
            </a:r>
            <a:r>
              <a:rPr lang="en-US" sz="3200" dirty="0" smtClean="0"/>
              <a:t>NTT DOCOMO, Panasonic,  OPPO, Ericsson, Nokia, ASB, [] …</a:t>
            </a:r>
            <a:endParaRPr lang="en-US" sz="3200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b="1" dirty="0">
                <a:latin typeface="+mn-lt"/>
                <a:ea typeface="Arial Unicode MS" pitchFamily="50" charset="-127"/>
                <a:cs typeface="Arial Unicode MS" pitchFamily="50" charset="-127"/>
              </a:rPr>
              <a:t>3GPP TSG-RAN WG1 </a:t>
            </a:r>
            <a:r>
              <a:rPr lang="en-GB" sz="1800" b="1" dirty="0">
                <a:latin typeface="+mn-lt"/>
              </a:rPr>
              <a:t>NR </a:t>
            </a:r>
            <a:r>
              <a:rPr lang="en-GB" sz="1800" b="1" dirty="0" smtClean="0">
                <a:latin typeface="+mn-lt"/>
              </a:rPr>
              <a:t>Ad-Hoc#2</a:t>
            </a:r>
          </a:p>
          <a:p>
            <a:pPr>
              <a:spcBef>
                <a:spcPct val="0"/>
              </a:spcBef>
              <a:buNone/>
            </a:pPr>
            <a:r>
              <a:rPr lang="en-GB" sz="1800" b="1" dirty="0">
                <a:latin typeface="+mn-lt"/>
              </a:rPr>
              <a:t>Qingdao, P.R. China, 27</a:t>
            </a:r>
            <a:r>
              <a:rPr lang="en-GB" sz="1800" b="1" baseline="30000" dirty="0">
                <a:latin typeface="+mn-lt"/>
              </a:rPr>
              <a:t>th</a:t>
            </a:r>
            <a:r>
              <a:rPr lang="en-GB" sz="1800" b="1" dirty="0">
                <a:latin typeface="+mn-lt"/>
              </a:rPr>
              <a:t> – 30</a:t>
            </a:r>
            <a:r>
              <a:rPr lang="en-GB" sz="1800" b="1" baseline="30000" dirty="0">
                <a:latin typeface="+mn-lt"/>
              </a:rPr>
              <a:t>th</a:t>
            </a:r>
            <a:r>
              <a:rPr lang="en-GB" sz="1800" b="1" dirty="0">
                <a:latin typeface="+mn-lt"/>
              </a:rPr>
              <a:t> June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b="1" dirty="0" smtClean="0">
                <a:latin typeface="+mn-lt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b="1" dirty="0">
                <a:latin typeface="+mn-lt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b="1" dirty="0" smtClean="0">
                <a:latin typeface="+mn-lt"/>
                <a:ea typeface="Arial Unicode MS" pitchFamily="50" charset="-127"/>
                <a:cs typeface="Arial Unicode MS" pitchFamily="50" charset="-127"/>
              </a:rPr>
              <a:t>5.1.3.3.1.1 </a:t>
            </a:r>
            <a:endParaRPr lang="ja-JP" altLang="en-US" sz="1800" b="1" dirty="0">
              <a:latin typeface="+mn-lt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R1-1711753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 Background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spcAft>
                <a:spcPts val="900"/>
              </a:spcAft>
              <a:buNone/>
            </a:pPr>
            <a:r>
              <a:rPr lang="en-GB" b="1" u="sng" dirty="0" smtClean="0">
                <a:highlight>
                  <a:srgbClr val="00FF00"/>
                </a:highlight>
                <a:latin typeface="Times New Roman" panose="02020603050405020304" pitchFamily="18" charset="0"/>
                <a:ea typeface="MS Mincho"/>
              </a:rPr>
              <a:t>Agreement at RAN1#89:</a:t>
            </a:r>
            <a:endParaRPr lang="en-GB" dirty="0">
              <a:latin typeface="Times New Roman" panose="02020603050405020304" pitchFamily="18" charset="0"/>
              <a:ea typeface="MS Mincho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/>
              </a:rPr>
              <a:t>For DFT-s-OFDM based NR-PUSCH transmission, contiguous RB allocation with/without frequency hopping are supported</a:t>
            </a:r>
            <a:endParaRPr lang="en-GB" dirty="0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/>
              </a:rPr>
              <a:t>At least intra-slot frequency hopping is supported for 14 symbol slot case</a:t>
            </a:r>
            <a:endParaRPr lang="en-GB" dirty="0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/>
              </a:rPr>
              <a:t>FFS on detailed resource allocation</a:t>
            </a:r>
            <a:endParaRPr lang="en-GB" dirty="0">
              <a:latin typeface="Times New Roman" panose="02020603050405020304" pitchFamily="18" charset="0"/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  <a:tabLst>
                <a:tab pos="914400" algn="l"/>
              </a:tabLst>
            </a:pPr>
            <a:r>
              <a:rPr lang="en-US" dirty="0">
                <a:latin typeface="Times New Roman" panose="02020603050405020304" pitchFamily="18" charset="0"/>
                <a:ea typeface="MS Mincho"/>
              </a:rPr>
              <a:t>FFS on detailed frequency hopping for PUSCH</a:t>
            </a:r>
            <a:endParaRPr lang="en-GB" dirty="0">
              <a:latin typeface="Times New Roman" panose="02020603050405020304" pitchFamily="18" charset="0"/>
              <a:ea typeface="MS Mincho"/>
            </a:endParaRPr>
          </a:p>
          <a:p>
            <a:pPr marL="0" indent="0">
              <a:spcAft>
                <a:spcPts val="900"/>
              </a:spcAft>
              <a:buNone/>
            </a:pPr>
            <a:endParaRPr lang="en-GB" b="1" u="sng" dirty="0" smtClean="0">
              <a:highlight>
                <a:srgbClr val="00FF00"/>
              </a:highlight>
              <a:latin typeface="Times New Roman" panose="02020603050405020304" pitchFamily="18" charset="0"/>
              <a:ea typeface="MS Mincho"/>
            </a:endParaRPr>
          </a:p>
          <a:p>
            <a:pPr marL="0" indent="0">
              <a:spcAft>
                <a:spcPts val="900"/>
              </a:spcAft>
              <a:buNone/>
            </a:pPr>
            <a:r>
              <a:rPr lang="en-GB" b="1" u="sng" dirty="0" smtClean="0">
                <a:highlight>
                  <a:srgbClr val="00FF00"/>
                </a:highlight>
                <a:latin typeface="Times New Roman" panose="02020603050405020304" pitchFamily="18" charset="0"/>
                <a:ea typeface="MS Mincho"/>
              </a:rPr>
              <a:t>Agreement at RAN1#89:</a:t>
            </a:r>
            <a:endParaRPr lang="en-GB" dirty="0">
              <a:latin typeface="Times New Roman" panose="02020603050405020304" pitchFamily="18" charset="0"/>
              <a:ea typeface="MS Mincho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MS Mincho"/>
              </a:rPr>
              <a:t>In frequency-domain, for PDSCH and for PUSCH with CP-OFDM waveform, starting point is at least LTE DL RA type 0.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b="1" dirty="0">
                <a:latin typeface="Times New Roman" panose="02020603050405020304" pitchFamily="18" charset="0"/>
                <a:ea typeface="MS Mincho"/>
              </a:rPr>
              <a:t>Working assumption:</a:t>
            </a:r>
            <a:r>
              <a:rPr lang="en-GB" dirty="0">
                <a:latin typeface="Times New Roman" panose="02020603050405020304" pitchFamily="18" charset="0"/>
                <a:ea typeface="MS Mincho"/>
              </a:rPr>
              <a:t> In frequency-domain, for PUSCH with DFT-s-OFDM waveform, only</a:t>
            </a:r>
            <a:r>
              <a:rPr lang="en-GB" dirty="0">
                <a:solidFill>
                  <a:srgbClr val="FF0000"/>
                </a:solidFill>
                <a:latin typeface="Times New Roman" panose="02020603050405020304" pitchFamily="18" charset="0"/>
                <a:ea typeface="MS Mincho"/>
              </a:rPr>
              <a:t> </a:t>
            </a:r>
            <a:r>
              <a:rPr lang="en-GB" dirty="0">
                <a:latin typeface="Times New Roman" panose="02020603050405020304" pitchFamily="18" charset="0"/>
                <a:ea typeface="MS Mincho"/>
              </a:rPr>
              <a:t>contiguous resource allocation is supported in Rel-15.</a:t>
            </a: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dirty="0">
                <a:latin typeface="Times New Roman" panose="02020603050405020304" pitchFamily="18" charset="0"/>
                <a:ea typeface="MS Mincho"/>
              </a:rPr>
              <a:t>In frequency-domain, NR allows to schedule a PDSCH and PUSCH at least with CP-OFDM waveform with large resource allocation and small resource allocation in dynamic manner.</a:t>
            </a:r>
          </a:p>
          <a:p>
            <a:pPr marL="742950" lvl="1" indent="-285750">
              <a:spcAft>
                <a:spcPts val="0"/>
              </a:spcAft>
              <a:buFont typeface="Courier New" panose="02070309020205020404" pitchFamily="49" charset="0"/>
              <a:buChar char="o"/>
            </a:pPr>
            <a:r>
              <a:rPr lang="en-GB" dirty="0">
                <a:latin typeface="Times New Roman" panose="02020603050405020304" pitchFamily="18" charset="0"/>
                <a:ea typeface="MS Mincho"/>
              </a:rPr>
              <a:t>E.g. scheduling a slot with full or almost full bandwidth and scheduling next slot with one or a few RBs.</a:t>
            </a: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3000" dirty="0">
              <a:ea typeface="MS Mincho"/>
            </a:endParaRPr>
          </a:p>
          <a:p>
            <a:pPr marL="742950" lvl="1" indent="-285750">
              <a:spcAft>
                <a:spcPts val="0"/>
              </a:spcAft>
              <a:buFont typeface="Symbol" panose="05050102010706020507" pitchFamily="18" charset="2"/>
              <a:buChar char=""/>
            </a:pPr>
            <a:endParaRPr lang="en-US" sz="3000" dirty="0" smtClean="0"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1562020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 smtClean="0">
                <a:latin typeface="+mn-lt"/>
              </a:rPr>
              <a:t>Proposals:</a:t>
            </a:r>
            <a:endParaRPr lang="en-US" b="1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en-US" sz="2400" b="1" dirty="0" smtClean="0"/>
              <a:t>Confirm the following working assumption: </a:t>
            </a:r>
          </a:p>
          <a:p>
            <a:pPr lvl="1"/>
            <a:r>
              <a:rPr lang="en-GB" dirty="0" smtClean="0">
                <a:solidFill>
                  <a:prstClr val="black"/>
                </a:solidFill>
                <a:ea typeface="MS Mincho"/>
              </a:rPr>
              <a:t>In </a:t>
            </a:r>
            <a:r>
              <a:rPr lang="en-GB" dirty="0">
                <a:solidFill>
                  <a:prstClr val="black"/>
                </a:solidFill>
                <a:ea typeface="MS Mincho"/>
              </a:rPr>
              <a:t>frequency-domain, for PUSCH with DFT-s-OFDM waveform, only</a:t>
            </a:r>
            <a:r>
              <a:rPr lang="en-GB" dirty="0">
                <a:solidFill>
                  <a:srgbClr val="FF0000"/>
                </a:solidFill>
                <a:ea typeface="MS Mincho"/>
              </a:rPr>
              <a:t> </a:t>
            </a:r>
            <a:r>
              <a:rPr lang="en-GB" dirty="0">
                <a:solidFill>
                  <a:prstClr val="black"/>
                </a:solidFill>
                <a:ea typeface="MS Mincho"/>
              </a:rPr>
              <a:t>contiguous resource allocation is supported in Rel-15</a:t>
            </a:r>
            <a:r>
              <a:rPr lang="en-GB" dirty="0" smtClean="0">
                <a:solidFill>
                  <a:prstClr val="black"/>
                </a:solidFill>
                <a:ea typeface="MS Mincho"/>
              </a:rPr>
              <a:t>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400" dirty="0">
                <a:solidFill>
                  <a:prstClr val="black"/>
                </a:solidFill>
                <a:ea typeface="MS Mincho"/>
              </a:rPr>
              <a:t>In frequency-domain, </a:t>
            </a:r>
            <a:r>
              <a:rPr lang="en-GB" sz="2400" dirty="0" smtClean="0">
                <a:solidFill>
                  <a:prstClr val="black"/>
                </a:solidFill>
                <a:ea typeface="MS Mincho"/>
              </a:rPr>
              <a:t>for </a:t>
            </a:r>
            <a:r>
              <a:rPr lang="en-GB" sz="2400" dirty="0">
                <a:solidFill>
                  <a:prstClr val="black"/>
                </a:solidFill>
                <a:ea typeface="MS Mincho"/>
              </a:rPr>
              <a:t>PUSCH with DFT-s-OFDM </a:t>
            </a:r>
            <a:r>
              <a:rPr lang="en-GB" sz="2400" dirty="0" smtClean="0">
                <a:solidFill>
                  <a:prstClr val="black"/>
                </a:solidFill>
                <a:ea typeface="MS Mincho"/>
              </a:rPr>
              <a:t>waveform in NR, </a:t>
            </a:r>
            <a:r>
              <a:rPr lang="en-GB" sz="2400" dirty="0" smtClean="0">
                <a:solidFill>
                  <a:prstClr val="black"/>
                </a:solidFill>
                <a:ea typeface="MS Mincho"/>
              </a:rPr>
              <a:t>contiguous </a:t>
            </a:r>
            <a:r>
              <a:rPr lang="en-GB" sz="2400" dirty="0">
                <a:solidFill>
                  <a:prstClr val="black"/>
                </a:solidFill>
                <a:ea typeface="MS Mincho"/>
              </a:rPr>
              <a:t>resource allocation </a:t>
            </a:r>
            <a:r>
              <a:rPr lang="en-GB" sz="2400" dirty="0" smtClean="0">
                <a:solidFill>
                  <a:prstClr val="black"/>
                </a:solidFill>
                <a:ea typeface="MS Mincho"/>
              </a:rPr>
              <a:t>scheme </a:t>
            </a:r>
            <a:r>
              <a:rPr lang="en-GB" sz="2400" dirty="0" smtClean="0">
                <a:solidFill>
                  <a:prstClr val="black"/>
                </a:solidFill>
                <a:ea typeface="MS Mincho"/>
              </a:rPr>
              <a:t>based </a:t>
            </a:r>
            <a:r>
              <a:rPr lang="en-GB" sz="2400" dirty="0">
                <a:solidFill>
                  <a:prstClr val="black"/>
                </a:solidFill>
                <a:ea typeface="MS Mincho"/>
              </a:rPr>
              <a:t>on LTE UL Type 0 is adopted in </a:t>
            </a:r>
            <a:r>
              <a:rPr lang="en-GB" sz="2400" dirty="0" smtClean="0">
                <a:solidFill>
                  <a:prstClr val="black"/>
                </a:solidFill>
                <a:ea typeface="MS Mincho"/>
              </a:rPr>
              <a:t>Rel-15, and also consider at least the followings</a:t>
            </a:r>
            <a:endParaRPr lang="en-GB" sz="2400" dirty="0" smtClean="0">
              <a:solidFill>
                <a:prstClr val="black"/>
              </a:solidFill>
              <a:ea typeface="MS Mincho"/>
            </a:endParaRPr>
          </a:p>
          <a:p>
            <a:pPr lvl="1"/>
            <a:r>
              <a:rPr lang="en-GB" dirty="0" smtClean="0">
                <a:solidFill>
                  <a:prstClr val="black"/>
                </a:solidFill>
                <a:ea typeface="MS Mincho"/>
              </a:rPr>
              <a:t>To apply a </a:t>
            </a:r>
            <a:r>
              <a:rPr lang="en-GB" dirty="0" smtClean="0">
                <a:solidFill>
                  <a:prstClr val="black"/>
                </a:solidFill>
                <a:ea typeface="MS Mincho"/>
              </a:rPr>
              <a:t>coarser </a:t>
            </a:r>
            <a:r>
              <a:rPr lang="en-GB" dirty="0" smtClean="0">
                <a:solidFill>
                  <a:prstClr val="black"/>
                </a:solidFill>
                <a:ea typeface="MS Mincho"/>
              </a:rPr>
              <a:t>granularity (i.e. more than 1RB) of </a:t>
            </a:r>
            <a:r>
              <a:rPr lang="en-GB" dirty="0" smtClean="0">
                <a:solidFill>
                  <a:prstClr val="black"/>
                </a:solidFill>
                <a:ea typeface="MS Mincho"/>
              </a:rPr>
              <a:t>resource assignment </a:t>
            </a:r>
            <a:r>
              <a:rPr lang="en-GB" dirty="0" smtClean="0">
                <a:solidFill>
                  <a:prstClr val="black"/>
                </a:solidFill>
                <a:ea typeface="MS Mincho"/>
              </a:rPr>
              <a:t>in dynamic manner in </a:t>
            </a:r>
            <a:r>
              <a:rPr lang="en-GB" dirty="0" smtClean="0">
                <a:solidFill>
                  <a:prstClr val="black"/>
                </a:solidFill>
                <a:ea typeface="MS Mincho"/>
              </a:rPr>
              <a:t>order to reduce the overhead further  </a:t>
            </a:r>
          </a:p>
          <a:p>
            <a:pPr lvl="1"/>
            <a:r>
              <a:rPr lang="en-GB" dirty="0" smtClean="0">
                <a:solidFill>
                  <a:prstClr val="black"/>
                </a:solidFill>
                <a:ea typeface="MS Mincho"/>
              </a:rPr>
              <a:t>To </a:t>
            </a:r>
            <a:r>
              <a:rPr lang="en-GB" dirty="0" smtClean="0">
                <a:solidFill>
                  <a:prstClr val="black"/>
                </a:solidFill>
                <a:ea typeface="MS Mincho"/>
              </a:rPr>
              <a:t>take into account the BW </a:t>
            </a:r>
            <a:r>
              <a:rPr lang="en-GB" dirty="0">
                <a:solidFill>
                  <a:prstClr val="black"/>
                </a:solidFill>
                <a:ea typeface="MS Mincho"/>
              </a:rPr>
              <a:t>parts</a:t>
            </a:r>
          </a:p>
          <a:p>
            <a:pPr>
              <a:buFont typeface="Wingdings" panose="05000000000000000000" pitchFamily="2" charset="2"/>
              <a:buChar char="§"/>
            </a:pPr>
            <a:endParaRPr lang="en-GB" sz="2400" dirty="0">
              <a:solidFill>
                <a:prstClr val="black"/>
              </a:solidFill>
              <a:ea typeface="MS Mincho"/>
            </a:endParaRPr>
          </a:p>
          <a:p>
            <a:pPr lvl="2"/>
            <a:endParaRPr lang="en-US" dirty="0"/>
          </a:p>
          <a:p>
            <a:pPr lvl="2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737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3544</TotalTime>
  <Words>282</Words>
  <Application>Microsoft Office PowerPoint</Application>
  <PresentationFormat>Widescreen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3" baseType="lpstr">
      <vt:lpstr>Arial Unicode MS</vt:lpstr>
      <vt:lpstr>Arial</vt:lpstr>
      <vt:lpstr>Calibri</vt:lpstr>
      <vt:lpstr>Calibri Light</vt:lpstr>
      <vt:lpstr>Courier New</vt:lpstr>
      <vt:lpstr>MS Mincho</vt:lpstr>
      <vt:lpstr>Symbol</vt:lpstr>
      <vt:lpstr>Times New Roman</vt:lpstr>
      <vt:lpstr>Wingdings</vt:lpstr>
      <vt:lpstr>Office Theme</vt:lpstr>
      <vt:lpstr>WF on UL Resource Allocation for PUSCH with DFT-s-OFDM waveform in NR</vt:lpstr>
      <vt:lpstr>  Background</vt:lpstr>
      <vt:lpstr>Proposals: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Resource Allocation for PUSCH with DFT-s-OFDM waveform in NR</dc:title>
  <dc:creator>Yassin Awad</dc:creator>
  <cp:lastModifiedBy>Yassin Awad</cp:lastModifiedBy>
  <cp:revision>90</cp:revision>
  <dcterms:created xsi:type="dcterms:W3CDTF">2017-02-13T09:47:42Z</dcterms:created>
  <dcterms:modified xsi:type="dcterms:W3CDTF">2017-06-28T00:20:15Z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-1780136499</vt:i4>
  </property>
  <property fmtid="{D5CDD505-2E9C-101B-9397-08002B2CF9AE}" pid="4" name="_EmailSubject">
    <vt:lpwstr>UL Resource Allocation</vt:lpwstr>
  </property>
  <property fmtid="{D5CDD505-2E9C-101B-9397-08002B2CF9AE}" pid="5" name="_AuthorEmail">
    <vt:lpwstr>kbhattad@qti.qualcomm.com</vt:lpwstr>
  </property>
  <property fmtid="{D5CDD505-2E9C-101B-9397-08002B2CF9AE}" pid="6" name="_AuthorEmailDisplayName">
    <vt:lpwstr>Bhattad, Kapil</vt:lpwstr>
  </property>
</Properties>
</file>