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9"/>
  </p:notesMasterIdLst>
  <p:handoutMasterIdLst>
    <p:handoutMasterId r:id="rId10"/>
  </p:handoutMasterIdLst>
  <p:sldIdLst>
    <p:sldId id="374" r:id="rId4"/>
    <p:sldId id="383" r:id="rId5"/>
    <p:sldId id="387" r:id="rId6"/>
    <p:sldId id="390" r:id="rId7"/>
    <p:sldId id="385" r:id="rId8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35" autoAdjust="0"/>
    <p:restoredTop sz="50000" autoAdjust="0"/>
  </p:normalViewPr>
  <p:slideViewPr>
    <p:cSldViewPr snapToGrid="0">
      <p:cViewPr>
        <p:scale>
          <a:sx n="98" d="100"/>
          <a:sy n="98" d="100"/>
        </p:scale>
        <p:origin x="1472" y="19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74108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741089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741089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78532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group-based beam reporting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135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NR Ad-Hoc#2 	</a:t>
            </a:r>
            <a:r>
              <a:rPr lang="en-US" altLang="zh-CN" sz="2000" dirty="0"/>
              <a:t>	</a:t>
            </a:r>
            <a:r>
              <a:rPr lang="en-US" altLang="zh-CN" sz="2000" dirty="0"/>
              <a:t> </a:t>
            </a:r>
            <a:r>
              <a:rPr lang="en-US" altLang="zh-CN" sz="2000" dirty="0" smtClean="0"/>
              <a:t>                     </a:t>
            </a:r>
            <a:r>
              <a:rPr lang="en-US" altLang="zh-CN" sz="2000" dirty="0" smtClean="0"/>
              <a:t>R1-1711712</a:t>
            </a:r>
            <a:endParaRPr lang="en-US" altLang="zh-CN" sz="2000" dirty="0" smtClean="0"/>
          </a:p>
          <a:p>
            <a:pPr eaLnBrk="1" hangingPunct="1">
              <a:defRPr/>
            </a:pPr>
            <a:r>
              <a:rPr lang="en-US" altLang="zh-CN" sz="2000" dirty="0" smtClean="0"/>
              <a:t>Qingdao, P.R. China 27th – 30th June 2017</a:t>
            </a:r>
          </a:p>
          <a:p>
            <a:pPr eaLnBrk="1" hangingPunct="1">
              <a:defRPr/>
            </a:pPr>
            <a:endParaRPr lang="en-US" altLang="zh-CN" sz="2000" dirty="0" smtClean="0"/>
          </a:p>
          <a:p>
            <a:r>
              <a:rPr lang="x-none" altLang="zh-CN" sz="2000" dirty="0" smtClean="0"/>
              <a:t>Agenda Item:	</a:t>
            </a:r>
            <a:r>
              <a:rPr lang="en-US" altLang="zh-CN" sz="2000" dirty="0" smtClean="0"/>
              <a:t>5</a:t>
            </a:r>
            <a:r>
              <a:rPr lang="x-none" altLang="zh-CN" sz="2000" dirty="0" smtClean="0"/>
              <a:t>.1.2.2.1</a:t>
            </a:r>
            <a:endParaRPr lang="en-GB" altLang="zh-CN" sz="24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712090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</a:t>
            </a:r>
            <a:r>
              <a:rPr lang="en-US" altLang="zh-CN" sz="2400" dirty="0" smtClean="0"/>
              <a:t>, ASTRI, Nokia, ASB, NTT DOCOMO, Intel, Qualcomm, Samsung, </a:t>
            </a:r>
            <a:r>
              <a:rPr lang="en-US" altLang="zh-CN" sz="2400" dirty="0" smtClean="0"/>
              <a:t>AT&amp;T</a:t>
            </a:r>
            <a:endParaRPr lang="en-US" alt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61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The following agreements on </a:t>
            </a: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grouping-based beam reporting been </a:t>
            </a: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reached: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Alt 1: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987425" lvl="1" indent="-530225" algn="just"/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-	UE reports information about TRP </a:t>
            </a:r>
            <a:r>
              <a:rPr lang="en-US" altLang="zh-CN" sz="1600" b="0" i="1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 Beam(s) that can be received using selected UE Rx beam set(s) where a Rx beam set refers to a set of UE Rx beams that are used for receiving a DL signal. 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1430338" lvl="2" algn="just"/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-	NOTE: Different TRP </a:t>
            </a:r>
            <a:r>
              <a:rPr lang="en-US" altLang="zh-CN" sz="1600" b="0" i="1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 beams reported for the same Rx beam set can be received simultaneously at the UE.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1430338" lvl="2" algn="just"/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-	NOTE: Different TRP TX beams reported for different UE Rx beam set may not be possible to be received simultaneously at the UE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         Alt 2: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900113" lvl="1" indent="-442913" algn="just"/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-	UE reports information about TRP </a:t>
            </a:r>
            <a:r>
              <a:rPr lang="en-US" altLang="zh-CN" sz="1600" b="0" i="1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 Beam(s) per UE antenna group basis where UE antenna group refers to receive UE antenna panel or </a:t>
            </a:r>
            <a:r>
              <a:rPr lang="en-US" altLang="zh-CN" sz="1600" b="0" i="1" dirty="0" err="1" smtClean="0">
                <a:latin typeface="Times New Roman" pitchFamily="18" charset="0"/>
                <a:cs typeface="Times New Roman" pitchFamily="18" charset="0"/>
              </a:rPr>
              <a:t>subarray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1430338" lvl="2" algn="just"/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-	NOTE: Different TX beams reported for different antenna groups can be received simultaneously at the UE.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1430338" lvl="2" indent="457200" algn="just">
              <a:buFontTx/>
              <a:buChar char="-"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NOTE: Different TX beams reported for the same UE antenna group may not be possible to be received simultaneously at the UE</a:t>
            </a:r>
            <a:endParaRPr lang="zh-CN" altLang="zh-CN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550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61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The following agreements on details of grouping-based beam reporting have been reached: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NR supports the following beam reporting considering </a:t>
            </a: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 groups where </a:t>
            </a: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&gt;=1 and each </a:t>
            </a: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group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 refers to a Rx beam set (Alt1) or a UE antenna group (Alt2) depending on which alternative is adopted. 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For each group </a:t>
            </a: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, UE reports at least the following information: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Information indicating group at least for some cases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FFS: condition(s) to omit this parameter e.g. when L=1 or </a:t>
            </a:r>
            <a:r>
              <a:rPr lang="en-US" altLang="zh-CN" sz="1400" b="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400" b="0" i="1" baseline="-25000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=1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Measurement quantities for </a:t>
            </a:r>
            <a:r>
              <a:rPr lang="en-US" altLang="zh-CN" sz="1400" b="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400" b="0" i="1" baseline="-25000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 beam (s)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Support L1 RSRP and CSI report (when CSI-RS is for CSI acquisition)</a:t>
            </a: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FFS: the details of RSRP/CSI derivation and content</a:t>
            </a: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FFS: Other reporting contents, e.g., RSRQ  </a:t>
            </a: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FFS: Configurability between L1 RSRP and CSI report</a:t>
            </a: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FFS: whether or not to support differential L1 RSRP feedback</a:t>
            </a: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FFS: How to select </a:t>
            </a:r>
            <a:r>
              <a:rPr lang="en-US" altLang="zh-CN" sz="1400" b="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400" b="0" i="1" baseline="-25000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 beam(s)</a:t>
            </a: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0" i="1" dirty="0" err="1" smtClean="0"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 max </a:t>
            </a:r>
            <a:r>
              <a:rPr lang="en-US" altLang="zh-CN" sz="1400" b="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400" b="0" i="1" baseline="-25000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 beams in terms of received power being above a certain threshold or in terms of correlation less than a certain threshold</a:t>
            </a:r>
            <a:endParaRPr lang="en-US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Information indicating </a:t>
            </a:r>
            <a:r>
              <a:rPr lang="en-US" altLang="zh-CN" sz="1400" b="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400" b="0" i="1" baseline="-25000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 DL </a:t>
            </a:r>
            <a:r>
              <a:rPr lang="en-US" altLang="zh-CN" sz="1400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 beam(s) when applicable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FFS: the details on this information, e.g., CSI-RS resource IDs, antenna port index, a combination of antenna port index and a time index, sequence index, beam selection rules for assisting rank selection for MIMO </a:t>
            </a:r>
            <a:r>
              <a:rPr lang="en-US" altLang="zh-CN" sz="1400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, etc.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This group based beam reporting is configurable per UE basis.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This group based beam reporting can be turned off per UE basis e.g. when L=1 or </a:t>
            </a:r>
            <a:r>
              <a:rPr lang="en-US" altLang="zh-CN" sz="1400" b="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400" b="0" i="1" baseline="-25000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=1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NOTE: No group identifier is reported when it is turned off 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FFS: how L is determined. e.g. by network configuration or UE selection or UE capability e.g. how many beams can be received simultaneously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FFS: how is configured using the CSI framework to support multi-panel or multi-TRP transmission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5501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61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The following agreements on further interpretation of the criteria of beam have been reached:</a:t>
            </a:r>
            <a:endParaRPr lang="en-US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endParaRPr lang="en-US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The following beam grouping criteria are considered: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A1 (based on Alt 1): Different TRP TX beams reported for the same group can be received simultaneously at the UE. 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A2 (based on Alt 2): Different TRP TX beams reported for different groups can be received simultaneously at the UE.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Down selection of the beam grouping criteria by next meeting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FFS in addition to the above grouping criteria, the following grouping criteria can be considered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C1 (in combination with A1): Different TRP TX beams reported for different groups cannot be received simultaneously at the UE.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C2(in combination with A2): Different TRP TX beams reported for the same group cannot be received simultaneously at the UE.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endParaRPr lang="en-US" altLang="zh-CN" sz="14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5501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 1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0" y="758825"/>
            <a:ext cx="8973879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NR supports Alt. 1 (Rx beam set based) and Alt.2 (antenna group based) of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group based beam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reporting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If Alt.1 is used,</a:t>
            </a:r>
          </a:p>
          <a:p>
            <a:pPr marL="1887538" lvl="3" algn="just"/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-  A1: Different TRP </a:t>
            </a: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beams reported for the same group can be received simultaneously at the UE.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marL="1887538" lvl="3" algn="just"/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-  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 FFS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: Different TRP TX beams reported for different groups cannot be received simultaneously at the UE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If Alt.2 is used,</a:t>
            </a:r>
          </a:p>
          <a:p>
            <a:pPr marL="1887538" lvl="3" algn="just"/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- A2: Different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TRP TX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beams reported for different groups can be received simultaneously at the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UE.</a:t>
            </a:r>
            <a:endParaRPr lang="zh-CN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marL="1887538" lvl="3" indent="457200" algn="just">
              <a:buFontTx/>
              <a:buChar char="-"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FFS: Different TX beams reported for the same group cannot be received simultaneously at the UE   </a:t>
            </a:r>
          </a:p>
          <a:p>
            <a:pPr marL="515938" lvl="2" indent="457200" algn="just">
              <a:buFontTx/>
              <a:buChar char="-"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Support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switching between Alt1 and Alt2.</a:t>
            </a:r>
          </a:p>
          <a:p>
            <a:pPr marL="515938" lvl="2" indent="457200" algn="just">
              <a:buFontTx/>
              <a:buChar char="-"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Whether Alt1, Alt2, or neither is used is UE-specifically configurable/indicated by the </a:t>
            </a: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gNB</a:t>
            </a: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marL="515938" lvl="2" indent="457200" algn="just">
              <a:buFontTx/>
              <a:buChar char="-"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FFS: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Whether </a:t>
            </a: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it is reported by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UE</a:t>
            </a:r>
          </a:p>
          <a:p>
            <a:pPr marL="515938" lvl="2" indent="457200" algn="just">
              <a:buFontTx/>
              <a:buChar char="-"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Number of groups/sets is UE-specifically configurable by the </a:t>
            </a: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gNB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, e.g. by configuration of # of reported </a:t>
            </a: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beams (N)</a:t>
            </a:r>
          </a:p>
          <a:p>
            <a:pPr marL="515938" lvl="2" indent="457200" algn="just">
              <a:buFontTx/>
              <a:buChar char="-"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FFS: Whether and how beam indication relates to set/group based reporting, including signaling details</a:t>
            </a:r>
          </a:p>
        </p:txBody>
      </p:sp>
    </p:spTree>
    <p:extLst>
      <p:ext uri="{BB962C8B-B14F-4D97-AF65-F5344CB8AC3E}">
        <p14:creationId xmlns:p14="http://schemas.microsoft.com/office/powerpoint/2010/main" val="2617592225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30524</TotalTime>
  <Words>688</Words>
  <Application>Microsoft Macintosh PowerPoint</Application>
  <PresentationFormat>On-screen Show (4:3)</PresentationFormat>
  <Paragraphs>65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Calibri</vt:lpstr>
      <vt:lpstr>Times New Roman</vt:lpstr>
      <vt:lpstr>宋体</vt:lpstr>
      <vt:lpstr>Arial</vt:lpstr>
      <vt:lpstr>FinalPowerpoint</vt:lpstr>
      <vt:lpstr>Custom Design</vt:lpstr>
      <vt:lpstr>1_Custom Design</vt:lpstr>
      <vt:lpstr>WF on group-based beam reporting</vt:lpstr>
      <vt:lpstr>Background</vt:lpstr>
      <vt:lpstr>Background</vt:lpstr>
      <vt:lpstr>Background</vt:lpstr>
      <vt:lpstr>Proposal 1</vt:lpstr>
    </vt:vector>
  </TitlesOfParts>
  <Company>Texas Instruments</Company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ynli</cp:lastModifiedBy>
  <cp:revision>2383</cp:revision>
  <dcterms:created xsi:type="dcterms:W3CDTF">2007-12-19T20:51:45Z</dcterms:created>
  <dcterms:modified xsi:type="dcterms:W3CDTF">2017-06-30T06:20:43Z</dcterms:modified>
</cp:coreProperties>
</file>