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4" r:id="rId5"/>
    <p:sldId id="259" r:id="rId6"/>
    <p:sldId id="261" r:id="rId7"/>
    <p:sldId id="260" r:id="rId8"/>
    <p:sldId id="262" r:id="rId9"/>
    <p:sldId id="263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ondong Noh" initials="HN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930" autoAdjust="0"/>
  </p:normalViewPr>
  <p:slideViewPr>
    <p:cSldViewPr snapToGrid="0">
      <p:cViewPr varScale="1">
        <p:scale>
          <a:sx n="87" d="100"/>
          <a:sy n="87" d="100"/>
        </p:scale>
        <p:origin x="-62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CEAC3-FC47-46FF-97F3-246CEE29B934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D3D6C2-A9FC-48E9-AD2B-AB4A7E4F25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0782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3D6C2-A9FC-48E9-AD2B-AB4A7E4F25A0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0512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3D6C2-A9FC-48E9-AD2B-AB4A7E4F25A0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1323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3D6C2-A9FC-48E9-AD2B-AB4A7E4F25A0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6598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3D6C2-A9FC-48E9-AD2B-AB4A7E4F25A0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0011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3D6C2-A9FC-48E9-AD2B-AB4A7E4F25A0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0074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3D6C2-A9FC-48E9-AD2B-AB4A7E4F25A0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6004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3D6C2-A9FC-48E9-AD2B-AB4A7E4F25A0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9340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0580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208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571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588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061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4473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2981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5930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9310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5104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146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DDDDB-A48F-457B-B672-302E0A9F0760}" type="datetimeFigureOut">
              <a:rPr lang="ko-KR" altLang="en-US" smtClean="0"/>
              <a:t>2017-06-27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4167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4800" b="1" dirty="0" smtClean="0"/>
              <a:t>WF on CSI-RS</a:t>
            </a:r>
            <a:endParaRPr lang="ko-KR" altLang="en-US" sz="4800" b="1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997234"/>
            <a:ext cx="9144000" cy="1260566"/>
          </a:xfrm>
        </p:spPr>
        <p:txBody>
          <a:bodyPr>
            <a:normAutofit/>
          </a:bodyPr>
          <a:lstStyle/>
          <a:p>
            <a:r>
              <a:rPr lang="en-US" altLang="ko-KR" sz="2800" b="1" dirty="0" smtClean="0"/>
              <a:t>Samsung</a:t>
            </a:r>
            <a:r>
              <a:rPr lang="en-US" altLang="ko-KR" sz="2800" b="1" dirty="0"/>
              <a:t>, </a:t>
            </a:r>
            <a:r>
              <a:rPr lang="en-US" altLang="ko-KR" sz="2800" b="1" dirty="0"/>
              <a:t>Ericsson, NTT DOCOMO, </a:t>
            </a:r>
            <a:r>
              <a:rPr lang="en-US" altLang="ko-KR" sz="2800" b="1" dirty="0" smtClean="0"/>
              <a:t>CATT, </a:t>
            </a:r>
            <a:r>
              <a:rPr lang="en-US" altLang="ko-KR" sz="2800" b="1" dirty="0" smtClean="0"/>
              <a:t>…</a:t>
            </a:r>
            <a:endParaRPr lang="ko-KR" altLang="en-US" sz="2800" b="1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28600" y="228600"/>
            <a:ext cx="115976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</a:rPr>
              <a:t>3GPP TSG RAN WG1 Ad-Hoc#2                                    </a:t>
            </a:r>
            <a:r>
              <a:rPr lang="en-US" altLang="zh-CN" sz="2000" b="1" dirty="0" smtClean="0">
                <a:solidFill>
                  <a:srgbClr val="000000"/>
                </a:solidFill>
                <a:latin typeface="Arial" charset="0"/>
              </a:rPr>
              <a:t>                                                    </a:t>
            </a:r>
            <a:r>
              <a:rPr lang="sv-SE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R1-17</a:t>
            </a:r>
            <a:r>
              <a:rPr lang="en-US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11660</a:t>
            </a:r>
            <a:endParaRPr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0" fontAlgn="base" latinLnBrk="0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altLang="zh-CN" sz="2000" b="1" dirty="0">
                <a:solidFill>
                  <a:srgbClr val="000000"/>
                </a:solidFill>
                <a:latin typeface="Arial" charset="0"/>
              </a:rPr>
              <a:t>Qingdao, China 27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</a:rPr>
              <a:t>th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</a:rPr>
              <a:t> - 30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</a:rPr>
              <a:t>th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</a:rPr>
              <a:t> June </a:t>
            </a:r>
            <a:r>
              <a:rPr lang="en-US" altLang="zh-CN" sz="2000" b="1" dirty="0">
                <a:solidFill>
                  <a:srgbClr val="000000"/>
                </a:solidFill>
                <a:latin typeface="Arial" charset="0"/>
              </a:rPr>
              <a:t>2017</a:t>
            </a: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Agenda Item:	</a:t>
            </a:r>
            <a:r>
              <a:rPr lang="en-US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5.1.2.4.2</a:t>
            </a:r>
            <a:endParaRPr lang="en-GB" sz="24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latinLnBrk="0" hangingPunct="0">
              <a:spcBef>
                <a:spcPct val="20000"/>
              </a:spcBef>
              <a:spcAft>
                <a:spcPct val="0"/>
              </a:spcAft>
              <a:defRPr/>
            </a:pP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83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Background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4922929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Agreements summary on CSI-RS for CSI acquisition</a:t>
            </a:r>
          </a:p>
          <a:p>
            <a:pPr lvl="1"/>
            <a:r>
              <a:rPr lang="en-US" altLang="ko-KR" sz="2000" dirty="0" smtClean="0"/>
              <a:t>CSI-RS RE patterns for 2-/4-port CSI-RSs</a:t>
            </a:r>
          </a:p>
          <a:p>
            <a:pPr lvl="1"/>
            <a:r>
              <a:rPr lang="en-US" altLang="ko-KR" sz="2000" dirty="0" smtClean="0"/>
              <a:t>CDM-2/-4/-8 support</a:t>
            </a:r>
          </a:p>
          <a:p>
            <a:pPr lvl="1"/>
            <a:r>
              <a:rPr lang="en-US" altLang="ko-KR" sz="2000" dirty="0" smtClean="0"/>
              <a:t>RS RE density of {&gt;1, 1, ½} RE/RB/port</a:t>
            </a:r>
          </a:p>
          <a:p>
            <a:pPr lvl="1"/>
            <a:r>
              <a:rPr lang="en-US" altLang="ko-KR" sz="2000" dirty="0" smtClean="0"/>
              <a:t>RE pattern replication up to 2 adjacent OFDM symbols</a:t>
            </a:r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Agreements summary on CSI-RS for beam management</a:t>
            </a:r>
          </a:p>
          <a:p>
            <a:pPr lvl="1"/>
            <a:r>
              <a:rPr lang="en-US" altLang="ko-KR" sz="2000" dirty="0" smtClean="0"/>
              <a:t>Support of sub-time unit</a:t>
            </a:r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RAN1 work plan</a:t>
            </a:r>
          </a:p>
          <a:p>
            <a:pPr lvl="1"/>
            <a:r>
              <a:rPr lang="en-US" altLang="ko-KR" sz="2000" dirty="0" smtClean="0"/>
              <a:t>In RAN1 NR-AH2, finalize CSI-RS for beam management</a:t>
            </a:r>
          </a:p>
          <a:p>
            <a:pPr lvl="1"/>
            <a:r>
              <a:rPr lang="en-US" altLang="ko-KR" sz="2000" dirty="0" smtClean="0"/>
              <a:t>In RAN1#90, finalize other RSs</a:t>
            </a:r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8594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Proposal: CSI-RS RE Patterns for CSI Acquisition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5248366"/>
          </a:xfrm>
        </p:spPr>
        <p:txBody>
          <a:bodyPr>
            <a:normAutofit fontScale="92500"/>
          </a:bodyPr>
          <a:lstStyle/>
          <a:p>
            <a:r>
              <a:rPr lang="en-US" altLang="ko-KR" sz="1900" dirty="0" smtClean="0"/>
              <a:t>Support the following parameters for CSI acquisition for OCC based CDM</a:t>
            </a:r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pPr lvl="1"/>
            <a:r>
              <a:rPr lang="en-US" altLang="ko-KR" sz="1300" dirty="0" smtClean="0"/>
              <a:t>Note: The RE pattern for an X-port CSI-RS resource spans N ≥ 1 OFDM symbols in the same slot and is comprised of one or multiple component CSI-RS RE patterns, where a component CSI-RS RE pattern is defined within a single PRB as Y adjacent REs in the frequency domain and Z adjacent REs in the time domain (agreements in RAN1#88)</a:t>
            </a:r>
          </a:p>
          <a:p>
            <a:pPr lvl="1"/>
            <a:r>
              <a:rPr lang="en-US" altLang="ko-KR" sz="1300" dirty="0" smtClean="0"/>
              <a:t>Note</a:t>
            </a:r>
            <a:r>
              <a:rPr lang="en-US" altLang="ko-KR" sz="1300" dirty="0"/>
              <a:t>: For all above combinations of X and </a:t>
            </a:r>
            <a:r>
              <a:rPr lang="en-US" altLang="ko-KR" sz="1300" dirty="0" smtClean="0"/>
              <a:t>N (</a:t>
            </a:r>
            <a:r>
              <a:rPr lang="en-US" altLang="ko-KR" sz="1300" dirty="0"/>
              <a:t>except X=4/N=1) , the minimum number of adjacent REs in the frequency domain is 2</a:t>
            </a:r>
          </a:p>
          <a:p>
            <a:pPr lvl="1"/>
            <a:r>
              <a:rPr lang="en-US" altLang="ko-KR" sz="1300" dirty="0" smtClean="0"/>
              <a:t>Note</a:t>
            </a:r>
            <a:r>
              <a:rPr lang="en-US" altLang="ko-KR" sz="1300" dirty="0"/>
              <a:t>: Density </a:t>
            </a:r>
            <a:r>
              <a:rPr lang="en-US" altLang="ko-KR" sz="1300" dirty="0" smtClean="0"/>
              <a:t>1/2 </a:t>
            </a:r>
            <a:r>
              <a:rPr lang="en-US" altLang="ko-KR" sz="1300" dirty="0"/>
              <a:t>and 1/3 are based on a PRB-level comb with the same comb offset value for all ports</a:t>
            </a:r>
            <a:r>
              <a:rPr lang="en-US" altLang="ko-KR" sz="1300" dirty="0" smtClean="0"/>
              <a:t>.</a:t>
            </a:r>
          </a:p>
          <a:p>
            <a:pPr lvl="1"/>
            <a:r>
              <a:rPr lang="en-US" altLang="ko-KR" sz="1300" dirty="0" smtClean="0"/>
              <a:t>Note: REs for CDM2 and CDM4(FD2,TD2) comprise adjacent REs</a:t>
            </a:r>
          </a:p>
          <a:p>
            <a:pPr lvl="2"/>
            <a:r>
              <a:rPr lang="en-US" altLang="ko-KR" sz="1300" dirty="0" smtClean="0"/>
              <a:t>FFS, exact RE patterns for FD-CDM4 and CDM8</a:t>
            </a:r>
            <a:endParaRPr lang="en-US" altLang="ko-KR" sz="13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475808"/>
              </p:ext>
            </p:extLst>
          </p:nvPr>
        </p:nvGraphicFramePr>
        <p:xfrm>
          <a:off x="1365824" y="1814242"/>
          <a:ext cx="9511151" cy="2987040"/>
        </p:xfrm>
        <a:graphic>
          <a:graphicData uri="http://schemas.openxmlformats.org/drawingml/2006/table">
            <a:tbl>
              <a:tblPr firstRow="1" firstCol="1" bandRow="1"/>
              <a:tblGrid>
                <a:gridCol w="596347"/>
                <a:gridCol w="1866717"/>
                <a:gridCol w="1081502"/>
                <a:gridCol w="1174697"/>
                <a:gridCol w="4791888"/>
              </a:tblGrid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Density [RE/RB/port]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(Y,Z)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CDM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&gt;1,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 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N.A.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 CDM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1, 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1/2, 1/3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(2,1)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FD-CDM2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(4,1)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CDM4(FD2,TD2)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(2,1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CDM4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(FD2,TD2)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(2,1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FD-CDM4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CDM4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(FD2,TD2)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CDM4(FD2,TD2)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1, 1/2, 1/3</a:t>
                      </a:r>
                      <a:endParaRPr lang="ko-KR" altLang="ko-KR" sz="14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(2,2)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CDM4(FD2,TD2), CDM8(FD2,TD4)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FD-CDM4</a:t>
                      </a:r>
                      <a:r>
                        <a:rPr lang="en-GB" altLang="ko-KR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CDM8(FD4,TD2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ko-KR" alt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CDM4(FD2,TD2), CDM8(FD2,TD4)</a:t>
                      </a:r>
                      <a:endParaRPr lang="ko-KR" alt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CDM4(FD2,TD2), CDM8(FD2,TD4)</a:t>
                      </a:r>
                      <a:endParaRPr lang="ko-KR" alt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271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Proposal: CSI-RS RE Patterns for CSI Acquisition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5050972"/>
          </a:xfrm>
        </p:spPr>
        <p:txBody>
          <a:bodyPr>
            <a:normAutofit/>
          </a:bodyPr>
          <a:lstStyle/>
          <a:p>
            <a:r>
              <a:rPr lang="en-US" altLang="ko-KR" sz="1900" dirty="0"/>
              <a:t>FFS: Support for RE-mapping pattern based on one or more RE-level combs with configurable repetition factor RPF = [2,4,6] </a:t>
            </a:r>
            <a:r>
              <a:rPr lang="en-US" altLang="ko-KR" sz="1900" dirty="0" err="1"/>
              <a:t>REs.</a:t>
            </a:r>
            <a:r>
              <a:rPr lang="en-US" altLang="ko-KR" sz="1900" dirty="0"/>
              <a:t> Ports are CDM multiplexed on each frequency comb based on phase rotation/cyclically shifted (CS) sequences. Ports may be CDM multiplexed across OFDM symbols based on OCC.</a:t>
            </a:r>
          </a:p>
          <a:p>
            <a:pPr lvl="1"/>
            <a:r>
              <a:rPr lang="en-US" altLang="ko-KR" sz="1500" dirty="0"/>
              <a:t>E.g., for X = 8 ports in N = 1 symbol: three RPF=4 combs with either CS3 or CS2 on each comb</a:t>
            </a:r>
          </a:p>
          <a:p>
            <a:pPr lvl="1"/>
            <a:r>
              <a:rPr lang="en-US" altLang="ko-KR" sz="1500" dirty="0"/>
              <a:t>E.g., for X = 12 ports in N = 2 symbols: two RPF=4 combs with CS6 on both combs + OCC2 across two symbols</a:t>
            </a:r>
          </a:p>
          <a:p>
            <a:pPr lvl="1"/>
            <a:r>
              <a:rPr lang="en-US" altLang="ko-KR" sz="1500" dirty="0"/>
              <a:t>FFS: other combinations of X, N, and CS/OCC</a:t>
            </a:r>
          </a:p>
          <a:p>
            <a:endParaRPr lang="en-US" altLang="ko-KR" sz="1900" dirty="0" smtClean="0">
              <a:solidFill>
                <a:srgbClr val="FF0000"/>
              </a:solidFill>
            </a:endParaRPr>
          </a:p>
          <a:p>
            <a:r>
              <a:rPr lang="en-US" altLang="ko-KR" sz="1900" dirty="0" smtClean="0"/>
              <a:t>For N=4, the number of adjacent OFDM symbols for one CSI-RS resource can be 2 or 4</a:t>
            </a:r>
            <a:r>
              <a:rPr lang="en-US" altLang="ko-KR" sz="1900" dirty="0"/>
              <a:t>.</a:t>
            </a:r>
            <a:endParaRPr lang="en-US" altLang="ko-KR" sz="1900" dirty="0" smtClean="0"/>
          </a:p>
        </p:txBody>
      </p:sp>
    </p:spTree>
    <p:extLst>
      <p:ext uri="{BB962C8B-B14F-4D97-AF65-F5344CB8AC3E}">
        <p14:creationId xmlns:p14="http://schemas.microsoft.com/office/powerpoint/2010/main" val="68743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Proposal: CSI-RS RE Patterns for Beam Management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4922929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For </a:t>
            </a:r>
            <a:r>
              <a:rPr lang="en-US" altLang="ko-KR" sz="1800" dirty="0"/>
              <a:t>beam management, </a:t>
            </a:r>
            <a:r>
              <a:rPr lang="en-US" altLang="ko-KR" sz="1800" dirty="0" smtClean="0"/>
              <a:t>one </a:t>
            </a:r>
            <a:r>
              <a:rPr lang="en-US" altLang="ko-KR" sz="1800" dirty="0" smtClean="0"/>
              <a:t>or both of </a:t>
            </a:r>
            <a:r>
              <a:rPr lang="en-US" altLang="ko-KR" sz="1800" dirty="0"/>
              <a:t>the following </a:t>
            </a:r>
            <a:r>
              <a:rPr lang="en-US" altLang="ko-KR" sz="1800" dirty="0" smtClean="0"/>
              <a:t>options are </a:t>
            </a:r>
            <a:r>
              <a:rPr lang="en-US" altLang="ko-KR" sz="1800" dirty="0"/>
              <a:t>supported for the case of CSI-RS with sub-time units smaller than an </a:t>
            </a:r>
            <a:r>
              <a:rPr lang="en-US" altLang="ko-KR" sz="1800" dirty="0" smtClean="0"/>
              <a:t>OFDM symbol </a:t>
            </a:r>
            <a:r>
              <a:rPr lang="en-US" altLang="ko-KR" sz="1800" dirty="0"/>
              <a:t>in a reference </a:t>
            </a:r>
            <a:r>
              <a:rPr lang="en-US" altLang="ko-KR" sz="1800" dirty="0" smtClean="0"/>
              <a:t>numerology</a:t>
            </a:r>
            <a:endParaRPr lang="en-US" altLang="ko-KR" sz="1800" dirty="0"/>
          </a:p>
          <a:p>
            <a:pPr lvl="1"/>
            <a:r>
              <a:rPr lang="en-US" altLang="ko-KR" sz="1600" dirty="0" smtClean="0"/>
              <a:t>Opt-1: </a:t>
            </a:r>
            <a:r>
              <a:rPr lang="en-US" altLang="ko-KR" sz="1600" dirty="0"/>
              <a:t>IFDMA</a:t>
            </a:r>
          </a:p>
          <a:p>
            <a:pPr lvl="1"/>
            <a:r>
              <a:rPr lang="en-US" altLang="ko-KR" sz="1600" dirty="0" smtClean="0"/>
              <a:t>Opt-2: </a:t>
            </a:r>
            <a:r>
              <a:rPr lang="en-US" altLang="ko-KR" sz="1600" dirty="0" smtClean="0"/>
              <a:t>Larger </a:t>
            </a:r>
            <a:r>
              <a:rPr lang="en-US" altLang="ko-KR" sz="1600" dirty="0"/>
              <a:t>sub-carrier </a:t>
            </a:r>
            <a:r>
              <a:rPr lang="en-US" altLang="ko-KR" sz="1600" dirty="0" smtClean="0"/>
              <a:t>spacing</a:t>
            </a:r>
          </a:p>
          <a:p>
            <a:r>
              <a:rPr lang="en-US" altLang="ko-KR" sz="1800" dirty="0" smtClean="0"/>
              <a:t>For further discussion in this meeting, consider the following two options</a:t>
            </a:r>
          </a:p>
          <a:p>
            <a:pPr lvl="1"/>
            <a:r>
              <a:rPr lang="en-US" altLang="ko-KR" sz="1400" dirty="0" smtClean="0"/>
              <a:t>Opt-1: </a:t>
            </a:r>
            <a:r>
              <a:rPr lang="en-US" altLang="ko-KR" sz="1400" dirty="0"/>
              <a:t>F</a:t>
            </a:r>
            <a:r>
              <a:rPr lang="en-US" altLang="ko-KR" sz="1400" dirty="0" smtClean="0"/>
              <a:t>or </a:t>
            </a:r>
            <a:r>
              <a:rPr lang="en-US" altLang="ko-KR" sz="1400" dirty="0"/>
              <a:t>beam management, the RE mapping pattern for CSI-RS within an OFDM symbol is a regular comb with RPF = L where L = [</a:t>
            </a:r>
            <a:r>
              <a:rPr lang="en-US" altLang="ko-KR" sz="1400" dirty="0" smtClean="0"/>
              <a:t>1, 2, </a:t>
            </a:r>
            <a:r>
              <a:rPr lang="en-US" altLang="ko-KR" sz="1400" dirty="0"/>
              <a:t>4] </a:t>
            </a:r>
            <a:r>
              <a:rPr lang="en-US" altLang="ko-KR" sz="1400" dirty="0" err="1" smtClean="0"/>
              <a:t>REs.</a:t>
            </a:r>
            <a:r>
              <a:rPr lang="en-US" altLang="ko-KR" sz="1400" dirty="0" smtClean="0"/>
              <a:t> </a:t>
            </a:r>
          </a:p>
          <a:p>
            <a:pPr lvl="2"/>
            <a:r>
              <a:rPr lang="en-US" altLang="ko-KR" sz="1200" dirty="0" smtClean="0"/>
              <a:t>The </a:t>
            </a:r>
            <a:r>
              <a:rPr lang="en-US" altLang="ko-KR" sz="1200" dirty="0"/>
              <a:t>non-occupied </a:t>
            </a:r>
            <a:r>
              <a:rPr lang="en-US" altLang="ko-KR" sz="1200" dirty="0" smtClean="0"/>
              <a:t>REs for L&gt;1 </a:t>
            </a:r>
            <a:r>
              <a:rPr lang="en-US" altLang="ko-KR" sz="1200" dirty="0"/>
              <a:t>are </a:t>
            </a:r>
            <a:r>
              <a:rPr lang="en-US" altLang="ko-KR" sz="1200" dirty="0" smtClean="0"/>
              <a:t>nulled, if L&gt;1 is supported.</a:t>
            </a:r>
            <a:endParaRPr lang="en-US" altLang="ko-KR" sz="1200" dirty="0"/>
          </a:p>
          <a:p>
            <a:pPr lvl="2"/>
            <a:r>
              <a:rPr lang="en-US" altLang="ko-KR" sz="1200" dirty="0" smtClean="0"/>
              <a:t>Within </a:t>
            </a:r>
            <a:r>
              <a:rPr lang="en-US" altLang="ko-KR" sz="1200" dirty="0"/>
              <a:t>an OFDM symbol, K CSI-RS resources of Np ports each are frequency division multiplexed</a:t>
            </a:r>
          </a:p>
          <a:p>
            <a:pPr lvl="3"/>
            <a:r>
              <a:rPr lang="en-US" altLang="ko-KR" sz="1200" dirty="0" smtClean="0"/>
              <a:t>The </a:t>
            </a:r>
            <a:r>
              <a:rPr lang="en-US" altLang="ko-KR" sz="1200" dirty="0"/>
              <a:t>K*Np port </a:t>
            </a:r>
            <a:r>
              <a:rPr lang="en-US" altLang="ko-KR" sz="1200" dirty="0" smtClean="0"/>
              <a:t>are </a:t>
            </a:r>
            <a:r>
              <a:rPr lang="en-US" altLang="ko-KR" sz="1200" dirty="0"/>
              <a:t>cyclically and continuously mapped to the occupied REs starting with the first RE within the configured CSI-RS bandwidth</a:t>
            </a:r>
          </a:p>
          <a:p>
            <a:pPr lvl="2"/>
            <a:r>
              <a:rPr lang="en-US" altLang="ko-KR" sz="1200" dirty="0" smtClean="0"/>
              <a:t>Values </a:t>
            </a:r>
            <a:r>
              <a:rPr lang="en-US" altLang="ko-KR" sz="1200" dirty="0"/>
              <a:t>of (</a:t>
            </a:r>
            <a:r>
              <a:rPr lang="en-US" altLang="ko-KR" sz="1200" dirty="0" err="1"/>
              <a:t>K,Np</a:t>
            </a:r>
            <a:r>
              <a:rPr lang="en-US" altLang="ko-KR" sz="1200" dirty="0"/>
              <a:t>) are at least {(1,1),(1,2),(2,1),(2,2</a:t>
            </a:r>
            <a:r>
              <a:rPr lang="en-US" altLang="ko-KR" sz="1200" dirty="0" smtClean="0"/>
              <a:t>),(4,2)} for L=1 </a:t>
            </a:r>
            <a:r>
              <a:rPr lang="en-US" altLang="ko-KR" sz="1200" dirty="0"/>
              <a:t>and {(1,1),(1,2),(2,1),(2,2</a:t>
            </a:r>
            <a:r>
              <a:rPr lang="en-US" altLang="ko-KR" sz="1200" dirty="0" smtClean="0"/>
              <a:t>)} </a:t>
            </a:r>
            <a:r>
              <a:rPr lang="en-US" altLang="ko-KR" sz="1200" dirty="0"/>
              <a:t>for </a:t>
            </a:r>
            <a:r>
              <a:rPr lang="en-US" altLang="ko-KR" sz="1200" dirty="0" smtClean="0"/>
              <a:t>L&gt;1</a:t>
            </a:r>
            <a:r>
              <a:rPr lang="en-US" altLang="ko-KR" sz="1200" dirty="0"/>
              <a:t>. </a:t>
            </a:r>
            <a:endParaRPr lang="en-US" altLang="ko-KR" sz="1200" dirty="0" smtClean="0"/>
          </a:p>
          <a:p>
            <a:pPr lvl="3"/>
            <a:r>
              <a:rPr lang="en-US" altLang="ko-KR" sz="1200" dirty="0" smtClean="0"/>
              <a:t>Other </a:t>
            </a:r>
            <a:r>
              <a:rPr lang="en-US" altLang="ko-KR" sz="1200" dirty="0"/>
              <a:t>pairs are FFS, depending on the value of L.</a:t>
            </a:r>
          </a:p>
          <a:p>
            <a:pPr lvl="2"/>
            <a:r>
              <a:rPr lang="en-US" altLang="ko-KR" sz="1200" dirty="0" smtClean="0"/>
              <a:t>Notes</a:t>
            </a:r>
            <a:r>
              <a:rPr lang="en-US" altLang="ko-KR" sz="1200" dirty="0"/>
              <a:t>:</a:t>
            </a:r>
          </a:p>
          <a:p>
            <a:pPr lvl="3"/>
            <a:r>
              <a:rPr lang="en-US" altLang="ko-KR" sz="1200" dirty="0" smtClean="0"/>
              <a:t>For </a:t>
            </a:r>
            <a:r>
              <a:rPr lang="en-US" altLang="ko-KR" sz="1200" dirty="0"/>
              <a:t>Opt-1 (IFDMA), L is configurable with L &gt; 1</a:t>
            </a:r>
          </a:p>
          <a:p>
            <a:pPr lvl="3"/>
            <a:r>
              <a:rPr lang="en-US" altLang="ko-KR" sz="1200" dirty="0" smtClean="0"/>
              <a:t>For </a:t>
            </a:r>
            <a:r>
              <a:rPr lang="en-US" altLang="ko-KR" sz="1200" dirty="0"/>
              <a:t>Opt-2 (Wider SCS), L = 1 only </a:t>
            </a:r>
          </a:p>
          <a:p>
            <a:pPr lvl="3"/>
            <a:r>
              <a:rPr lang="en-US" altLang="ko-KR" sz="1200" dirty="0" smtClean="0"/>
              <a:t>One </a:t>
            </a:r>
            <a:r>
              <a:rPr lang="en-US" altLang="ko-KR" sz="1200" dirty="0"/>
              <a:t>or more OFDM symbols occupied by CSI-RS may be configured </a:t>
            </a:r>
            <a:r>
              <a:rPr lang="en-US" altLang="ko-KR" sz="1200" dirty="0" smtClean="0"/>
              <a:t>to </a:t>
            </a:r>
            <a:r>
              <a:rPr lang="en-US" altLang="ko-KR" sz="1200" dirty="0"/>
              <a:t>support either or both </a:t>
            </a:r>
            <a:r>
              <a:rPr lang="en-US" altLang="ko-KR" sz="1200" dirty="0" err="1"/>
              <a:t>Tx</a:t>
            </a:r>
            <a:r>
              <a:rPr lang="en-US" altLang="ko-KR" sz="1200" dirty="0"/>
              <a:t> and Rx beam sweeping</a:t>
            </a:r>
          </a:p>
          <a:p>
            <a:pPr lvl="1"/>
            <a:r>
              <a:rPr lang="en-GB" altLang="ko-KR" sz="1400" dirty="0"/>
              <a:t>Opt-2: reusing the CSI-RS patterns for CSI </a:t>
            </a:r>
            <a:r>
              <a:rPr lang="en-GB" altLang="ko-KR" sz="1400" dirty="0" smtClean="0"/>
              <a:t>acquisition </a:t>
            </a:r>
            <a:endParaRPr lang="ko-KR" altLang="ko-KR" sz="1400" dirty="0"/>
          </a:p>
          <a:p>
            <a:pPr lvl="2"/>
            <a:r>
              <a:rPr lang="en-US" altLang="ko-KR" sz="1200" dirty="0" smtClean="0"/>
              <a:t>FFS, which patterns can be reused, </a:t>
            </a:r>
            <a:r>
              <a:rPr lang="en-US" altLang="ko-KR" sz="1200" dirty="0" err="1" smtClean="0"/>
              <a:t>rs</a:t>
            </a:r>
            <a:r>
              <a:rPr lang="en-US" altLang="ko-KR" sz="1200" dirty="0" smtClean="0"/>
              <a:t> re density, etc.</a:t>
            </a:r>
            <a:endParaRPr lang="ko-KR" altLang="ko-KR" sz="1200" dirty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24950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 fontScale="90000"/>
          </a:bodyPr>
          <a:lstStyle/>
          <a:p>
            <a:r>
              <a:rPr lang="en-US" altLang="ko-KR" sz="3200" b="1" dirty="0" smtClean="0"/>
              <a:t>Proposal: Multiplexing of CSI-RS and Other Signals/Channels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4922929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From a UE perspective, support the followings:</a:t>
            </a:r>
          </a:p>
          <a:p>
            <a:pPr lvl="1"/>
            <a:r>
              <a:rPr lang="en-US" altLang="ko-KR" sz="2000" dirty="0"/>
              <a:t>T</a:t>
            </a:r>
            <a:r>
              <a:rPr lang="en-US" altLang="ko-KR" sz="2000" dirty="0" smtClean="0"/>
              <a:t>he NZP CSI-RS REs are not overlapped with SS block.</a:t>
            </a:r>
          </a:p>
          <a:p>
            <a:pPr lvl="1"/>
            <a:r>
              <a:rPr lang="en-US" altLang="ko-KR" sz="2000" dirty="0" smtClean="0"/>
              <a:t>The NZP CSI-RS REs are not overlapped with PDCCH CORESET(s) for normal slot.</a:t>
            </a:r>
          </a:p>
          <a:p>
            <a:pPr lvl="2"/>
            <a:r>
              <a:rPr lang="en-US" altLang="ko-KR" sz="1600" dirty="0" smtClean="0"/>
              <a:t>FFS, for mini slot.</a:t>
            </a:r>
          </a:p>
          <a:p>
            <a:pPr lvl="1"/>
            <a:r>
              <a:rPr lang="en-US" altLang="ko-KR" sz="2000" dirty="0" smtClean="0"/>
              <a:t>The NZP CSI-RS REs are not overlapped with DMRS </a:t>
            </a:r>
            <a:r>
              <a:rPr lang="en-US" altLang="ko-KR" sz="2000" dirty="0" err="1" smtClean="0"/>
              <a:t>REs.</a:t>
            </a:r>
            <a:endParaRPr lang="en-US" altLang="ko-KR" sz="2000" dirty="0" smtClean="0"/>
          </a:p>
          <a:p>
            <a:pPr lvl="2"/>
            <a:r>
              <a:rPr lang="en-US" altLang="ko-KR" sz="1600" dirty="0" smtClean="0"/>
              <a:t>Note: Overlapping of NZP CSI-RS and DMRS can be revisited for the NOMA-related future WI(s).</a:t>
            </a:r>
          </a:p>
          <a:p>
            <a:pPr lvl="1"/>
            <a:r>
              <a:rPr lang="en-US" altLang="ko-KR" sz="2000" dirty="0"/>
              <a:t>The NZP CSI-RS </a:t>
            </a:r>
            <a:r>
              <a:rPr lang="en-US" altLang="ko-KR" sz="2000" dirty="0" smtClean="0"/>
              <a:t>REs, which are not configured as TRS itself, </a:t>
            </a:r>
            <a:r>
              <a:rPr lang="en-US" altLang="ko-KR" sz="2000" dirty="0"/>
              <a:t>are not overlapped with </a:t>
            </a:r>
            <a:r>
              <a:rPr lang="en-US" altLang="ko-KR" sz="2000" dirty="0" smtClean="0"/>
              <a:t>TRS REs, if TRS is supported.</a:t>
            </a:r>
          </a:p>
          <a:p>
            <a:pPr lvl="1"/>
            <a:r>
              <a:rPr lang="en-US" altLang="ko-KR" sz="2000" dirty="0" smtClean="0"/>
              <a:t>The NZP CSI-RS OFDM symbols are not overlapped with GP, PUCCH, PUSCH, and SRS.</a:t>
            </a:r>
          </a:p>
          <a:p>
            <a:pPr lvl="1"/>
            <a:r>
              <a:rPr lang="en-US" altLang="ko-KR" sz="2000" dirty="0" smtClean="0"/>
              <a:t>Note: Non-overlapping between PTRS and CSI-RS is already agreed</a:t>
            </a:r>
          </a:p>
          <a:p>
            <a:pPr lvl="1"/>
            <a:r>
              <a:rPr lang="en-US" altLang="ko-KR" sz="2000" dirty="0" smtClean="0"/>
              <a:t>FFS, </a:t>
            </a:r>
            <a:r>
              <a:rPr lang="en-US" altLang="ko-KR" sz="2000" dirty="0"/>
              <a:t>h</a:t>
            </a:r>
            <a:r>
              <a:rPr lang="en-US" altLang="ko-KR" sz="2000" dirty="0" smtClean="0"/>
              <a:t>ow to support non-overlapping, e.g. via puncturing of one RS REs</a:t>
            </a:r>
          </a:p>
          <a:p>
            <a:pPr lvl="1"/>
            <a:endParaRPr lang="en-US" altLang="ko-KR" sz="20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705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Proposal: CSI-RS OFDM Symbol Locations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4922929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400" dirty="0" smtClean="0"/>
              <a:t>Down-select among the following two options</a:t>
            </a:r>
          </a:p>
          <a:p>
            <a:pPr lvl="1"/>
            <a:r>
              <a:rPr lang="en-US" altLang="ko-KR" sz="2000" dirty="0" smtClean="0"/>
              <a:t>Option 1-1: From a UE perspective, CSI-RS is not multiplexed on SS block OFDM symbol(s)</a:t>
            </a:r>
          </a:p>
          <a:p>
            <a:pPr lvl="1"/>
            <a:r>
              <a:rPr lang="en-US" altLang="ko-KR" sz="2000" dirty="0" smtClean="0"/>
              <a:t>Option 1-2: From a UE perspective, CSI-RS can be </a:t>
            </a:r>
            <a:r>
              <a:rPr lang="en-US" altLang="ko-KR" sz="2000" dirty="0"/>
              <a:t>multiplexed</a:t>
            </a:r>
            <a:r>
              <a:rPr lang="en-US" altLang="ko-KR" sz="2000" dirty="0" smtClean="0"/>
              <a:t> on SS block symbol(s)</a:t>
            </a:r>
            <a:endParaRPr lang="en-US" altLang="ko-KR" sz="2400" dirty="0" smtClean="0"/>
          </a:p>
          <a:p>
            <a:endParaRPr lang="en-US" altLang="ko-KR" sz="2400" dirty="0"/>
          </a:p>
          <a:p>
            <a:r>
              <a:rPr lang="en-US" altLang="ko-KR" sz="2400" dirty="0" smtClean="0"/>
              <a:t>Down-select among the following two options</a:t>
            </a:r>
          </a:p>
          <a:p>
            <a:pPr lvl="1"/>
            <a:r>
              <a:rPr lang="en-US" altLang="ko-KR" sz="2000" dirty="0" smtClean="0"/>
              <a:t>Option 2-1: From a UE perspective, CSI-RS is not </a:t>
            </a:r>
            <a:r>
              <a:rPr lang="en-US" altLang="ko-KR" sz="2000" dirty="0"/>
              <a:t>multiplexed</a:t>
            </a:r>
            <a:r>
              <a:rPr lang="en-US" altLang="ko-KR" sz="2000" dirty="0" smtClean="0"/>
              <a:t> on PDCCH OFDM symbol(s) for normal slots</a:t>
            </a:r>
          </a:p>
          <a:p>
            <a:pPr lvl="1"/>
            <a:r>
              <a:rPr lang="en-US" altLang="ko-KR" sz="2000" dirty="0" smtClean="0"/>
              <a:t>Option 2-2: From a UE perspective, CSI-RS can be </a:t>
            </a:r>
            <a:r>
              <a:rPr lang="en-US" altLang="ko-KR" sz="2000" dirty="0"/>
              <a:t>multiplexed</a:t>
            </a:r>
            <a:r>
              <a:rPr lang="en-US" altLang="ko-KR" sz="2000" dirty="0" smtClean="0"/>
              <a:t> on PDCCH OFDM symbol(s)</a:t>
            </a:r>
            <a:r>
              <a:rPr lang="en-US" altLang="ko-KR" sz="2000" dirty="0"/>
              <a:t> for normal slots</a:t>
            </a:r>
            <a:endParaRPr lang="en-US" altLang="ko-KR" sz="2000" dirty="0" smtClean="0"/>
          </a:p>
          <a:p>
            <a:pPr lvl="1"/>
            <a:endParaRPr lang="en-US" altLang="ko-KR" sz="2000" dirty="0"/>
          </a:p>
          <a:p>
            <a:r>
              <a:rPr lang="en-US" altLang="ko-KR" sz="2400" dirty="0" smtClean="0"/>
              <a:t>Down-select among the following two options</a:t>
            </a:r>
          </a:p>
          <a:p>
            <a:pPr lvl="1"/>
            <a:r>
              <a:rPr lang="en-US" altLang="ko-KR" sz="2000" dirty="0" smtClean="0"/>
              <a:t>Option 3-1: From a UE perspective, CSI-RS is not </a:t>
            </a:r>
            <a:r>
              <a:rPr lang="en-US" altLang="ko-KR" sz="2000" dirty="0"/>
              <a:t>multiplexed</a:t>
            </a:r>
            <a:r>
              <a:rPr lang="en-US" altLang="ko-KR" sz="2000" dirty="0" smtClean="0"/>
              <a:t> on potential DMRS OFDM symbol(s)</a:t>
            </a:r>
          </a:p>
          <a:p>
            <a:pPr lvl="1"/>
            <a:r>
              <a:rPr lang="en-US" altLang="ko-KR" sz="2000" dirty="0" smtClean="0"/>
              <a:t>Option 3-2: From a UE perspective, CSI-RS can be </a:t>
            </a:r>
            <a:r>
              <a:rPr lang="en-US" altLang="ko-KR" sz="2000" dirty="0"/>
              <a:t>multiplexed</a:t>
            </a:r>
            <a:r>
              <a:rPr lang="en-US" altLang="ko-KR" sz="2000" dirty="0" smtClean="0"/>
              <a:t> on potential DMRS OFDM symbol(s)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9324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Proposal: CSI-RS Bandwidth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4922929"/>
          </a:xfrm>
        </p:spPr>
        <p:txBody>
          <a:bodyPr>
            <a:normAutofit fontScale="70000" lnSpcReduction="20000"/>
          </a:bodyPr>
          <a:lstStyle/>
          <a:p>
            <a:r>
              <a:rPr lang="en-US" altLang="ko-KR" sz="2600" dirty="0" smtClean="0"/>
              <a:t>Support wideband/partial-band CSI-RS for periodic/semi-persistent/aperiodic CSI-RSs</a:t>
            </a:r>
          </a:p>
          <a:p>
            <a:pPr lvl="1"/>
            <a:r>
              <a:rPr lang="en-US" altLang="ko-KR" sz="2100" dirty="0" smtClean="0"/>
              <a:t>Note: wideband/partial-band are defined as follows</a:t>
            </a:r>
          </a:p>
          <a:p>
            <a:pPr lvl="2"/>
            <a:r>
              <a:rPr lang="en-US" altLang="ko-KR" sz="2100" dirty="0"/>
              <a:t>Wideband CSI-RS, i.e. from UE perspective, the full bandwidth the UE is configured to operate with </a:t>
            </a:r>
          </a:p>
          <a:p>
            <a:pPr lvl="2"/>
            <a:r>
              <a:rPr lang="en-US" altLang="ko-KR" sz="2100" dirty="0" smtClean="0"/>
              <a:t>Partial-band </a:t>
            </a:r>
            <a:r>
              <a:rPr lang="en-US" altLang="ko-KR" sz="2100" dirty="0"/>
              <a:t>CSI-RS, i.e. from UE perspective, part of the bandwidth the UE is configured to operate </a:t>
            </a:r>
            <a:r>
              <a:rPr lang="en-US" altLang="ko-KR" sz="2100" dirty="0" smtClean="0"/>
              <a:t>with</a:t>
            </a:r>
          </a:p>
          <a:p>
            <a:pPr lvl="3"/>
            <a:r>
              <a:rPr lang="en-US" altLang="ko-KR" sz="2100" dirty="0" smtClean="0"/>
              <a:t>One possible configuration of partial-band can be identical to bandwidth part</a:t>
            </a:r>
          </a:p>
          <a:p>
            <a:pPr lvl="1"/>
            <a:r>
              <a:rPr lang="en-US" altLang="ko-KR" sz="2100" dirty="0" smtClean="0"/>
              <a:t>Support explicit configuration of CSI-RS bandwidth</a:t>
            </a:r>
          </a:p>
          <a:p>
            <a:pPr lvl="2"/>
            <a:r>
              <a:rPr lang="en-US" altLang="ko-KR" sz="2100" dirty="0"/>
              <a:t>E.g. starting RB index and the number of contiguous </a:t>
            </a:r>
            <a:r>
              <a:rPr lang="en-US" altLang="ko-KR" sz="2100" dirty="0" smtClean="0"/>
              <a:t>RBs in steps of 1 RB </a:t>
            </a:r>
            <a:r>
              <a:rPr lang="en-US" altLang="ko-KR" sz="2100" dirty="0"/>
              <a:t>for CSI-RS transmission/reception</a:t>
            </a:r>
            <a:endParaRPr lang="en-US" altLang="ko-KR" sz="2100" dirty="0" smtClean="0"/>
          </a:p>
          <a:p>
            <a:pPr lvl="1"/>
            <a:r>
              <a:rPr lang="en-US" altLang="ko-KR" sz="2100" dirty="0" smtClean="0"/>
              <a:t>FFS, implicit configuration or a combination of explicit and implicit configurations</a:t>
            </a:r>
          </a:p>
          <a:p>
            <a:pPr lvl="2"/>
            <a:r>
              <a:rPr lang="en-US" altLang="ko-KR" sz="2100" dirty="0"/>
              <a:t>E.g. frequency hopping for periodic/semi-persistent </a:t>
            </a:r>
            <a:r>
              <a:rPr lang="en-US" altLang="ko-KR" sz="2100" dirty="0" smtClean="0"/>
              <a:t>CSI-RS</a:t>
            </a:r>
            <a:endParaRPr lang="en-US" altLang="ko-KR" sz="2100" dirty="0"/>
          </a:p>
          <a:p>
            <a:pPr lvl="2"/>
            <a:r>
              <a:rPr lang="en-US" altLang="ko-KR" sz="2100" dirty="0"/>
              <a:t>E.g. CORESET bandwidth for aperiodic </a:t>
            </a:r>
            <a:r>
              <a:rPr lang="en-US" altLang="ko-KR" sz="2100" dirty="0" smtClean="0"/>
              <a:t>CSI-RS</a:t>
            </a:r>
          </a:p>
          <a:p>
            <a:pPr lvl="1"/>
            <a:r>
              <a:rPr lang="en-US" altLang="ko-KR" sz="2100" dirty="0" smtClean="0"/>
              <a:t>FFS, how to support dynamic triggering of partial-band </a:t>
            </a:r>
            <a:r>
              <a:rPr lang="en-US" altLang="ko-KR" sz="2100" dirty="0" smtClean="0"/>
              <a:t>CSI-RS</a:t>
            </a:r>
            <a:endParaRPr lang="en-US" altLang="ko-KR" sz="2100" dirty="0" smtClean="0"/>
          </a:p>
          <a:p>
            <a:pPr lvl="2"/>
            <a:endParaRPr lang="en-US" altLang="ko-KR" sz="1800" dirty="0" smtClean="0">
              <a:solidFill>
                <a:srgbClr val="FF0000"/>
              </a:solidFill>
            </a:endParaRPr>
          </a:p>
          <a:p>
            <a:r>
              <a:rPr lang="en-US" altLang="ko-KR" sz="2600" dirty="0" smtClean="0"/>
              <a:t>The </a:t>
            </a:r>
            <a:r>
              <a:rPr lang="en-US" altLang="ko-KR" sz="2600" dirty="0"/>
              <a:t>configured CSI-RS bandwidth for </a:t>
            </a:r>
            <a:r>
              <a:rPr lang="en-US" altLang="ko-KR" sz="2600" dirty="0" smtClean="0"/>
              <a:t>partial-band </a:t>
            </a:r>
            <a:r>
              <a:rPr lang="en-US" altLang="ko-KR" sz="2600" dirty="0"/>
              <a:t>CSI-RS can be same as at least the following values:</a:t>
            </a:r>
            <a:endParaRPr lang="en-US" altLang="ko-KR" sz="2600" dirty="0" smtClean="0"/>
          </a:p>
          <a:p>
            <a:pPr lvl="1"/>
            <a:r>
              <a:rPr lang="en-US" altLang="ko-KR" sz="2100" dirty="0" smtClean="0"/>
              <a:t>Bandwidth part</a:t>
            </a:r>
          </a:p>
          <a:p>
            <a:pPr lvl="1"/>
            <a:r>
              <a:rPr lang="en-US" altLang="ko-KR" sz="2100" dirty="0" smtClean="0"/>
              <a:t>UE minimum bandwidth</a:t>
            </a:r>
          </a:p>
          <a:p>
            <a:pPr lvl="1"/>
            <a:r>
              <a:rPr lang="en-US" altLang="ko-KR" sz="2100" dirty="0" smtClean="0"/>
              <a:t>Other values are FFS</a:t>
            </a:r>
          </a:p>
          <a:p>
            <a:pPr lvl="2"/>
            <a:r>
              <a:rPr lang="en-US" altLang="ko-KR" sz="1700" dirty="0"/>
              <a:t>E.g. CORESET </a:t>
            </a:r>
            <a:r>
              <a:rPr lang="en-US" altLang="ko-KR" sz="1700" dirty="0" smtClean="0"/>
              <a:t>bandwidth, e.g. for the case of bandwidth adaptation operation</a:t>
            </a:r>
            <a:endParaRPr lang="en-US" altLang="ko-KR" sz="1700" dirty="0"/>
          </a:p>
          <a:p>
            <a:pPr lvl="2"/>
            <a:r>
              <a:rPr lang="en-US" altLang="ko-KR" sz="1700" dirty="0" smtClean="0"/>
              <a:t>E.g. N times of </a:t>
            </a:r>
            <a:r>
              <a:rPr lang="en-US" altLang="ko-KR" sz="1700" dirty="0" err="1" smtClean="0"/>
              <a:t>subband</a:t>
            </a:r>
            <a:r>
              <a:rPr lang="en-US" altLang="ko-KR" sz="1700" dirty="0" smtClean="0"/>
              <a:t> size of CSI reporting where N&gt;1</a:t>
            </a:r>
          </a:p>
          <a:p>
            <a:pPr lvl="2"/>
            <a:endParaRPr lang="en-US" altLang="ko-KR" sz="16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3640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Proposal: CSI-RS Sequence design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4922929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At least for CSI acquisition, support PN sequence analogous to LTE</a:t>
            </a:r>
          </a:p>
          <a:p>
            <a:pPr lvl="1"/>
            <a:r>
              <a:rPr lang="en-US" altLang="ko-KR" sz="2000" dirty="0" smtClean="0"/>
              <a:t>Support UE-specific sequence initialization</a:t>
            </a:r>
          </a:p>
          <a:p>
            <a:pPr lvl="2"/>
            <a:r>
              <a:rPr lang="en-US" altLang="ko-KR" sz="1600" dirty="0" smtClean="0"/>
              <a:t>FFS, detailed sequence generation and initialization methods</a:t>
            </a:r>
          </a:p>
          <a:p>
            <a:pPr lvl="3"/>
            <a:r>
              <a:rPr lang="en-US" altLang="ko-KR" sz="1400" dirty="0" smtClean="0"/>
              <a:t>E.g. function of slot number, OFDM symbol number, CP length, cell ID, virtual cell ID, etc.</a:t>
            </a:r>
          </a:p>
          <a:p>
            <a:pPr lvl="1"/>
            <a:r>
              <a:rPr lang="en-US" altLang="ko-KR" sz="2000" dirty="0" smtClean="0"/>
              <a:t>FFS</a:t>
            </a:r>
            <a:r>
              <a:rPr lang="en-US" altLang="ko-KR" sz="2000" dirty="0"/>
              <a:t>, Sequence initialization for other CSI-RS use cases, e.g., beam management, fine time/frequency tracking (if CSI-RS supported), etc.</a:t>
            </a:r>
          </a:p>
          <a:p>
            <a:endParaRPr lang="en-US" altLang="ko-KR" sz="2400" dirty="0" smtClean="0">
              <a:solidFill>
                <a:srgbClr val="FF0000"/>
              </a:solidFill>
            </a:endParaRPr>
          </a:p>
          <a:p>
            <a:endParaRPr lang="en-US" altLang="ko-KR" sz="2400" dirty="0"/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4312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6283</TotalTime>
  <Words>1390</Words>
  <Application>Microsoft Office PowerPoint</Application>
  <PresentationFormat>사용자 지정</PresentationFormat>
  <Paragraphs>191</Paragraphs>
  <Slides>9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WF on CSI-RS</vt:lpstr>
      <vt:lpstr>Background</vt:lpstr>
      <vt:lpstr>Proposal: CSI-RS RE Patterns for CSI Acquisition</vt:lpstr>
      <vt:lpstr>Proposal: CSI-RS RE Patterns for CSI Acquisition</vt:lpstr>
      <vt:lpstr>Proposal: CSI-RS RE Patterns for Beam Management</vt:lpstr>
      <vt:lpstr>Proposal: Multiplexing of CSI-RS and Other Signals/Channels</vt:lpstr>
      <vt:lpstr>Proposal: CSI-RS OFDM Symbol Locations</vt:lpstr>
      <vt:lpstr>Proposal: CSI-RS Bandwidth</vt:lpstr>
      <vt:lpstr>Proposal: CSI-RS Sequence design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</dc:title>
  <dc:creator>Hoondong Noh</dc:creator>
  <cp:lastModifiedBy>Samsung</cp:lastModifiedBy>
  <cp:revision>124</cp:revision>
  <dcterms:created xsi:type="dcterms:W3CDTF">2017-06-12T01:02:26Z</dcterms:created>
  <dcterms:modified xsi:type="dcterms:W3CDTF">2017-06-27T07:05:08Z</dcterms:modified>
</cp:coreProperties>
</file>