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64" r:id="rId6"/>
    <p:sldId id="266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>
        <p:scale>
          <a:sx n="90" d="100"/>
          <a:sy n="90" d="100"/>
        </p:scale>
        <p:origin x="-2244" y="-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NR-SS sequence design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ZTE, </a:t>
            </a:r>
            <a:r>
              <a:rPr kumimoji="1" lang="en-US" altLang="ja-JP" dirty="0" err="1" smtClean="0"/>
              <a:t>InterDigital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Meeting NR-adhoc#2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ja-JP" b="1" smtClean="0">
                <a:latin typeface="Times New Roman" pitchFamily="18" charset="0"/>
                <a:cs typeface="Times New Roman" pitchFamily="18" charset="0"/>
              </a:rPr>
              <a:t>711654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Qingdao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th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30th June,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5</a:t>
            </a:r>
            <a:r>
              <a:rPr lang="en-US" altLang="ko-KR" sz="1800" dirty="0" smtClean="0"/>
              <a:t>.1.1.1.1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925144"/>
              </a:xfrm>
            </p:spPr>
            <p:txBody>
              <a:bodyPr>
                <a:normAutofit fontScale="55000" lnSpcReduction="20000"/>
              </a:bodyPr>
              <a:lstStyle/>
              <a:p>
                <a:pPr marL="0" indent="0" algn="just">
                  <a:spcAft>
                    <a:spcPts val="0"/>
                  </a:spcAft>
                  <a:buNone/>
                </a:pPr>
                <a:r>
                  <a:rPr lang="en-GB" altLang="ja-JP" b="1" u="sng" dirty="0">
                    <a:highlight>
                      <a:srgbClr val="00FF00"/>
                    </a:highlight>
                    <a:latin typeface="Times New Roman"/>
                    <a:ea typeface="ＭＳ 明朝"/>
                  </a:rPr>
                  <a:t>Agreements: </a:t>
                </a:r>
                <a:endParaRPr lang="ja-JP" altLang="ja-JP" sz="3600" dirty="0">
                  <a:effectLst/>
                  <a:latin typeface="Times New Roman"/>
                  <a:ea typeface="ＭＳ ゴシック"/>
                </a:endParaRPr>
              </a:p>
              <a:p>
                <a:pPr lvl="0" algn="just">
                  <a:buSzPts val="1000"/>
                  <a:buFont typeface="Symbol"/>
                  <a:buChar char=""/>
                  <a:tabLst>
                    <a:tab pos="457200" algn="l"/>
                  </a:tabLst>
                </a:pPr>
                <a:r>
                  <a:rPr lang="en-US" altLang="ja-JP" dirty="0">
                    <a:effectLst/>
                    <a:latin typeface="Times New Roman"/>
                    <a:ea typeface="ＭＳ 明朝"/>
                  </a:rPr>
                  <a:t>Confirm following working assumptions on NR-PSS as agreements</a:t>
                </a:r>
                <a:endParaRPr lang="ja-JP" altLang="ja-JP" sz="3600" dirty="0">
                  <a:effectLst/>
                  <a:latin typeface="Times New Roman"/>
                  <a:ea typeface="ＭＳ ゴシック"/>
                </a:endParaRPr>
              </a:p>
              <a:p>
                <a:pPr lvl="1" algn="just">
                  <a:buFont typeface="Arial"/>
                  <a:buChar char="-"/>
                  <a:tabLst>
                    <a:tab pos="914400" algn="l"/>
                  </a:tabLst>
                </a:pPr>
                <a:r>
                  <a:rPr lang="en-US" altLang="ja-JP" dirty="0">
                    <a:effectLst/>
                    <a:latin typeface="Times New Roman"/>
                    <a:ea typeface="ＭＳ 明朝"/>
                  </a:rPr>
                  <a:t>Number of PSS sequences: 3</a:t>
                </a:r>
                <a:endParaRPr lang="ja-JP" altLang="ja-JP" sz="3200" dirty="0">
                  <a:effectLst/>
                  <a:latin typeface="Times New Roman"/>
                  <a:ea typeface="Times New Roman"/>
                </a:endParaRPr>
              </a:p>
              <a:p>
                <a:pPr lvl="2" algn="just">
                  <a:buSzPts val="1000"/>
                  <a:buFont typeface="Wingdings"/>
                  <a:buChar char=""/>
                  <a:tabLst>
                    <a:tab pos="1371600" algn="l"/>
                  </a:tabLst>
                </a:pPr>
                <a:r>
                  <a:rPr lang="en-US" altLang="ja-JP" dirty="0">
                    <a:effectLst/>
                    <a:latin typeface="Times New Roman"/>
                    <a:ea typeface="ＭＳ 明朝"/>
                  </a:rPr>
                  <a:t>PSS sequence details:</a:t>
                </a:r>
                <a:endParaRPr lang="ja-JP" altLang="ja-JP" sz="2800" dirty="0">
                  <a:effectLst/>
                  <a:latin typeface="Times New Roman"/>
                  <a:ea typeface="ＭＳ ゴシック"/>
                </a:endParaRPr>
              </a:p>
              <a:p>
                <a:pPr lvl="3" algn="just">
                  <a:buSzPts val="1000"/>
                  <a:buFont typeface="Wingdings"/>
                  <a:buChar char=""/>
                  <a:tabLst>
                    <a:tab pos="1828800" algn="l"/>
                  </a:tabLst>
                </a:pPr>
                <a:r>
                  <a:rPr lang="en-US" altLang="ja-JP" dirty="0">
                    <a:effectLst/>
                    <a:latin typeface="Times New Roman"/>
                    <a:ea typeface="ＭＳ 明朝"/>
                  </a:rPr>
                  <a:t>Frequency domain-based pure BPSK M sequence (fixing the time/freq. offset ambiguity)</a:t>
                </a:r>
                <a:endParaRPr lang="ja-JP" altLang="ja-JP" sz="2400" dirty="0">
                  <a:effectLst/>
                  <a:latin typeface="Times New Roman"/>
                  <a:ea typeface="ＭＳ ゴシック"/>
                </a:endParaRPr>
              </a:p>
              <a:p>
                <a:pPr lvl="4" algn="just">
                  <a:buSzPts val="1000"/>
                  <a:buFont typeface="Wingdings"/>
                  <a:buChar char=""/>
                  <a:tabLst>
                    <a:tab pos="2286000" algn="l"/>
                  </a:tabLst>
                </a:pPr>
                <a:r>
                  <a:rPr lang="en-US" altLang="ja-JP" dirty="0">
                    <a:effectLst/>
                    <a:latin typeface="Times New Roman"/>
                    <a:ea typeface="ＭＳ 明朝"/>
                  </a:rPr>
                  <a:t>1 polynomial: Decimal 145 (i.e. g(x) = x</a:t>
                </a:r>
                <a:r>
                  <a:rPr lang="en-US" altLang="ja-JP" baseline="30000" dirty="0">
                    <a:effectLst/>
                    <a:latin typeface="Times New Roman"/>
                    <a:ea typeface="ＭＳ 明朝"/>
                  </a:rPr>
                  <a:t>7</a:t>
                </a:r>
                <a:r>
                  <a:rPr lang="en-US" altLang="ja-JP" dirty="0">
                    <a:effectLst/>
                    <a:latin typeface="Times New Roman"/>
                    <a:ea typeface="ＭＳ 明朝"/>
                  </a:rPr>
                  <a:t> + x</a:t>
                </a:r>
                <a:r>
                  <a:rPr lang="en-US" altLang="ja-JP" baseline="30000" dirty="0">
                    <a:effectLst/>
                    <a:latin typeface="Times New Roman"/>
                    <a:ea typeface="ＭＳ 明朝"/>
                  </a:rPr>
                  <a:t>4</a:t>
                </a:r>
                <a:r>
                  <a:rPr lang="en-US" altLang="ja-JP" dirty="0">
                    <a:effectLst/>
                    <a:latin typeface="Times New Roman"/>
                    <a:ea typeface="ＭＳ 明朝"/>
                  </a:rPr>
                  <a:t> + 1)</a:t>
                </a:r>
                <a:endParaRPr lang="ja-JP" altLang="ja-JP" sz="2400" dirty="0">
                  <a:effectLst/>
                  <a:latin typeface="Times New Roman"/>
                  <a:ea typeface="ＭＳ ゴシック"/>
                </a:endParaRPr>
              </a:p>
              <a:p>
                <a:pPr lvl="4" algn="just">
                  <a:buSzPts val="1000"/>
                  <a:buFont typeface="Wingdings"/>
                  <a:buChar char=""/>
                  <a:tabLst>
                    <a:tab pos="2286000" algn="l"/>
                  </a:tabLst>
                </a:pPr>
                <a:r>
                  <a:rPr lang="en-US" altLang="ja-JP" dirty="0">
                    <a:effectLst/>
                    <a:latin typeface="Times New Roman"/>
                    <a:ea typeface="ＭＳ 明朝"/>
                  </a:rPr>
                  <a:t>In freq. domain 3 cyclic shifts (0, 43, 86) to get the 3 PSS signals</a:t>
                </a:r>
                <a:endParaRPr lang="ja-JP" altLang="ja-JP" sz="2400" dirty="0">
                  <a:effectLst/>
                  <a:latin typeface="Times New Roman"/>
                  <a:ea typeface="ＭＳ ゴシック"/>
                </a:endParaRPr>
              </a:p>
              <a:p>
                <a:pPr lvl="4" algn="just">
                  <a:buSzPts val="1000"/>
                  <a:buFont typeface="Wingdings"/>
                  <a:buChar char=""/>
                  <a:tabLst>
                    <a:tab pos="2286000" algn="l"/>
                  </a:tabLst>
                </a:pPr>
                <a:r>
                  <a:rPr lang="en-US" altLang="ja-JP" dirty="0">
                    <a:effectLst/>
                    <a:latin typeface="Times New Roman"/>
                    <a:ea typeface="ＭＳ 明朝"/>
                  </a:rPr>
                  <a:t>Initial poly shift register value: 1110110</a:t>
                </a:r>
                <a:endParaRPr lang="ja-JP" altLang="ja-JP" sz="2400" dirty="0">
                  <a:effectLst/>
                  <a:latin typeface="Times New Roman"/>
                  <a:ea typeface="ＭＳ ゴシック"/>
                </a:endParaRPr>
              </a:p>
              <a:p>
                <a:pPr marL="0" indent="0" algn="just">
                  <a:spcAft>
                    <a:spcPts val="0"/>
                  </a:spcAft>
                  <a:buNone/>
                </a:pPr>
                <a:r>
                  <a:rPr lang="en-GB" altLang="ja-JP" dirty="0">
                    <a:effectLst/>
                    <a:latin typeface="Times New Roman"/>
                    <a:ea typeface="ＭＳ 明朝"/>
                  </a:rPr>
                  <a:t> </a:t>
                </a:r>
                <a:endParaRPr lang="ja-JP" altLang="ja-JP" sz="3600" dirty="0">
                  <a:effectLst/>
                  <a:latin typeface="Times New Roman"/>
                  <a:ea typeface="ＭＳ ゴシック"/>
                </a:endParaRPr>
              </a:p>
              <a:p>
                <a:pPr marL="0" indent="0" algn="just">
                  <a:spcAft>
                    <a:spcPts val="0"/>
                  </a:spcAft>
                  <a:buNone/>
                </a:pPr>
                <a:r>
                  <a:rPr lang="en-GB" altLang="ja-JP" b="1" u="sng" dirty="0" smtClean="0">
                    <a:effectLst/>
                    <a:highlight>
                      <a:srgbClr val="808000"/>
                    </a:highlight>
                    <a:latin typeface="Times New Roman"/>
                    <a:ea typeface="ＭＳ 明朝"/>
                  </a:rPr>
                  <a:t>Working assumption</a:t>
                </a:r>
                <a:r>
                  <a:rPr lang="en-GB" altLang="ja-JP" b="1" u="sng" dirty="0">
                    <a:effectLst/>
                    <a:highlight>
                      <a:srgbClr val="808000"/>
                    </a:highlight>
                    <a:latin typeface="Times New Roman"/>
                    <a:ea typeface="ＭＳ 明朝"/>
                  </a:rPr>
                  <a:t>:</a:t>
                </a:r>
                <a:r>
                  <a:rPr lang="en-GB" altLang="ja-JP" b="1" u="sng" dirty="0">
                    <a:effectLst/>
                    <a:latin typeface="Times New Roman"/>
                    <a:ea typeface="ＭＳ 明朝"/>
                  </a:rPr>
                  <a:t> </a:t>
                </a:r>
                <a:endParaRPr lang="ja-JP" altLang="ja-JP" sz="3600" dirty="0">
                  <a:effectLst/>
                  <a:latin typeface="Times New Roman"/>
                  <a:ea typeface="ＭＳ ゴシック"/>
                </a:endParaRPr>
              </a:p>
              <a:p>
                <a:pPr lvl="0" algn="just">
                  <a:buFont typeface="Arial"/>
                  <a:buChar char="•"/>
                  <a:tabLst>
                    <a:tab pos="457200" algn="l"/>
                  </a:tabLst>
                </a:pPr>
                <a:r>
                  <a:rPr lang="en-US" altLang="ja-JP" dirty="0">
                    <a:effectLst/>
                    <a:latin typeface="Times New Roman"/>
                    <a:ea typeface="ＭＳ 明朝"/>
                    <a:cs typeface="Times New Roman"/>
                  </a:rPr>
                  <a:t>NR-SSS sequence design is 1 polynomial with 127 cyclic shifts, and 1 another polynomial with 9 cyclic shifts</a:t>
                </a:r>
                <a:endParaRPr lang="ja-JP" altLang="ja-JP" sz="3600" dirty="0">
                  <a:effectLst/>
                  <a:latin typeface="Times New Roman"/>
                  <a:ea typeface="ＭＳ ゴシック"/>
                  <a:cs typeface="Times New Roman"/>
                </a:endParaRPr>
              </a:p>
              <a:p>
                <a:pPr lvl="2" algn="just">
                  <a:buFont typeface="Arial"/>
                  <a:buChar char="•"/>
                  <a:tabLst>
                    <a:tab pos="1371600" algn="l"/>
                  </a:tabLst>
                </a:pPr>
                <a:r>
                  <a:rPr lang="en-US" altLang="ja-JP" dirty="0">
                    <a:effectLst/>
                    <a:latin typeface="Times New Roman"/>
                    <a:ea typeface="ＭＳ 明朝"/>
                    <a:cs typeface="Times New Roman"/>
                  </a:rPr>
                  <a:t>Two generator polynomials will be defined for m-sequences, and cyclic shift according to NR-cell ID is applied to each m-sequence</a:t>
                </a:r>
                <a:endParaRPr lang="ja-JP" altLang="ja-JP" sz="2800" dirty="0">
                  <a:effectLst/>
                  <a:latin typeface="Times New Roman"/>
                  <a:ea typeface="ＭＳ ゴシック"/>
                  <a:cs typeface="Times New Roman"/>
                </a:endParaRPr>
              </a:p>
              <a:p>
                <a:pPr lvl="2" algn="just">
                  <a:buFont typeface="Arial"/>
                  <a:buChar char="•"/>
                  <a:tabLst>
                    <a:tab pos="1371600" algn="l"/>
                  </a:tabLst>
                </a:pPr>
                <a:r>
                  <a:rPr lang="en-US" altLang="ja-JP" dirty="0">
                    <a:effectLst/>
                    <a:latin typeface="Times New Roman"/>
                    <a:ea typeface="ＭＳ 明朝"/>
                    <a:cs typeface="Times New Roman"/>
                  </a:rPr>
                  <a:t>Two polynomials are generated by </a:t>
                </a:r>
                <a:r>
                  <a:rPr lang="en-GB" altLang="ja-JP" i="1" dirty="0">
                    <a:effectLst/>
                    <a:latin typeface="Times New Roman"/>
                    <a:ea typeface="ＭＳ ゴシック"/>
                    <a:cs typeface="Times New Roman"/>
                  </a:rPr>
                  <a:t>g</a:t>
                </a:r>
                <a:r>
                  <a:rPr lang="en-GB" altLang="ja-JP" baseline="-25000" dirty="0">
                    <a:effectLst/>
                    <a:latin typeface="Times New Roman"/>
                    <a:ea typeface="ＭＳ ゴシック"/>
                    <a:cs typeface="Times New Roman"/>
                  </a:rPr>
                  <a:t>0</a:t>
                </a:r>
                <a:r>
                  <a:rPr lang="en-GB" altLang="ja-JP" dirty="0">
                    <a:effectLst/>
                    <a:latin typeface="Times New Roman"/>
                    <a:ea typeface="ＭＳ ゴシック"/>
                    <a:cs typeface="Times New Roman"/>
                  </a:rPr>
                  <a:t>(</a:t>
                </a:r>
                <a:r>
                  <a:rPr lang="en-GB" altLang="ja-JP" i="1" dirty="0">
                    <a:effectLst/>
                    <a:latin typeface="Times New Roman"/>
                    <a:ea typeface="ＭＳ ゴシック"/>
                    <a:cs typeface="Times New Roman"/>
                  </a:rPr>
                  <a:t>x</a:t>
                </a:r>
                <a:r>
                  <a:rPr lang="en-GB" altLang="ja-JP" dirty="0">
                    <a:effectLst/>
                    <a:latin typeface="Times New Roman"/>
                    <a:ea typeface="ＭＳ ゴシック"/>
                    <a:cs typeface="Times New Roman"/>
                  </a:rPr>
                  <a:t>) = </a:t>
                </a:r>
                <a:r>
                  <a:rPr lang="en-GB" altLang="ja-JP" i="1" dirty="0">
                    <a:effectLst/>
                    <a:latin typeface="Times New Roman"/>
                    <a:ea typeface="ＭＳ ゴシック"/>
                    <a:cs typeface="Times New Roman"/>
                  </a:rPr>
                  <a:t>x</a:t>
                </a:r>
                <a:r>
                  <a:rPr lang="en-GB" altLang="ja-JP" baseline="30000" dirty="0">
                    <a:effectLst/>
                    <a:latin typeface="Times New Roman"/>
                    <a:ea typeface="ＭＳ ゴシック"/>
                    <a:cs typeface="Times New Roman"/>
                  </a:rPr>
                  <a:t>7</a:t>
                </a:r>
                <a:r>
                  <a:rPr lang="en-GB" altLang="ja-JP" dirty="0">
                    <a:effectLst/>
                    <a:latin typeface="Times New Roman"/>
                    <a:ea typeface="ＭＳ ゴシック"/>
                    <a:cs typeface="Times New Roman"/>
                  </a:rPr>
                  <a:t> + </a:t>
                </a:r>
                <a:r>
                  <a:rPr lang="en-GB" altLang="ja-JP" i="1" dirty="0">
                    <a:effectLst/>
                    <a:latin typeface="Times New Roman"/>
                    <a:ea typeface="ＭＳ ゴシック"/>
                    <a:cs typeface="Times New Roman"/>
                  </a:rPr>
                  <a:t>x</a:t>
                </a:r>
                <a:r>
                  <a:rPr lang="en-GB" altLang="ja-JP" baseline="30000" dirty="0">
                    <a:effectLst/>
                    <a:latin typeface="Times New Roman"/>
                    <a:ea typeface="ＭＳ ゴシック"/>
                    <a:cs typeface="Times New Roman"/>
                  </a:rPr>
                  <a:t>4</a:t>
                </a:r>
                <a:r>
                  <a:rPr lang="en-GB" altLang="ja-JP" dirty="0">
                    <a:effectLst/>
                    <a:latin typeface="Times New Roman"/>
                    <a:ea typeface="ＭＳ ゴシック"/>
                    <a:cs typeface="Times New Roman"/>
                  </a:rPr>
                  <a:t> + 1 </a:t>
                </a:r>
                <a:r>
                  <a:rPr lang="en-GB" altLang="ja-JP" dirty="0">
                    <a:effectLst/>
                    <a:latin typeface="Times New Roman"/>
                    <a:ea typeface="ＭＳ 明朝"/>
                    <a:cs typeface="Times New Roman"/>
                  </a:rPr>
                  <a:t>and </a:t>
                </a:r>
                <a:r>
                  <a:rPr lang="en-GB" altLang="ja-JP" i="1" dirty="0">
                    <a:effectLst/>
                    <a:latin typeface="Times New Roman"/>
                    <a:ea typeface="ＭＳ ゴシック"/>
                    <a:cs typeface="Times New Roman"/>
                  </a:rPr>
                  <a:t>g</a:t>
                </a:r>
                <a:r>
                  <a:rPr lang="en-GB" altLang="ja-JP" baseline="-25000" dirty="0">
                    <a:effectLst/>
                    <a:latin typeface="Times New Roman"/>
                    <a:ea typeface="ＭＳ ゴシック"/>
                    <a:cs typeface="Times New Roman"/>
                  </a:rPr>
                  <a:t>1</a:t>
                </a:r>
                <a:r>
                  <a:rPr lang="en-GB" altLang="ja-JP" dirty="0">
                    <a:effectLst/>
                    <a:latin typeface="Times New Roman"/>
                    <a:ea typeface="ＭＳ ゴシック"/>
                    <a:cs typeface="Times New Roman"/>
                  </a:rPr>
                  <a:t>(</a:t>
                </a:r>
                <a:r>
                  <a:rPr lang="en-GB" altLang="ja-JP" i="1" dirty="0">
                    <a:effectLst/>
                    <a:latin typeface="Times New Roman"/>
                    <a:ea typeface="ＭＳ ゴシック"/>
                    <a:cs typeface="Times New Roman"/>
                  </a:rPr>
                  <a:t>x</a:t>
                </a:r>
                <a:r>
                  <a:rPr lang="en-GB" altLang="ja-JP" dirty="0">
                    <a:effectLst/>
                    <a:latin typeface="Times New Roman"/>
                    <a:ea typeface="ＭＳ ゴシック"/>
                    <a:cs typeface="Times New Roman"/>
                  </a:rPr>
                  <a:t>) = </a:t>
                </a:r>
                <a:r>
                  <a:rPr lang="en-GB" altLang="ja-JP" i="1" dirty="0">
                    <a:effectLst/>
                    <a:latin typeface="Times New Roman"/>
                    <a:ea typeface="ＭＳ ゴシック"/>
                    <a:cs typeface="Times New Roman"/>
                  </a:rPr>
                  <a:t>x</a:t>
                </a:r>
                <a:r>
                  <a:rPr lang="en-GB" altLang="ja-JP" baseline="30000" dirty="0">
                    <a:effectLst/>
                    <a:latin typeface="Times New Roman"/>
                    <a:ea typeface="ＭＳ ゴシック"/>
                    <a:cs typeface="Times New Roman"/>
                  </a:rPr>
                  <a:t>7</a:t>
                </a:r>
                <a:r>
                  <a:rPr lang="en-GB" altLang="ja-JP" dirty="0">
                    <a:effectLst/>
                    <a:latin typeface="Times New Roman"/>
                    <a:ea typeface="ＭＳ ゴシック"/>
                    <a:cs typeface="Times New Roman"/>
                  </a:rPr>
                  <a:t> + </a:t>
                </a:r>
                <a:r>
                  <a:rPr lang="en-GB" altLang="ja-JP" i="1" dirty="0">
                    <a:effectLst/>
                    <a:latin typeface="Times New Roman"/>
                    <a:ea typeface="ＭＳ ゴシック"/>
                    <a:cs typeface="Times New Roman"/>
                  </a:rPr>
                  <a:t>x</a:t>
                </a:r>
                <a:r>
                  <a:rPr lang="en-GB" altLang="ja-JP" dirty="0">
                    <a:effectLst/>
                    <a:latin typeface="Times New Roman"/>
                    <a:ea typeface="ＭＳ ゴシック"/>
                    <a:cs typeface="Times New Roman"/>
                  </a:rPr>
                  <a:t> + 1</a:t>
                </a:r>
                <a:endParaRPr lang="ja-JP" altLang="ja-JP" sz="2800" dirty="0">
                  <a:effectLst/>
                  <a:latin typeface="Times New Roman"/>
                  <a:ea typeface="ＭＳ ゴシック"/>
                  <a:cs typeface="Times New Roman"/>
                </a:endParaRPr>
              </a:p>
              <a:p>
                <a:pPr lvl="3" algn="just">
                  <a:buFont typeface="Arial"/>
                  <a:buChar char="•"/>
                  <a:tabLst>
                    <a:tab pos="1828800" algn="l"/>
                  </a:tabLst>
                </a:pPr>
                <a:r>
                  <a:rPr lang="en-GB" altLang="ja-JP" dirty="0">
                    <a:effectLst/>
                    <a:latin typeface="Times New Roman"/>
                    <a:ea typeface="ＭＳ 明朝"/>
                    <a:cs typeface="Times New Roman"/>
                  </a:rPr>
                  <a:t>I</a:t>
                </a:r>
                <a:r>
                  <a:rPr lang="en-GB" altLang="ja-JP" dirty="0">
                    <a:effectLst/>
                    <a:latin typeface="Times New Roman"/>
                    <a:ea typeface="ＭＳ ゴシック"/>
                    <a:cs typeface="Times New Roman"/>
                  </a:rPr>
                  <a:t>nitial state</a:t>
                </a:r>
                <a:r>
                  <a:rPr lang="en-GB" altLang="ja-JP" dirty="0">
                    <a:effectLst/>
                    <a:latin typeface="Times New Roman"/>
                    <a:ea typeface="ＭＳ 明朝"/>
                    <a:cs typeface="Times New Roman"/>
                  </a:rPr>
                  <a:t> is</a:t>
                </a:r>
                <a:r>
                  <a:rPr lang="en-GB" altLang="ja-JP" dirty="0">
                    <a:effectLst/>
                    <a:latin typeface="Times New Roman"/>
                    <a:ea typeface="ＭＳ ゴシック"/>
                    <a:cs typeface="Times New Roman"/>
                  </a:rPr>
                  <a:t> [0000001]</a:t>
                </a:r>
                <a:endParaRPr lang="ja-JP" altLang="ja-JP" sz="2400" dirty="0">
                  <a:effectLst/>
                  <a:latin typeface="Times New Roman"/>
                  <a:ea typeface="ＭＳ ゴシック"/>
                  <a:cs typeface="Times New Roman"/>
                </a:endParaRPr>
              </a:p>
              <a:p>
                <a:pPr lvl="2" algn="just">
                  <a:buFont typeface="Arial"/>
                  <a:buChar char="•"/>
                  <a:tabLst>
                    <a:tab pos="1371600" algn="l"/>
                  </a:tabLst>
                </a:pPr>
                <a:r>
                  <a:rPr lang="en-US" altLang="ja-JP" dirty="0">
                    <a:effectLst/>
                    <a:latin typeface="Times New Roman"/>
                    <a:ea typeface="ＭＳ 明朝"/>
                    <a:cs typeface="Times New Roman"/>
                  </a:rPr>
                  <a:t>The cyclic shift values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28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sSubPr>
                      <m:e>
                        <m:r>
                          <a:rPr lang="en-GB" altLang="ja-JP" sz="2800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𝑚</m:t>
                        </m:r>
                      </m:e>
                      <m:sub>
                        <m:r>
                          <a:rPr lang="en-GB" altLang="ja-JP" sz="2800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ja-JP" dirty="0">
                    <a:effectLst/>
                    <a:latin typeface="Times New Roman"/>
                    <a:ea typeface="ＭＳ 明朝"/>
                    <a:cs typeface="Times New Roman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28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sSubPr>
                      <m:e>
                        <m:r>
                          <a:rPr lang="en-GB" altLang="ja-JP" sz="2800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𝑚</m:t>
                        </m:r>
                      </m:e>
                      <m:sub>
                        <m:r>
                          <a:rPr lang="en-GB" altLang="ja-JP" sz="2800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ja-JP" dirty="0">
                    <a:effectLst/>
                    <a:latin typeface="Times New Roman"/>
                    <a:ea typeface="ＭＳ 明朝"/>
                    <a:cs typeface="Times New Roman"/>
                  </a:rPr>
                  <a:t> are jointly determined by the cell IDs carried by NR PSS (i.e.,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8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sSubSupPr>
                      <m:e>
                        <m:r>
                          <a:rPr lang="en-GB" altLang="ja-JP" sz="2800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2800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ID</m:t>
                        </m:r>
                      </m:sub>
                      <m:sup>
                        <m:r>
                          <a:rPr lang="en-GB" altLang="ja-JP" sz="2800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(2)</m:t>
                        </m:r>
                      </m:sup>
                    </m:sSubSup>
                    <m:r>
                      <a:rPr lang="en-GB" altLang="ja-JP" sz="2800" i="1">
                        <a:effectLst/>
                        <a:latin typeface="Cambria Math"/>
                        <a:ea typeface="ＭＳ ゴシック"/>
                        <a:cs typeface="Times New Roman"/>
                      </a:rPr>
                      <m:t>=0, 1, 2</m:t>
                    </m:r>
                  </m:oMath>
                </a14:m>
                <a:r>
                  <a:rPr lang="en-US" altLang="ja-JP" dirty="0">
                    <a:effectLst/>
                    <a:latin typeface="Times New Roman"/>
                    <a:ea typeface="ＭＳ 明朝"/>
                    <a:cs typeface="Times New Roman"/>
                  </a:rPr>
                  <a:t>) and NR SSS (i.e.,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8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sSubSupPr>
                      <m:e>
                        <m:r>
                          <a:rPr lang="en-GB" altLang="ja-JP" sz="2800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2800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ID</m:t>
                        </m:r>
                      </m:sub>
                      <m:sup>
                        <m:r>
                          <a:rPr lang="en-GB" altLang="ja-JP" sz="2800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(1)</m:t>
                        </m:r>
                      </m:sup>
                    </m:sSubSup>
                    <m:r>
                      <a:rPr lang="en-GB" altLang="ja-JP" sz="2800" i="1">
                        <a:effectLst/>
                        <a:latin typeface="Cambria Math"/>
                        <a:ea typeface="ＭＳ ゴシック"/>
                        <a:cs typeface="Times New Roman"/>
                      </a:rPr>
                      <m:t>=0, 1, …, 335</m:t>
                    </m:r>
                  </m:oMath>
                </a14:m>
                <a:r>
                  <a:rPr lang="en-US" altLang="ja-JP" dirty="0">
                    <a:effectLst/>
                    <a:latin typeface="Times New Roman"/>
                    <a:ea typeface="ＭＳ 明朝"/>
                    <a:cs typeface="Times New Roman"/>
                  </a:rPr>
                  <a:t>)), where the cell ID is given by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8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sSubSupPr>
                      <m:e>
                        <m:r>
                          <a:rPr lang="en-GB" altLang="ja-JP" sz="2800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2800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ID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GB" altLang="ja-JP" sz="2800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cell</m:t>
                        </m:r>
                      </m:sup>
                    </m:sSubSup>
                    <m:r>
                      <a:rPr lang="en-GB" altLang="ja-JP" sz="2800" i="1">
                        <a:effectLst/>
                        <a:latin typeface="Cambria Math"/>
                        <a:ea typeface="ＭＳ ゴシック"/>
                        <a:cs typeface="Times New Roman"/>
                      </a:rPr>
                      <m:t>=3</m:t>
                    </m:r>
                    <m:sSubSup>
                      <m:sSubSupPr>
                        <m:ctrlPr>
                          <a:rPr lang="ja-JP" altLang="ja-JP" sz="28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sSubSupPr>
                      <m:e>
                        <m:r>
                          <a:rPr lang="en-GB" altLang="ja-JP" sz="2800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2800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ID</m:t>
                        </m:r>
                      </m:sub>
                      <m:sup>
                        <m:r>
                          <a:rPr lang="en-GB" altLang="ja-JP" sz="2800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(1)</m:t>
                        </m:r>
                      </m:sup>
                    </m:sSubSup>
                    <m:r>
                      <a:rPr lang="en-GB" altLang="ja-JP" sz="2800" i="1">
                        <a:effectLst/>
                        <a:latin typeface="Cambria Math"/>
                        <a:ea typeface="ＭＳ ゴシック"/>
                        <a:cs typeface="Times New Roman"/>
                      </a:rPr>
                      <m:t>+</m:t>
                    </m:r>
                    <m:sSubSup>
                      <m:sSubSupPr>
                        <m:ctrlPr>
                          <a:rPr lang="ja-JP" altLang="ja-JP" sz="28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sSubSupPr>
                      <m:e>
                        <m:r>
                          <a:rPr lang="en-GB" altLang="ja-JP" sz="2800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2800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ID</m:t>
                        </m:r>
                      </m:sub>
                      <m:sup>
                        <m:r>
                          <a:rPr lang="en-GB" altLang="ja-JP" sz="2800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(2)</m:t>
                        </m:r>
                      </m:sup>
                    </m:sSubSup>
                  </m:oMath>
                </a14:m>
                <a:endParaRPr lang="ja-JP" altLang="ja-JP" sz="2800" dirty="0">
                  <a:effectLst/>
                  <a:latin typeface="Times New Roman"/>
                  <a:ea typeface="ＭＳ ゴシック"/>
                  <a:cs typeface="Times New Roman"/>
                </a:endParaRPr>
              </a:p>
              <a:p>
                <a:pPr lvl="3" algn="just">
                  <a:buFont typeface="Arial"/>
                  <a:buChar char="•"/>
                  <a:tabLst>
                    <a:tab pos="18288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sSubPr>
                      <m:e>
                        <m:r>
                          <a:rPr lang="en-GB" altLang="ja-JP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𝑚</m:t>
                        </m:r>
                      </m:e>
                      <m:sub>
                        <m:r>
                          <a:rPr lang="en-GB" altLang="ja-JP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0</m:t>
                        </m:r>
                      </m:sub>
                    </m:sSub>
                    <m:r>
                      <a:rPr lang="en-GB" altLang="ja-JP" i="1">
                        <a:effectLst/>
                        <a:latin typeface="Cambria Math"/>
                        <a:ea typeface="ＭＳ ゴシック"/>
                        <a:cs typeface="Times New Roman"/>
                      </a:rPr>
                      <m:t>=3</m:t>
                    </m:r>
                    <m:d>
                      <m:dPr>
                        <m:begChr m:val="⌊"/>
                        <m:endChr m:val="⌋"/>
                        <m:ctrlPr>
                          <a:rPr lang="ja-JP" altLang="ja-JP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ja-JP" altLang="ja-JP" i="1">
                                <a:effectLst/>
                                <a:latin typeface="Cambria Math"/>
                                <a:ea typeface="Cambria Math"/>
                                <a:cs typeface="Times New Roman"/>
                              </a:rPr>
                            </m:ctrlPr>
                          </m:fPr>
                          <m:num>
                            <m:sSubSup>
                              <m:sSubSupPr>
                                <m:ctrlPr>
                                  <a:rPr lang="ja-JP" altLang="ja-JP" i="1">
                                    <a:effectLst/>
                                    <a:latin typeface="Cambria Math"/>
                                    <a:ea typeface="Cambria Math"/>
                                    <a:cs typeface="Times New Roman"/>
                                  </a:rPr>
                                </m:ctrlPr>
                              </m:sSubSupPr>
                              <m:e>
                                <m:r>
                                  <a:rPr lang="en-GB" altLang="ja-JP" i="1">
                                    <a:effectLst/>
                                    <a:latin typeface="Cambria Math"/>
                                    <a:ea typeface="ＭＳ ゴシック"/>
                                    <a:cs typeface="Times New Roman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GB" altLang="ja-JP">
                                    <a:effectLst/>
                                    <a:latin typeface="Cambria Math"/>
                                    <a:ea typeface="ＭＳ ゴシック"/>
                                    <a:cs typeface="Times New Roman"/>
                                  </a:rPr>
                                  <m:t>ID</m:t>
                                </m:r>
                              </m:sub>
                              <m:sup>
                                <m:r>
                                  <a:rPr lang="en-GB" altLang="ja-JP" i="1">
                                    <a:effectLst/>
                                    <a:latin typeface="Cambria Math"/>
                                    <a:ea typeface="ＭＳ ゴシック"/>
                                    <a:cs typeface="Times New Roman"/>
                                  </a:rPr>
                                  <m:t>(1)</m:t>
                                </m:r>
                              </m:sup>
                            </m:sSubSup>
                          </m:num>
                          <m:den>
                            <m:r>
                              <a:rPr lang="en-GB" altLang="ja-JP" i="1">
                                <a:effectLst/>
                                <a:latin typeface="Cambria Math"/>
                                <a:ea typeface="ＭＳ ゴシック"/>
                                <a:cs typeface="Times New Roman"/>
                              </a:rPr>
                              <m:t>112</m:t>
                            </m:r>
                          </m:den>
                        </m:f>
                      </m:e>
                    </m:d>
                    <m:r>
                      <a:rPr lang="en-GB" altLang="ja-JP" i="1">
                        <a:effectLst/>
                        <a:latin typeface="Cambria Math"/>
                        <a:ea typeface="ＭＳ ゴシック"/>
                        <a:cs typeface="Times New Roman"/>
                      </a:rPr>
                      <m:t>+</m:t>
                    </m:r>
                    <m:sSubSup>
                      <m:sSubSupPr>
                        <m:ctrlPr>
                          <a:rPr lang="ja-JP" altLang="ja-JP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sSubSupPr>
                      <m:e>
                        <m:r>
                          <a:rPr lang="en-GB" altLang="ja-JP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ID</m:t>
                        </m:r>
                      </m:sub>
                      <m:sup>
                        <m:r>
                          <a:rPr lang="en-GB" altLang="ja-JP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(2)</m:t>
                        </m:r>
                      </m:sup>
                    </m:sSubSup>
                  </m:oMath>
                </a14:m>
                <a:endParaRPr lang="ja-JP" altLang="ja-JP" dirty="0">
                  <a:effectLst/>
                  <a:latin typeface="Times New Roman"/>
                  <a:ea typeface="ＭＳ ゴシック"/>
                  <a:cs typeface="Times New Roman"/>
                </a:endParaRPr>
              </a:p>
              <a:p>
                <a:pPr lvl="3" algn="just">
                  <a:buFont typeface="Arial"/>
                  <a:buChar char="•"/>
                  <a:tabLst>
                    <a:tab pos="18288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sSubPr>
                      <m:e>
                        <m:r>
                          <a:rPr lang="en-GB" altLang="ja-JP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𝑚</m:t>
                        </m:r>
                      </m:e>
                      <m:sub>
                        <m:r>
                          <a:rPr lang="en-GB" altLang="ja-JP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en-GB" altLang="ja-JP" i="1">
                        <a:effectLst/>
                        <a:latin typeface="Cambria Math"/>
                        <a:ea typeface="ＭＳ ゴシック"/>
                        <a:cs typeface="Times New Roman"/>
                      </a:rPr>
                      <m:t>=</m:t>
                    </m:r>
                    <m:d>
                      <m:dPr>
                        <m:ctrlPr>
                          <a:rPr lang="ja-JP" altLang="ja-JP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ja-JP" altLang="ja-JP" i="1">
                                <a:effectLst/>
                                <a:latin typeface="Cambria Math"/>
                                <a:ea typeface="Cambria Math"/>
                                <a:cs typeface="Times New Roman"/>
                              </a:rPr>
                            </m:ctrlPr>
                          </m:sSubSupPr>
                          <m:e>
                            <m:r>
                              <a:rPr lang="en-GB" altLang="ja-JP" i="1">
                                <a:effectLst/>
                                <a:latin typeface="Cambria Math"/>
                                <a:ea typeface="ＭＳ ゴシック"/>
                                <a:cs typeface="Times New Roman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altLang="ja-JP">
                                <a:effectLst/>
                                <a:latin typeface="Cambria Math"/>
                                <a:ea typeface="ＭＳ ゴシック"/>
                                <a:cs typeface="Times New Roman"/>
                              </a:rPr>
                              <m:t>ID</m:t>
                            </m:r>
                          </m:sub>
                          <m:sup>
                            <m:d>
                              <m:dPr>
                                <m:ctrlPr>
                                  <a:rPr lang="ja-JP" altLang="ja-JP" i="1">
                                    <a:effectLst/>
                                    <a:latin typeface="Cambria Math"/>
                                    <a:ea typeface="Cambria Math"/>
                                    <a:cs typeface="Times New Roman"/>
                                  </a:rPr>
                                </m:ctrlPr>
                              </m:dPr>
                              <m:e>
                                <m:r>
                                  <a:rPr lang="en-GB" altLang="ja-JP" i="1">
                                    <a:effectLst/>
                                    <a:latin typeface="Cambria Math"/>
                                    <a:ea typeface="ＭＳ ゴシック"/>
                                    <a:cs typeface="Times New Roman"/>
                                  </a:rPr>
                                  <m:t>1</m:t>
                                </m:r>
                              </m:e>
                            </m:d>
                          </m:sup>
                        </m:sSubSup>
                        <m:r>
                          <a:rPr lang="en-GB" altLang="ja-JP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   </m:t>
                        </m:r>
                        <m:r>
                          <m:rPr>
                            <m:sty m:val="p"/>
                          </m:rPr>
                          <a:rPr lang="en-GB" altLang="ja-JP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mod</m:t>
                        </m:r>
                        <m:r>
                          <a:rPr lang="en-GB" altLang="ja-JP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 112</m:t>
                        </m:r>
                      </m:e>
                    </m:d>
                    <m:r>
                      <a:rPr lang="en-GB" altLang="ja-JP" i="1">
                        <a:effectLst/>
                        <a:latin typeface="Cambria Math"/>
                        <a:ea typeface="ＭＳ ゴシック"/>
                        <a:cs typeface="Times New Roman"/>
                      </a:rPr>
                      <m:t>+</m:t>
                    </m:r>
                    <m:sSub>
                      <m:sSubPr>
                        <m:ctrlPr>
                          <a:rPr lang="ja-JP" altLang="ja-JP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sSubPr>
                      <m:e>
                        <m:r>
                          <a:rPr lang="en-GB" altLang="ja-JP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𝑚</m:t>
                        </m:r>
                      </m:e>
                      <m:sub>
                        <m:r>
                          <a:rPr lang="en-GB" altLang="ja-JP" i="1">
                            <a:effectLst/>
                            <a:latin typeface="Cambria Math"/>
                            <a:ea typeface="ＭＳ ゴシック"/>
                            <a:cs typeface="Times New Roman"/>
                          </a:rPr>
                          <m:t>0</m:t>
                        </m:r>
                      </m:sub>
                    </m:sSub>
                    <m:r>
                      <a:rPr lang="en-GB" altLang="ja-JP" i="1">
                        <a:effectLst/>
                        <a:latin typeface="Cambria Math"/>
                        <a:ea typeface="ＭＳ ゴシック"/>
                        <a:cs typeface="Times New Roman"/>
                      </a:rPr>
                      <m:t>+1</m:t>
                    </m:r>
                  </m:oMath>
                </a14:m>
                <a:endParaRPr lang="ja-JP" altLang="ja-JP" dirty="0">
                  <a:effectLst/>
                  <a:latin typeface="Times New Roman"/>
                  <a:ea typeface="ＭＳ ゴシック"/>
                  <a:cs typeface="Times New Roman"/>
                </a:endParaRPr>
              </a:p>
              <a:p>
                <a:endParaRPr kumimoji="1" lang="ja-JP" altLang="en-US" dirty="0"/>
              </a:p>
            </p:txBody>
          </p:sp>
        </mc:Choice>
        <mc:Fallback xmlns="">
          <p:sp>
            <p:nvSpPr>
              <p:cNvPr id="3" name="コンテンツ プレースホルダー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925144"/>
              </a:xfrm>
              <a:blipFill rotWithShape="1">
                <a:blip r:embed="rId2"/>
                <a:stretch>
                  <a:fillRect l="-593" t="-1735" r="-59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Update agreements on NR-PSS with following change</a:t>
            </a:r>
          </a:p>
          <a:p>
            <a:pPr lvl="1"/>
            <a:r>
              <a:rPr lang="en-US" altLang="ja-JP" dirty="0"/>
              <a:t>Number of PSS sequences: 3</a:t>
            </a:r>
          </a:p>
          <a:p>
            <a:pPr lvl="2"/>
            <a:r>
              <a:rPr lang="en-US" altLang="ja-JP" dirty="0"/>
              <a:t>PSS sequence details:</a:t>
            </a:r>
          </a:p>
          <a:p>
            <a:pPr lvl="3"/>
            <a:r>
              <a:rPr lang="en-US" altLang="ja-JP" dirty="0"/>
              <a:t>Frequency domain-based pure BPSK M sequence (fixing the time/freq. offset ambiguity)</a:t>
            </a:r>
          </a:p>
          <a:p>
            <a:pPr lvl="4"/>
            <a:r>
              <a:rPr lang="en-US" altLang="ja-JP" dirty="0"/>
              <a:t>1 polynomial: Decimal 145 (i.e. g(x) = x7 + x4 + 1)</a:t>
            </a:r>
          </a:p>
          <a:p>
            <a:pPr lvl="4"/>
            <a:r>
              <a:rPr lang="en-US" altLang="ja-JP" dirty="0"/>
              <a:t>In freq. domain 3 cyclic shifts (0, 43, 86) to get the 3 PSS signals</a:t>
            </a:r>
          </a:p>
          <a:p>
            <a:pPr lvl="4"/>
            <a:r>
              <a:rPr lang="en-US" altLang="ja-JP" dirty="0">
                <a:solidFill>
                  <a:srgbClr val="FF0000"/>
                </a:solidFill>
              </a:rPr>
              <a:t>Initial poly shift register value: x(0) = 0, x(1) = 1, x(2) = 1, x(3) = 0, x(4) = 1, x(5) = 1, x(6) = 1</a:t>
            </a:r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7567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24744"/>
                <a:ext cx="8229600" cy="5544616"/>
              </a:xfrm>
            </p:spPr>
            <p:txBody>
              <a:bodyPr>
                <a:noAutofit/>
              </a:bodyPr>
              <a:lstStyle/>
              <a:p>
                <a:r>
                  <a:rPr lang="en-US" altLang="ja-JP" sz="1800" dirty="0" smtClean="0"/>
                  <a:t>Confirm working assumptions on NR-SSS with following changes</a:t>
                </a:r>
              </a:p>
              <a:p>
                <a:pPr lvl="1">
                  <a:tabLst>
                    <a:tab pos="457200" algn="l"/>
                  </a:tabLst>
                </a:pPr>
                <a:r>
                  <a:rPr lang="en-US" altLang="ja-JP" sz="1600" dirty="0"/>
                  <a:t>NR-SSS sequence design is 1 polynomial with 127 cyclic shifts, and 1 another polynomial with 9 cyclic shifts</a:t>
                </a:r>
                <a:endParaRPr lang="ja-JP" altLang="ja-JP" sz="1600" dirty="0"/>
              </a:p>
              <a:p>
                <a:pPr marL="1257300" lvl="4" indent="-342900">
                  <a:tabLst>
                    <a:tab pos="1371600" algn="l"/>
                  </a:tabLst>
                </a:pPr>
                <a:r>
                  <a:rPr lang="en-US" altLang="ja-JP" sz="1600" dirty="0"/>
                  <a:t>Two generator polynomials will be defined for m-sequences, and cyclic shift according to NR-cell ID is applied to each m-sequence</a:t>
                </a:r>
                <a:endParaRPr lang="ja-JP" altLang="ja-JP" sz="1600" dirty="0"/>
              </a:p>
              <a:p>
                <a:pPr marL="1257300" lvl="4" indent="-342900">
                  <a:tabLst>
                    <a:tab pos="1371600" algn="l"/>
                  </a:tabLst>
                </a:pPr>
                <a:r>
                  <a:rPr lang="en-US" altLang="ja-JP" sz="1600" dirty="0"/>
                  <a:t>Two polynomials are generated by </a:t>
                </a:r>
                <a:r>
                  <a:rPr lang="en-GB" altLang="ja-JP" sz="1600" dirty="0"/>
                  <a:t>g0(x) = x7 + x4 + 1 and g1(x) = x7 + x + 1</a:t>
                </a:r>
                <a:endParaRPr lang="ja-JP" altLang="ja-JP" sz="1600" dirty="0"/>
              </a:p>
              <a:p>
                <a:pPr marL="1714500" lvl="6" indent="-342900">
                  <a:tabLst>
                    <a:tab pos="1828800" algn="l"/>
                  </a:tabLst>
                </a:pPr>
                <a:r>
                  <a:rPr lang="en-US" altLang="ja-JP" sz="1600" dirty="0">
                    <a:solidFill>
                      <a:srgbClr val="FF0000"/>
                    </a:solidFill>
                  </a:rPr>
                  <a:t>Initial poly shift register value</a:t>
                </a:r>
                <a:r>
                  <a:rPr lang="en-US" altLang="ja-JP" sz="1600" dirty="0" smtClean="0">
                    <a:solidFill>
                      <a:srgbClr val="FF0000"/>
                    </a:solidFill>
                  </a:rPr>
                  <a:t>: </a:t>
                </a:r>
                <a:r>
                  <a:rPr lang="en-GB" altLang="ja-JP" sz="1600" dirty="0">
                    <a:solidFill>
                      <a:srgbClr val="FF0000"/>
                    </a:solidFill>
                  </a:rPr>
                  <a:t>x(0) = 1, x(1) = 0, x(2) = 0, x(3) = 0, x(4) = 0, x(5) = 0, x(6) = 0 </a:t>
                </a:r>
                <a:endParaRPr lang="en-GB" altLang="ja-JP" sz="1600" dirty="0" smtClean="0">
                  <a:solidFill>
                    <a:srgbClr val="FF0000"/>
                  </a:solidFill>
                </a:endParaRPr>
              </a:p>
              <a:p>
                <a:pPr marL="1257300" lvl="5" indent="-342900">
                  <a:tabLst>
                    <a:tab pos="1828800" algn="l"/>
                  </a:tabLst>
                </a:pPr>
                <a:r>
                  <a:rPr lang="en-US" altLang="ja-JP" sz="1600" dirty="0" smtClean="0"/>
                  <a:t>The </a:t>
                </a:r>
                <a:r>
                  <a:rPr lang="en-US" altLang="ja-JP" sz="1600" dirty="0"/>
                  <a:t>cyclic shift values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160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160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ja-JP" sz="16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160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160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ja-JP" sz="1600" dirty="0"/>
                  <a:t> are jointly determined by the cell IDs carried by NR PSS (i.e.,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16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16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1600"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a:rPr lang="en-GB" altLang="ja-JP" sz="1600">
                            <a:latin typeface="Cambria Math"/>
                          </a:rPr>
                          <m:t>(2)</m:t>
                        </m:r>
                      </m:sup>
                    </m:sSubSup>
                    <m:r>
                      <a:rPr lang="en-GB" altLang="ja-JP" sz="1600">
                        <a:latin typeface="Cambria Math"/>
                      </a:rPr>
                      <m:t>=0, 1, 2</m:t>
                    </m:r>
                  </m:oMath>
                </a14:m>
                <a:r>
                  <a:rPr lang="en-US" altLang="ja-JP" sz="1600" dirty="0"/>
                  <a:t>) and NR SSS (i.e.,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16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16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1600"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a:rPr lang="en-GB" altLang="ja-JP" sz="1600">
                            <a:latin typeface="Cambria Math"/>
                          </a:rPr>
                          <m:t>(1)</m:t>
                        </m:r>
                      </m:sup>
                    </m:sSubSup>
                    <m:r>
                      <a:rPr lang="en-GB" altLang="ja-JP" sz="1600">
                        <a:latin typeface="Cambria Math"/>
                      </a:rPr>
                      <m:t>=0, 1, …, 335</m:t>
                    </m:r>
                  </m:oMath>
                </a14:m>
                <a:r>
                  <a:rPr lang="en-US" altLang="ja-JP" sz="1600" dirty="0"/>
                  <a:t>)), where the cell ID is given by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16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16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1600"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GB" altLang="ja-JP" sz="1600">
                            <a:latin typeface="Cambria Math"/>
                          </a:rPr>
                          <m:t>cell</m:t>
                        </m:r>
                      </m:sup>
                    </m:sSubSup>
                    <m:r>
                      <a:rPr lang="en-GB" altLang="ja-JP" sz="1600">
                        <a:latin typeface="Cambria Math"/>
                      </a:rPr>
                      <m:t>=3</m:t>
                    </m:r>
                    <m:sSubSup>
                      <m:sSubSupPr>
                        <m:ctrlPr>
                          <a:rPr lang="ja-JP" altLang="ja-JP" sz="16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16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1600"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a:rPr lang="en-GB" altLang="ja-JP" sz="1600">
                            <a:latin typeface="Cambria Math"/>
                          </a:rPr>
                          <m:t>(1)</m:t>
                        </m:r>
                      </m:sup>
                    </m:sSubSup>
                    <m:r>
                      <a:rPr lang="en-GB" altLang="ja-JP" sz="1600">
                        <a:latin typeface="Cambria Math"/>
                      </a:rPr>
                      <m:t>+</m:t>
                    </m:r>
                    <m:sSubSup>
                      <m:sSubSupPr>
                        <m:ctrlPr>
                          <a:rPr lang="ja-JP" altLang="ja-JP" sz="16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16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1600"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a:rPr lang="en-GB" altLang="ja-JP" sz="1600">
                            <a:latin typeface="Cambria Math"/>
                          </a:rPr>
                          <m:t>(2)</m:t>
                        </m:r>
                      </m:sup>
                    </m:sSubSup>
                  </m:oMath>
                </a14:m>
                <a:endParaRPr lang="ja-JP" altLang="ja-JP" sz="1600" dirty="0"/>
              </a:p>
              <a:p>
                <a:pPr marL="1714500" lvl="6" indent="-342900">
                  <a:tabLst>
                    <a:tab pos="1828800" algn="l"/>
                  </a:tabLst>
                </a:pPr>
                <a:r>
                  <a:rPr lang="en-US" altLang="ja-JP" sz="1600" dirty="0"/>
                  <a:t>Option 1</a:t>
                </a:r>
              </a:p>
              <a:p>
                <a:pPr marL="2171700" lvl="7" indent="-342900">
                  <a:tabLst>
                    <a:tab pos="18288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1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12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12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GB" altLang="ja-JP" sz="1200" i="1">
                        <a:latin typeface="Cambria Math"/>
                      </a:rPr>
                      <m:t>=3</m:t>
                    </m:r>
                    <m:d>
                      <m:dPr>
                        <m:begChr m:val="⌊"/>
                        <m:endChr m:val="⌋"/>
                        <m:ctrlPr>
                          <a:rPr lang="ja-JP" altLang="ja-JP" sz="1200" i="1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ja-JP" altLang="ja-JP" sz="1200" i="1">
                                <a:latin typeface="Cambria Math"/>
                              </a:rPr>
                            </m:ctrlPr>
                          </m:fPr>
                          <m:num>
                            <m:sSubSup>
                              <m:sSubSupPr>
                                <m:ctrlPr>
                                  <a:rPr lang="ja-JP" altLang="ja-JP" sz="1200" i="1">
                                    <a:latin typeface="Cambria Math"/>
                                  </a:rPr>
                                </m:ctrlPr>
                              </m:sSubSupPr>
                              <m:e>
                                <m:r>
                                  <a:rPr lang="en-GB" altLang="ja-JP" sz="1200" i="1">
                                    <a:latin typeface="Cambria Math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GB" altLang="ja-JP" sz="1200" i="1">
                                    <a:latin typeface="Cambria Math"/>
                                  </a:rPr>
                                  <m:t>ID</m:t>
                                </m:r>
                              </m:sub>
                              <m:sup>
                                <m:r>
                                  <a:rPr lang="en-GB" altLang="ja-JP" sz="1200" i="1">
                                    <a:latin typeface="Cambria Math"/>
                                  </a:rPr>
                                  <m:t>(1)</m:t>
                                </m:r>
                              </m:sup>
                            </m:sSubSup>
                          </m:num>
                          <m:den>
                            <m:r>
                              <a:rPr lang="en-GB" altLang="ja-JP" sz="1200" i="1">
                                <a:latin typeface="Cambria Math"/>
                              </a:rPr>
                              <m:t>112</m:t>
                            </m:r>
                          </m:den>
                        </m:f>
                      </m:e>
                    </m:d>
                    <m:r>
                      <a:rPr lang="en-GB" altLang="ja-JP" sz="1200" i="1">
                        <a:latin typeface="Cambria Math"/>
                      </a:rPr>
                      <m:t>+</m:t>
                    </m:r>
                    <m:sSubSup>
                      <m:sSubSupPr>
                        <m:ctrlPr>
                          <a:rPr lang="ja-JP" altLang="ja-JP" sz="12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1200" i="1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1200" i="1"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a:rPr lang="en-GB" altLang="ja-JP" sz="1200" i="1">
                            <a:latin typeface="Cambria Math"/>
                          </a:rPr>
                          <m:t>(2)</m:t>
                        </m:r>
                      </m:sup>
                    </m:sSubSup>
                  </m:oMath>
                </a14:m>
                <a:endParaRPr lang="ja-JP" altLang="ja-JP" sz="1200" i="1" dirty="0">
                  <a:latin typeface="Cambria Math"/>
                </a:endParaRPr>
              </a:p>
              <a:p>
                <a:pPr marL="2171700" lvl="7" indent="-342900">
                  <a:tabLst>
                    <a:tab pos="18288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1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12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12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GB" altLang="ja-JP" sz="12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ja-JP" altLang="ja-JP" sz="1200" i="1"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ja-JP" altLang="ja-JP" sz="12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GB" altLang="ja-JP" sz="1200" i="1"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altLang="ja-JP" sz="1200" i="1">
                                <a:latin typeface="Cambria Math"/>
                              </a:rPr>
                              <m:t>ID</m:t>
                            </m:r>
                          </m:sub>
                          <m:sup>
                            <m:d>
                              <m:dPr>
                                <m:ctrlPr>
                                  <a:rPr lang="ja-JP" altLang="ja-JP" sz="12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GB" altLang="ja-JP" sz="1200" i="1">
                                    <a:latin typeface="Cambria Math"/>
                                  </a:rPr>
                                  <m:t>1</m:t>
                                </m:r>
                              </m:e>
                            </m:d>
                          </m:sup>
                        </m:sSubSup>
                        <m:r>
                          <a:rPr lang="en-GB" altLang="ja-JP" sz="1200" i="1">
                            <a:latin typeface="Cambria Math"/>
                          </a:rPr>
                          <m:t>   </m:t>
                        </m:r>
                        <m:r>
                          <m:rPr>
                            <m:sty m:val="p"/>
                          </m:rPr>
                          <a:rPr lang="en-GB" altLang="ja-JP" sz="1200" i="1">
                            <a:latin typeface="Cambria Math"/>
                          </a:rPr>
                          <m:t>mod</m:t>
                        </m:r>
                        <m:r>
                          <a:rPr lang="en-GB" altLang="ja-JP" sz="1200" i="1">
                            <a:latin typeface="Cambria Math"/>
                          </a:rPr>
                          <m:t> 112</m:t>
                        </m:r>
                      </m:e>
                    </m:d>
                    <m:r>
                      <a:rPr lang="en-GB" altLang="ja-JP" sz="12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ja-JP" altLang="ja-JP" sz="1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12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12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GB" altLang="ja-JP" sz="1200" i="1">
                        <a:latin typeface="Cambria Math"/>
                      </a:rPr>
                      <m:t>+1</m:t>
                    </m:r>
                  </m:oMath>
                </a14:m>
                <a:endParaRPr lang="ja-JP" altLang="ja-JP" sz="1200" i="1" dirty="0">
                  <a:latin typeface="Cambria Math"/>
                </a:endParaRPr>
              </a:p>
              <a:p>
                <a:pPr marL="1714500" lvl="6" indent="-342900">
                  <a:tabLst>
                    <a:tab pos="1828800" algn="l"/>
                  </a:tabLst>
                </a:pPr>
                <a:r>
                  <a:rPr lang="en-US" altLang="ja-JP" sz="1600" dirty="0">
                    <a:solidFill>
                      <a:srgbClr val="FF0000"/>
                    </a:solidFill>
                  </a:rPr>
                  <a:t>Option 2</a:t>
                </a:r>
              </a:p>
              <a:p>
                <a:pPr marL="2171700" lvl="7" indent="-342900">
                  <a:tabLst>
                    <a:tab pos="18288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12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1200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1200">
                            <a:solidFill>
                              <a:srgbClr val="FF0000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GB" altLang="ja-JP" sz="120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ja-JP" sz="12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GB" altLang="ja-JP" sz="1200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  <m:d>
                          <m:dPr>
                            <m:begChr m:val="⌊"/>
                            <m:endChr m:val="⌋"/>
                            <m:ctrlPr>
                              <a:rPr lang="ja-JP" altLang="ja-JP" sz="12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ja-JP" altLang="ja-JP" sz="12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ja-JP" altLang="ja-JP" sz="1200" i="1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GB" altLang="ja-JP" sz="120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GB" altLang="ja-JP" sz="120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ID</m:t>
                                    </m:r>
                                  </m:sub>
                                  <m:sup>
                                    <m:d>
                                      <m:dPr>
                                        <m:ctrlPr>
                                          <a:rPr lang="en-GB" altLang="ja-JP" sz="1200" i="1">
                                            <a:solidFill>
                                              <a:srgbClr val="FF0000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GB" altLang="ja-JP" sz="1200">
                                            <a:solidFill>
                                              <a:srgbClr val="FF0000"/>
                                            </a:solidFill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</m:d>
                                  </m:sup>
                                </m:sSubSup>
                              </m:num>
                              <m:den>
                                <m:r>
                                  <a:rPr lang="en-GB" altLang="ja-JP" sz="120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112</m:t>
                                </m:r>
                              </m:den>
                            </m:f>
                          </m:e>
                        </m:d>
                        <m:r>
                          <a:rPr lang="en-GB" altLang="ja-JP" sz="1200">
                            <a:solidFill>
                              <a:srgbClr val="FF0000"/>
                            </a:solidFill>
                            <a:latin typeface="Cambria Math"/>
                          </a:rPr>
                          <m:t>+</m:t>
                        </m:r>
                        <m:sSubSup>
                          <m:sSubSupPr>
                            <m:ctrlPr>
                              <a:rPr lang="ja-JP" altLang="ja-JP" sz="12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GB" altLang="ja-JP" sz="120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altLang="ja-JP" sz="120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ID</m:t>
                            </m:r>
                          </m:sub>
                          <m:sup>
                            <m:d>
                              <m:dPr>
                                <m:ctrlPr>
                                  <a:rPr lang="en-GB" altLang="ja-JP" sz="12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GB" altLang="ja-JP" sz="120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e>
                            </m:d>
                          </m:sup>
                        </m:sSubSup>
                      </m:e>
                    </m:d>
                    <m:r>
                      <a:rPr lang="en-US" altLang="ja-JP" sz="1200" b="0" i="1" smtClean="0">
                        <a:solidFill>
                          <a:srgbClr val="FF0000"/>
                        </a:solidFill>
                        <a:latin typeface="Cambria Math"/>
                      </a:rPr>
                      <m:t>𝐾</m:t>
                    </m:r>
                  </m:oMath>
                </a14:m>
                <a:r>
                  <a:rPr lang="en-US" altLang="ja-JP" sz="1200" dirty="0" smtClean="0">
                    <a:solidFill>
                      <a:srgbClr val="FF0000"/>
                    </a:solidFill>
                  </a:rPr>
                  <a:t>,   where K &gt; 1 (e.g., 5)</a:t>
                </a:r>
              </a:p>
              <a:p>
                <a:pPr marL="2171700" lvl="7" indent="-342900">
                  <a:tabLst>
                    <a:tab pos="18288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12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12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12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GB" altLang="ja-JP" sz="12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ja-JP" altLang="ja-JP" sz="12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ja-JP" altLang="ja-JP" sz="12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GB" altLang="ja-JP" sz="12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altLang="ja-JP" sz="12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ID</m:t>
                            </m:r>
                          </m:sub>
                          <m:sup>
                            <m:d>
                              <m:dPr>
                                <m:ctrlPr>
                                  <a:rPr lang="ja-JP" altLang="ja-JP" sz="12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GB" altLang="ja-JP" sz="12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e>
                            </m:d>
                          </m:sup>
                        </m:sSubSup>
                        <m:r>
                          <a:rPr lang="en-GB" altLang="ja-JP" sz="12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  </m:t>
                        </m:r>
                        <m:r>
                          <m:rPr>
                            <m:sty m:val="p"/>
                          </m:rPr>
                          <a:rPr lang="en-GB" altLang="ja-JP" sz="12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mod</m:t>
                        </m:r>
                        <m:r>
                          <a:rPr lang="en-GB" altLang="ja-JP" sz="12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112</m:t>
                        </m:r>
                      </m:e>
                    </m:d>
                  </m:oMath>
                </a14:m>
                <a:endParaRPr lang="en-US" altLang="ja-JP" sz="1200" i="1" dirty="0">
                  <a:solidFill>
                    <a:srgbClr val="FF0000"/>
                  </a:solidFill>
                  <a:latin typeface="Cambria Math"/>
                </a:endParaRPr>
              </a:p>
              <a:p>
                <a:pPr marL="1714500" lvl="6" indent="-342900">
                  <a:tabLst>
                    <a:tab pos="1828800" algn="l"/>
                  </a:tabLst>
                </a:pPr>
                <a:r>
                  <a:rPr lang="en-US" altLang="ja-JP" sz="1600" dirty="0" smtClean="0">
                    <a:solidFill>
                      <a:srgbClr val="FF0000"/>
                    </a:solidFill>
                  </a:rPr>
                  <a:t>Down-selection of above options will be done within this meeting</a:t>
                </a:r>
                <a:endParaRPr lang="ja-JP" altLang="ja-JP" sz="1600" i="1" dirty="0">
                  <a:latin typeface="Cambria Math"/>
                </a:endParaRPr>
              </a:p>
              <a:p>
                <a:endParaRPr lang="en-US" altLang="ja-JP" sz="2000" dirty="0" smtClean="0"/>
              </a:p>
            </p:txBody>
          </p:sp>
        </mc:Choice>
        <mc:Fallback xmlns="">
          <p:sp>
            <p:nvSpPr>
              <p:cNvPr id="3" name="コンテンツ プレースホルダー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24744"/>
                <a:ext cx="8229600" cy="5544616"/>
              </a:xfrm>
              <a:blipFill rotWithShape="1">
                <a:blip r:embed="rId2"/>
                <a:stretch>
                  <a:fillRect l="-444" t="-550" r="-296" b="-418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66394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NR-SSS </a:t>
            </a:r>
            <a:r>
              <a:rPr lang="en-US" altLang="ja-JP" dirty="0"/>
              <a:t>sequence </a:t>
            </a:r>
            <a:r>
              <a:rPr lang="en-US" altLang="ja-JP" dirty="0" smtClean="0"/>
              <a:t>is </a:t>
            </a:r>
            <a:r>
              <a:rPr lang="en-US" altLang="ja-JP" dirty="0"/>
              <a:t>mapped to consecutive 127 </a:t>
            </a:r>
            <a:r>
              <a:rPr lang="en-US" altLang="ja-JP" dirty="0" smtClean="0"/>
              <a:t>subcarriers as well as NR-PSS</a:t>
            </a:r>
          </a:p>
          <a:p>
            <a:r>
              <a:rPr lang="en-US" altLang="ja-JP" dirty="0"/>
              <a:t>Frequency center of </a:t>
            </a:r>
            <a:r>
              <a:rPr lang="en-US" altLang="ja-JP" dirty="0" smtClean="0"/>
              <a:t>NR-PSS/SSS is aligned with frequency center </a:t>
            </a:r>
            <a:r>
              <a:rPr lang="en-US" altLang="ja-JP" smtClean="0"/>
              <a:t>of </a:t>
            </a:r>
            <a:r>
              <a:rPr lang="en-US" altLang="ja-JP" smtClean="0"/>
              <a:t>NR-PBCH</a:t>
            </a:r>
            <a:endParaRPr lang="en-US" altLang="ja-JP" dirty="0" smtClean="0"/>
          </a:p>
          <a:p>
            <a:r>
              <a:rPr kumimoji="1" lang="en-US" altLang="ja-JP" dirty="0" smtClean="0"/>
              <a:t>Update </a:t>
            </a:r>
            <a:r>
              <a:rPr kumimoji="1" lang="en-US" altLang="ja-JP" dirty="0" smtClean="0"/>
              <a:t>agreements on number of NR-SSS signals with following change</a:t>
            </a:r>
          </a:p>
          <a:p>
            <a:pPr lvl="1"/>
            <a:r>
              <a:rPr lang="en-US" altLang="ja-JP" dirty="0"/>
              <a:t>Number of SSS signals: </a:t>
            </a:r>
            <a:r>
              <a:rPr lang="en-US" altLang="ja-JP" dirty="0" smtClean="0">
                <a:solidFill>
                  <a:srgbClr val="FF0000"/>
                </a:solidFill>
              </a:rPr>
              <a:t>1008</a:t>
            </a:r>
            <a:r>
              <a:rPr lang="en-US" altLang="ja-JP" dirty="0" smtClean="0"/>
              <a:t> post-scrambling</a:t>
            </a:r>
          </a:p>
          <a:p>
            <a:pPr lvl="2"/>
            <a:r>
              <a:rPr kumimoji="1" lang="en-US" altLang="ja-JP" dirty="0" smtClean="0">
                <a:solidFill>
                  <a:srgbClr val="FF0000"/>
                </a:solidFill>
              </a:rPr>
              <a:t>Note that number of NR physical cell IDs is 1008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755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Appendix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NR-PSS/SSS sequences to resource mapping</a:t>
            </a:r>
            <a:endParaRPr kumimoji="1" lang="ja-JP" altLang="en-US" dirty="0"/>
          </a:p>
        </p:txBody>
      </p:sp>
      <p:pic>
        <p:nvPicPr>
          <p:cNvPr id="4" name="図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437112"/>
            <a:ext cx="5702693" cy="2026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106794"/>
              </p:ext>
            </p:extLst>
          </p:nvPr>
        </p:nvGraphicFramePr>
        <p:xfrm>
          <a:off x="1322462" y="2420243"/>
          <a:ext cx="2137513" cy="1080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数式" r:id="rId4" imgW="1409400" imgH="711000" progId="Equation.3">
                  <p:embed/>
                </p:oleObj>
              </mc:Choice>
              <mc:Fallback>
                <p:oleObj name="数式" r:id="rId4" imgW="1409400" imgH="7110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2462" y="2420243"/>
                        <a:ext cx="2137513" cy="10807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2" name="オブジェクト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552773"/>
              </p:ext>
            </p:extLst>
          </p:nvPr>
        </p:nvGraphicFramePr>
        <p:xfrm>
          <a:off x="4684613" y="2419598"/>
          <a:ext cx="2479675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数式" r:id="rId6" imgW="1701720" imgH="698400" progId="Equation.3">
                  <p:embed/>
                </p:oleObj>
              </mc:Choice>
              <mc:Fallback>
                <p:oleObj name="数式" r:id="rId6" imgW="1701720" imgH="6984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4613" y="2419598"/>
                        <a:ext cx="2479675" cy="1016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/>
          <p:cNvSpPr txBox="1"/>
          <p:nvPr/>
        </p:nvSpPr>
        <p:spPr>
          <a:xfrm>
            <a:off x="3698726" y="2752209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and</a:t>
            </a:r>
            <a:endParaRPr kumimoji="1" lang="ja-JP" altLang="en-US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867699" y="3645024"/>
            <a:ext cx="4648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(The value </a:t>
            </a:r>
            <a:r>
              <a:rPr kumimoji="1" lang="en-US" altLang="ja-JP" i="1" dirty="0" smtClean="0"/>
              <a:t>X</a:t>
            </a:r>
            <a:r>
              <a:rPr kumimoji="1" lang="en-US" altLang="ja-JP" dirty="0" smtClean="0"/>
              <a:t> depends on SS block composition.)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440011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518</Words>
  <Application>Microsoft Office PowerPoint</Application>
  <PresentationFormat>画面に合わせる (4:3)</PresentationFormat>
  <Paragraphs>57</Paragraphs>
  <Slides>6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8" baseType="lpstr">
      <vt:lpstr>Office テーマ</vt:lpstr>
      <vt:lpstr>数式</vt:lpstr>
      <vt:lpstr>WF on NR-SS sequence design</vt:lpstr>
      <vt:lpstr>Background</vt:lpstr>
      <vt:lpstr>Proposal</vt:lpstr>
      <vt:lpstr>Proposal</vt:lpstr>
      <vt:lpstr>Proposal</vt:lpstr>
      <vt:lpstr>Appendix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Hiroki Harada</cp:lastModifiedBy>
  <cp:revision>50</cp:revision>
  <dcterms:created xsi:type="dcterms:W3CDTF">2017-02-16T14:32:33Z</dcterms:created>
  <dcterms:modified xsi:type="dcterms:W3CDTF">2017-06-27T02:20:44Z</dcterms:modified>
</cp:coreProperties>
</file>