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3" r:id="rId2"/>
    <p:sldId id="282" r:id="rId3"/>
    <p:sldId id="283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87" autoAdjust="0"/>
    <p:restoredTop sz="94434" autoAdjust="0"/>
  </p:normalViewPr>
  <p:slideViewPr>
    <p:cSldViewPr>
      <p:cViewPr varScale="1">
        <p:scale>
          <a:sx n="70" d="100"/>
          <a:sy n="70" d="100"/>
        </p:scale>
        <p:origin x="175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EB3E7CE-55D9-4929-A95A-2E6C856A968A}" type="datetimeFigureOut">
              <a:rPr lang="zh-CN" altLang="en-US"/>
              <a:pPr>
                <a:defRPr/>
              </a:pPr>
              <a:t>2017/1/20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F0E52A-A577-4F2A-B98C-B17CB3BAFE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6555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493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800F-63C3-4172-93B6-6DFDEFAD5B04}" type="datetimeFigureOut">
              <a:rPr lang="zh-CN" altLang="en-US"/>
              <a:pPr>
                <a:defRPr/>
              </a:pPr>
              <a:t>2017/1/20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75D50-B99B-4E30-B515-E2E6FC2DF9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835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A7821-FFC0-4149-96F7-2E0723E8AE21}" type="datetimeFigureOut">
              <a:rPr lang="zh-CN" altLang="en-US"/>
              <a:pPr>
                <a:defRPr/>
              </a:pPr>
              <a:t>2017/1/20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B52E9-A3CA-4AC4-9FE0-3E3D13CA95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633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3F5AC-51C1-45EE-BEE2-C99735ECC4EF}" type="datetimeFigureOut">
              <a:rPr lang="zh-CN" altLang="en-US"/>
              <a:pPr>
                <a:defRPr/>
              </a:pPr>
              <a:t>2017/1/20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5B99B-5744-4000-A044-71465C9025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084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F94A0-9C24-452F-91A4-29F6B90BDA8B}" type="datetimeFigureOut">
              <a:rPr lang="zh-CN" altLang="en-US"/>
              <a:pPr>
                <a:defRPr/>
              </a:pPr>
              <a:t>2017/1/20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F796A-8CC7-41C4-96BA-FD085955B5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377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0F55-DC00-43EA-8C25-CAF2F38BDBD6}" type="datetimeFigureOut">
              <a:rPr lang="zh-CN" altLang="en-US"/>
              <a:pPr>
                <a:defRPr/>
              </a:pPr>
              <a:t>2017/1/20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3321E-EB14-4580-8FFF-0D01C80425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501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7E1F8-FACC-435E-AE32-CCC156EB7C32}" type="datetimeFigureOut">
              <a:rPr lang="zh-CN" altLang="en-US"/>
              <a:pPr>
                <a:defRPr/>
              </a:pPr>
              <a:t>2017/1/20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FC47-B8E5-43A2-9A99-8D1CAAD490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757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0CBB0-5A6F-47D2-8B85-C718C79A099D}" type="datetimeFigureOut">
              <a:rPr lang="zh-CN" altLang="en-US"/>
              <a:pPr>
                <a:defRPr/>
              </a:pPr>
              <a:t>2017/1/20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5995C-4DFF-48DF-9068-B3D32331E8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956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1A44-1307-49D9-A333-57212265D2C0}" type="datetimeFigureOut">
              <a:rPr lang="zh-CN" altLang="en-US"/>
              <a:pPr>
                <a:defRPr/>
              </a:pPr>
              <a:t>2017/1/20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59161-8B10-40A8-8DD4-4ABD437809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5733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FB02-17A4-4D71-B2F1-20E8B6EE3312}" type="datetimeFigureOut">
              <a:rPr lang="zh-CN" altLang="en-US"/>
              <a:pPr>
                <a:defRPr/>
              </a:pPr>
              <a:t>2017/1/20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C0633-F9DC-4F30-8615-403DE0CD6C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24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A788C-1025-41A8-A5F1-2A89BEA07BB7}" type="datetimeFigureOut">
              <a:rPr lang="zh-CN" altLang="en-US"/>
              <a:pPr>
                <a:defRPr/>
              </a:pPr>
              <a:t>2017/1/20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E295-1657-49C0-8630-9F336D936A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226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20194-C22A-428D-A6EC-1CCD7D6DB38A}" type="datetimeFigureOut">
              <a:rPr lang="zh-CN" altLang="en-US"/>
              <a:pPr>
                <a:defRPr/>
              </a:pPr>
              <a:t>2017/1/20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09C19-07DC-4ED1-883C-75EE86FA14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034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E4799D-BF59-45AD-9FAB-7329FBF84453}" type="datetimeFigureOut">
              <a:rPr lang="zh-CN" altLang="en-US"/>
              <a:pPr>
                <a:defRPr/>
              </a:pPr>
              <a:t>2017/1/20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6DBE97-EF71-44DC-898D-89D27A0EED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 on LTE-NR DL TDM Coexistence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Mechanisms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Huawei, HiSilicon,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AT&amp;T, LG Electronics</a:t>
            </a:r>
            <a:endParaRPr lang="en-GB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WG1 AH_NR Meeting  		                          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R1-1701527</a:t>
            </a:r>
            <a:endParaRPr lang="en-US" altLang="ko-KR" sz="18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r>
              <a:rPr lang="en-GB" altLang="zh-CN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Spokane, USA, Jan 16-20,</a:t>
            </a:r>
            <a:r>
              <a:rPr lang="en-US" altLang="zh-CN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 2017</a:t>
            </a: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09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>
                <a:latin typeface="Arial" panose="020B0604020202020204" pitchFamily="34" charset="0"/>
              </a:rPr>
              <a:t>Agenda item: 5.1.9</a:t>
            </a:r>
            <a:endParaRPr lang="ko-KR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1143000"/>
          </a:xfrm>
        </p:spPr>
        <p:txBody>
          <a:bodyPr/>
          <a:lstStyle/>
          <a:p>
            <a:r>
              <a:rPr lang="en-US" altLang="zh-CN"/>
              <a:t>Background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63550" y="1676400"/>
            <a:ext cx="8229600" cy="4876800"/>
          </a:xfrm>
        </p:spPr>
        <p:txBody>
          <a:bodyPr/>
          <a:lstStyle/>
          <a:p>
            <a:r>
              <a:rPr lang="en-US" altLang="zh-CN" sz="2800"/>
              <a:t>Conclusion on Wednesday at RAN1 NR AH</a:t>
            </a:r>
          </a:p>
          <a:p>
            <a:pPr lvl="1"/>
            <a:r>
              <a:rPr lang="en-US" altLang="en-US" sz="2400"/>
              <a:t>NR should study the case of having DL transmissions in MBSFN and non-MBSFN subframes of LTE</a:t>
            </a:r>
          </a:p>
          <a:p>
            <a:pPr lvl="2"/>
            <a:r>
              <a:rPr lang="en-US" altLang="en-US" sz="2000"/>
              <a:t>Including details on transmissions of NR slots/mini-slots, resource reservations, potential unified mechanisms for forward compatibility, handling LTE control region/CRS symbols, RSSI/CSI measurements, sync requirements, etc. </a:t>
            </a:r>
          </a:p>
          <a:p>
            <a:pPr lvl="2"/>
            <a:endParaRPr lang="en-US" altLang="en-US" sz="2000"/>
          </a:p>
          <a:p>
            <a:r>
              <a:rPr lang="en-US" altLang="en-US" sz="2800"/>
              <a:t>Agreement from RAN1#87</a:t>
            </a:r>
          </a:p>
          <a:p>
            <a:pPr lvl="1"/>
            <a:r>
              <a:rPr lang="en-US" altLang="en-US" sz="2400"/>
              <a:t>At least some reserved resources are indicated by using at least RRC signaling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609600"/>
          </a:xfrm>
        </p:spPr>
        <p:txBody>
          <a:bodyPr/>
          <a:lstStyle/>
          <a:p>
            <a:r>
              <a:rPr lang="en-US" altLang="zh-CN" dirty="0"/>
              <a:t>Proposal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63550" y="1371600"/>
            <a:ext cx="8229600" cy="5029200"/>
          </a:xfrm>
        </p:spPr>
        <p:txBody>
          <a:bodyPr/>
          <a:lstStyle/>
          <a:p>
            <a:r>
              <a:rPr lang="en-US" altLang="zh-CN" sz="1800" dirty="0"/>
              <a:t>Consider the following </a:t>
            </a:r>
            <a:r>
              <a:rPr lang="en-US" altLang="en-US" sz="1800" dirty="0" smtClean="0"/>
              <a:t>mechanisms </a:t>
            </a:r>
            <a:r>
              <a:rPr lang="en-US" altLang="zh-CN" sz="1800" dirty="0"/>
              <a:t>for supporting NR DL </a:t>
            </a:r>
            <a:r>
              <a:rPr lang="en-US" altLang="zh-CN" sz="1800" dirty="0" smtClean="0"/>
              <a:t>in </a:t>
            </a:r>
            <a:r>
              <a:rPr lang="en-US" altLang="zh-CN" sz="1800" dirty="0"/>
              <a:t>non-MBSFN and MBSFN subframes of LTE while ensuring that NR UE-specific channels and signals can </a:t>
            </a:r>
            <a:r>
              <a:rPr lang="en-US" altLang="zh-CN" sz="1800" dirty="0" smtClean="0"/>
              <a:t>avoid being mapped </a:t>
            </a:r>
            <a:r>
              <a:rPr lang="en-US" altLang="zh-CN" sz="1800" dirty="0"/>
              <a:t>to </a:t>
            </a:r>
            <a:r>
              <a:rPr lang="en-US" altLang="zh-CN" sz="1800" dirty="0" smtClean="0"/>
              <a:t>certain OFDM </a:t>
            </a:r>
            <a:r>
              <a:rPr lang="en-US" altLang="zh-CN" sz="1800" dirty="0"/>
              <a:t>symbols </a:t>
            </a:r>
            <a:r>
              <a:rPr lang="en-US" altLang="zh-CN" sz="1800" dirty="0" smtClean="0"/>
              <a:t>(</a:t>
            </a:r>
            <a:r>
              <a:rPr lang="en-US" altLang="zh-CN" sz="1800" dirty="0" smtClean="0"/>
              <a:t>e.g. symbols with</a:t>
            </a:r>
            <a:r>
              <a:rPr lang="en-US" altLang="zh-CN" sz="1800" dirty="0" smtClean="0"/>
              <a:t> CRS/PSS/SSS/PBCH/CSI-RS/PDCCH) and certain PRBs (e.g. PSS/SSS/PBCH/NB-</a:t>
            </a:r>
            <a:r>
              <a:rPr lang="en-US" altLang="zh-CN" sz="1800" dirty="0" err="1" smtClean="0"/>
              <a:t>IoT</a:t>
            </a:r>
            <a:r>
              <a:rPr lang="en-US" altLang="zh-CN" sz="1800" dirty="0" smtClean="0"/>
              <a:t>):</a:t>
            </a:r>
            <a:endParaRPr lang="en-US" altLang="zh-CN" sz="1800" dirty="0"/>
          </a:p>
          <a:p>
            <a:pPr lvl="1"/>
            <a:r>
              <a:rPr lang="en-US" altLang="ja-JP" sz="1800" dirty="0"/>
              <a:t>Reserved resources in the granularity of OFDM </a:t>
            </a:r>
            <a:r>
              <a:rPr lang="en-US" altLang="ja-JP" sz="1800" dirty="0" smtClean="0"/>
              <a:t>symbol within </a:t>
            </a:r>
            <a:r>
              <a:rPr lang="en-US" altLang="ja-JP" sz="1800" dirty="0"/>
              <a:t>the duration of one slot</a:t>
            </a:r>
          </a:p>
          <a:p>
            <a:pPr lvl="2"/>
            <a:r>
              <a:rPr lang="en-US" altLang="ja-JP" sz="1600" dirty="0"/>
              <a:t>Different configurations of reserved resources can apply to different slots (e.g. corresponding to LTE </a:t>
            </a:r>
            <a:r>
              <a:rPr lang="en-US" altLang="ja-JP" sz="1600" dirty="0" err="1"/>
              <a:t>MBSFN</a:t>
            </a:r>
            <a:r>
              <a:rPr lang="en-US" altLang="ja-JP" sz="1600" dirty="0"/>
              <a:t> configuration in a frame)</a:t>
            </a:r>
          </a:p>
          <a:p>
            <a:pPr lvl="1"/>
            <a:r>
              <a:rPr lang="en-US" altLang="ja-JP" sz="1800" dirty="0" smtClean="0"/>
              <a:t>The </a:t>
            </a:r>
            <a:r>
              <a:rPr lang="en-US" altLang="ja-JP" sz="1800" dirty="0"/>
              <a:t>starting symbol of the DL control resource set within a slot can be configured semi-statically</a:t>
            </a:r>
          </a:p>
          <a:p>
            <a:pPr lvl="2"/>
            <a:r>
              <a:rPr lang="en-US" altLang="ja-JP" sz="1600" dirty="0"/>
              <a:t>In this case there is no transmission in earlier symbols of the slot</a:t>
            </a:r>
          </a:p>
          <a:p>
            <a:pPr lvl="1"/>
            <a:r>
              <a:rPr lang="en-US" altLang="ja-JP" sz="1800" dirty="0"/>
              <a:t>The use of mini slots</a:t>
            </a:r>
          </a:p>
          <a:p>
            <a:pPr lvl="1"/>
            <a:r>
              <a:rPr lang="en-US" altLang="ja-JP" sz="1800" dirty="0"/>
              <a:t>Note: </a:t>
            </a:r>
            <a:r>
              <a:rPr lang="en-US" sz="1800" dirty="0"/>
              <a:t>these mechanisms also enhance forward </a:t>
            </a:r>
            <a:r>
              <a:rPr lang="en-US" sz="1800" dirty="0" smtClean="0"/>
              <a:t>compatibility</a:t>
            </a:r>
          </a:p>
          <a:p>
            <a:pPr lvl="1"/>
            <a:r>
              <a:rPr lang="en-US" sz="1800" dirty="0"/>
              <a:t>Note that the different mechanisms are not mutually exclusive</a:t>
            </a:r>
            <a:endParaRPr lang="en-US" altLang="ja-JP" sz="1800" dirty="0"/>
          </a:p>
        </p:txBody>
      </p:sp>
    </p:spTree>
    <p:extLst>
      <p:ext uri="{BB962C8B-B14F-4D97-AF65-F5344CB8AC3E}">
        <p14:creationId xmlns:p14="http://schemas.microsoft.com/office/powerpoint/2010/main" val="293989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18215</TotalTime>
  <Words>232</Words>
  <Application>Microsoft Office PowerPoint</Application>
  <PresentationFormat>On-screen Show (4:3)</PresentationFormat>
  <Paragraphs>22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맑은 고딕</vt:lpstr>
      <vt:lpstr>맑은 고딕</vt:lpstr>
      <vt:lpstr>ＭＳ Ｐゴシック</vt:lpstr>
      <vt:lpstr>宋体</vt:lpstr>
      <vt:lpstr>Arial</vt:lpstr>
      <vt:lpstr>Calibri</vt:lpstr>
      <vt:lpstr>Times New Roman</vt:lpstr>
      <vt:lpstr>Office Theme</vt:lpstr>
      <vt:lpstr>WF on LTE-NR DL TDM Coexistence Mechanisms</vt:lpstr>
      <vt:lpstr>Background</vt:lpstr>
      <vt:lpstr>Proposal</vt:lpstr>
    </vt:vector>
  </TitlesOfParts>
  <Company>STA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David mazzarese</cp:lastModifiedBy>
  <cp:revision>718</cp:revision>
  <dcterms:created xsi:type="dcterms:W3CDTF">2010-05-12T23:28:36Z</dcterms:created>
  <dcterms:modified xsi:type="dcterms:W3CDTF">2017-01-20T16:42:32Z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(3)ku3DiVPuu6AfOYfDL7o8ZcqMkhhFAJKanv0guqhwNNYWP/AcxJSFdVaQaajMgP6R1T3YaPKL_x000d_
/LmuuVGHQS7mF4ZYEK0ZR25wpZ2NCGX9BeiZo6pQk+UmC84jk2pf7rjwSJ4u0vcHgqpE0y/W_x000d_
sKt2bMU3NhudfJ2n6WeBxs8yQ4HAJX2UsdcpVFJbiFgh/wpx0M3bvVwRzHcs3Hes5jN0NAx+_x000d_
7NpxmnVcFHir/XdUxJ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/8ymSKPZegqvqlF71fEO8AgJgfMTlMGAOfAxjq0dHwr6Fu2ks4WvEr_x000d_
cxjfJX2jbzv8XabdhZ3n2g1cnCIXIxqIbwKu4qWO3HZgVIcx1sPHsggYWouUwOK4fhcNNcvh_x000d_
qPDUmbBJbMDvMuT6CYsfznEEwv+vYAJI4Yy9/419R5Vz1OQuirSuvAvGEQuGKLKpC887/v7s_x000d_
batxJ5KhHZSlG7I/wn/DB9DLSRp2UZ4NsScX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FCH/745CWEmWUYTox0huh3h77n0/ud2t6Ndn_x000d_
mC6u6LCPQSepa0pGhN3bHPL5WpNaIQ==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1478683161</vt:lpwstr>
  </property>
</Properties>
</file>