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60" r:id="rId5"/>
    <p:sldId id="25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2604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2838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6090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9968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80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42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1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1862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8459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7761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2876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3F1F3-9951-4734-9300-6FC4DDD30CEE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294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DC handling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Panasonic, Intel, Huawei, HiSilicon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322" y="116632"/>
            <a:ext cx="90011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 RAN WG1 NR Ad-Hoc Meeting                                               	                       </a:t>
            </a:r>
            <a:r>
              <a:rPr lang="en-GB" altLang="ja-JP" b="1" dirty="0" smtClean="0"/>
              <a:t>R1-1701525</a:t>
            </a:r>
          </a:p>
          <a:p>
            <a:r>
              <a:rPr lang="en-US" altLang="ja-JP" b="1" dirty="0" smtClean="0"/>
              <a:t>Spokane</a:t>
            </a:r>
            <a:r>
              <a:rPr lang="en-US" altLang="ja-JP" b="1" dirty="0"/>
              <a:t>, USA, 16th – 20th January </a:t>
            </a:r>
            <a:r>
              <a:rPr lang="en-US" altLang="ja-JP" b="1" dirty="0" smtClean="0"/>
              <a:t>2017</a:t>
            </a:r>
          </a:p>
          <a:p>
            <a:r>
              <a:rPr lang="en-US" altLang="ja-JP" b="1" dirty="0" smtClean="0"/>
              <a:t>Agenda Item: 5.1.12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79688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2400" dirty="0"/>
              <a:t>Proposal </a:t>
            </a:r>
            <a:r>
              <a:rPr lang="en-US" altLang="ja-JP" sz="2400" dirty="0" smtClean="0"/>
              <a:t>1: Transmitter </a:t>
            </a:r>
            <a:r>
              <a:rPr lang="en-US" altLang="ja-JP" sz="2400" dirty="0"/>
              <a:t>DC </a:t>
            </a:r>
            <a:r>
              <a:rPr lang="en-US" altLang="ja-JP" sz="2400" dirty="0" smtClean="0"/>
              <a:t>subcarrier</a:t>
            </a:r>
            <a:endParaRPr kumimoji="1" lang="ja-JP" altLang="en-US" sz="2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760640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Background</a:t>
            </a:r>
          </a:p>
          <a:p>
            <a:pPr lvl="1"/>
            <a:r>
              <a:rPr lang="en-US" altLang="ja-JP" sz="1800" dirty="0"/>
              <a:t>Signal </a:t>
            </a:r>
            <a:r>
              <a:rPr lang="en-US" altLang="ja-JP" sz="1800" dirty="0" smtClean="0"/>
              <a:t>quality</a:t>
            </a:r>
            <a:r>
              <a:rPr lang="ja-JP" altLang="en-US" sz="1800" dirty="0"/>
              <a:t> </a:t>
            </a:r>
            <a:r>
              <a:rPr lang="en-US" altLang="ja-JP" sz="1800" dirty="0" smtClean="0"/>
              <a:t>aspect of transmitter </a:t>
            </a:r>
            <a:r>
              <a:rPr lang="en-US" altLang="ja-JP" sz="1800" dirty="0"/>
              <a:t>DC subcarrier at the UE side is missing in current agreements</a:t>
            </a:r>
            <a:r>
              <a:rPr lang="en-US" altLang="ja-JP" sz="1800" dirty="0" smtClean="0"/>
              <a:t>.</a:t>
            </a:r>
          </a:p>
          <a:p>
            <a:pPr lvl="1"/>
            <a:r>
              <a:rPr lang="en-US" altLang="ja-JP" sz="1800" dirty="0" smtClean="0"/>
              <a:t>The text of “EVM is not specified” has ambiguity.</a:t>
            </a:r>
          </a:p>
          <a:p>
            <a:pPr marL="457200" lvl="1" indent="0">
              <a:buNone/>
            </a:pPr>
            <a:endParaRPr lang="en-US" altLang="ja-JP" sz="1800" dirty="0"/>
          </a:p>
          <a:p>
            <a:r>
              <a:rPr lang="en-US" altLang="ja-JP" sz="2000" dirty="0" smtClean="0"/>
              <a:t>Proposal</a:t>
            </a:r>
          </a:p>
          <a:p>
            <a:pPr lvl="1"/>
            <a:r>
              <a:rPr lang="en-US" altLang="ja-JP" sz="1800" dirty="0" smtClean="0"/>
              <a:t>To add following sentence to the current </a:t>
            </a:r>
            <a:r>
              <a:rPr lang="en-US" altLang="ja-JP" sz="1800" dirty="0"/>
              <a:t>a</a:t>
            </a:r>
            <a:r>
              <a:rPr lang="en-US" altLang="ja-JP" sz="1800" dirty="0" smtClean="0"/>
              <a:t>greements under UL.</a:t>
            </a:r>
          </a:p>
          <a:p>
            <a:pPr lvl="2"/>
            <a:r>
              <a:rPr lang="en-US" altLang="ja-JP" sz="1600" dirty="0" smtClean="0"/>
              <a:t>UL</a:t>
            </a:r>
          </a:p>
          <a:p>
            <a:pPr lvl="3"/>
            <a:r>
              <a:rPr lang="en-US" altLang="ja-JP" sz="1400" b="1" u="sng" dirty="0" smtClean="0"/>
              <a:t>Transmit DC subcarrier at the transmitter (UE) side is modulated i.e., data is neither rate-matched nor punctured.</a:t>
            </a:r>
          </a:p>
          <a:p>
            <a:pPr lvl="4"/>
            <a:r>
              <a:rPr lang="en-US" altLang="ja-JP" sz="1200" b="1" u="sng" dirty="0" smtClean="0"/>
              <a:t>Signal </a:t>
            </a:r>
            <a:r>
              <a:rPr lang="en-US" altLang="ja-JP" sz="1200" b="1" u="sng" dirty="0"/>
              <a:t>quality requirement </a:t>
            </a:r>
            <a:r>
              <a:rPr lang="en-US" altLang="ja-JP" sz="1200" b="1" u="sng" dirty="0" smtClean="0"/>
              <a:t>(e.g., EVM) corresponding </a:t>
            </a:r>
            <a:r>
              <a:rPr lang="en-US" altLang="ja-JP" sz="1200" b="1" u="sng" dirty="0"/>
              <a:t>to DC subcarriers is up to RAN4</a:t>
            </a:r>
            <a:r>
              <a:rPr lang="en-US" altLang="ja-JP" sz="1200" b="1" u="sng" dirty="0" smtClean="0"/>
              <a:t>.</a:t>
            </a:r>
          </a:p>
          <a:p>
            <a:pPr lvl="1"/>
            <a:r>
              <a:rPr lang="en-US" altLang="ja-JP" sz="1800" dirty="0"/>
              <a:t>To </a:t>
            </a:r>
            <a:r>
              <a:rPr lang="en-US" altLang="ja-JP" sz="1800" dirty="0" smtClean="0"/>
              <a:t>change following </a:t>
            </a:r>
            <a:r>
              <a:rPr lang="en-US" altLang="ja-JP" sz="1800" dirty="0"/>
              <a:t>sentence </a:t>
            </a:r>
            <a:r>
              <a:rPr lang="en-US" altLang="ja-JP" sz="1800" dirty="0" smtClean="0"/>
              <a:t>of the </a:t>
            </a:r>
            <a:r>
              <a:rPr lang="en-US" altLang="ja-JP" sz="1800" dirty="0"/>
              <a:t>current agreements under </a:t>
            </a:r>
            <a:r>
              <a:rPr lang="en-US" altLang="ja-JP" sz="1800" dirty="0" smtClean="0"/>
              <a:t>DL.</a:t>
            </a:r>
            <a:endParaRPr lang="en-US" altLang="ja-JP" sz="1800" dirty="0"/>
          </a:p>
          <a:p>
            <a:pPr lvl="2"/>
            <a:r>
              <a:rPr lang="en-US" altLang="ja-JP" sz="1600" dirty="0" smtClean="0"/>
              <a:t>DL</a:t>
            </a:r>
            <a:endParaRPr lang="en-US" altLang="ja-JP" sz="1600" dirty="0"/>
          </a:p>
          <a:p>
            <a:pPr lvl="3"/>
            <a:r>
              <a:rPr lang="en-US" altLang="ja-JP" sz="1400" strike="sngStrike" dirty="0" smtClean="0"/>
              <a:t>Transmitter </a:t>
            </a:r>
            <a:r>
              <a:rPr lang="en-US" altLang="ja-JP" sz="1400" strike="sngStrike" dirty="0"/>
              <a:t>DC subcarrier at the transmitter (</a:t>
            </a:r>
            <a:r>
              <a:rPr lang="en-US" altLang="ja-JP" sz="1400" strike="sngStrike" dirty="0" err="1"/>
              <a:t>gNB</a:t>
            </a:r>
            <a:r>
              <a:rPr lang="en-US" altLang="ja-JP" sz="1400" strike="sngStrike" dirty="0"/>
              <a:t>) side is modulated but EVM is not specified</a:t>
            </a:r>
          </a:p>
          <a:p>
            <a:pPr lvl="4"/>
            <a:r>
              <a:rPr lang="en-US" altLang="ja-JP" sz="1200" strike="sngStrike" dirty="0"/>
              <a:t>Note that </a:t>
            </a:r>
            <a:r>
              <a:rPr lang="en-US" altLang="ja-JP" sz="1200" strike="sngStrike" dirty="0" err="1"/>
              <a:t>gNB</a:t>
            </a:r>
            <a:r>
              <a:rPr lang="en-US" altLang="ja-JP" sz="1200" strike="sngStrike" dirty="0"/>
              <a:t> can suppress DC interference to the required level by implementation</a:t>
            </a:r>
          </a:p>
          <a:p>
            <a:pPr lvl="3"/>
            <a:r>
              <a:rPr lang="en-US" altLang="ja-JP" sz="1400" b="1" u="sng" dirty="0" smtClean="0"/>
              <a:t>Transmit DC subcarrier at the transmitter (</a:t>
            </a:r>
            <a:r>
              <a:rPr lang="en-US" altLang="ja-JP" sz="1400" b="1" u="sng" dirty="0" err="1" smtClean="0"/>
              <a:t>eNB</a:t>
            </a:r>
            <a:r>
              <a:rPr lang="en-US" altLang="ja-JP" sz="1400" b="1" u="sng" dirty="0" smtClean="0"/>
              <a:t>) side is modulated i.e., data is neither rate-matched nor punctured.</a:t>
            </a:r>
          </a:p>
          <a:p>
            <a:pPr lvl="4"/>
            <a:r>
              <a:rPr lang="en-US" altLang="ja-JP" sz="1200" b="1" u="sng" dirty="0" smtClean="0"/>
              <a:t>Signal </a:t>
            </a:r>
            <a:r>
              <a:rPr lang="en-US" altLang="ja-JP" sz="1200" b="1" u="sng" dirty="0"/>
              <a:t>quality requirement (e.g., EVM) </a:t>
            </a:r>
            <a:r>
              <a:rPr lang="en-US" altLang="ja-JP" sz="1200" b="1" u="sng" dirty="0" smtClean="0"/>
              <a:t>corresponding </a:t>
            </a:r>
            <a:r>
              <a:rPr lang="en-US" altLang="ja-JP" sz="1200" b="1" u="sng" dirty="0"/>
              <a:t>to DC subcarriers is up to RAN4</a:t>
            </a:r>
            <a:r>
              <a:rPr lang="en-US" altLang="ja-JP" sz="1200" b="1" u="sng" dirty="0" smtClean="0"/>
              <a:t>.</a:t>
            </a:r>
          </a:p>
          <a:p>
            <a:pPr lvl="1"/>
            <a:r>
              <a:rPr lang="en-US" altLang="ja-JP" sz="2000" dirty="0"/>
              <a:t> </a:t>
            </a:r>
            <a:r>
              <a:rPr lang="en-US" altLang="ja-JP" sz="1800" dirty="0"/>
              <a:t>It means the total of this meeting agreement is modified as next slide.</a:t>
            </a:r>
          </a:p>
        </p:txBody>
      </p:sp>
    </p:spTree>
    <p:extLst>
      <p:ext uri="{BB962C8B-B14F-4D97-AF65-F5344CB8AC3E}">
        <p14:creationId xmlns:p14="http://schemas.microsoft.com/office/powerpoint/2010/main" val="259573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2400" dirty="0"/>
              <a:t>Proposal 1: </a:t>
            </a:r>
            <a:r>
              <a:rPr lang="en-US" altLang="ja-JP" sz="2400" dirty="0" smtClean="0"/>
              <a:t>Transmitter </a:t>
            </a:r>
            <a:r>
              <a:rPr lang="en-US" altLang="ja-JP" sz="2400" dirty="0"/>
              <a:t>DC subcarrier</a:t>
            </a:r>
            <a:endParaRPr kumimoji="1" lang="ja-JP" altLang="en-US" sz="2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760640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Handling of transmitter DC subcarrier at the transmitter</a:t>
            </a:r>
          </a:p>
          <a:p>
            <a:pPr lvl="1"/>
            <a:r>
              <a:rPr lang="en-US" altLang="ja-JP" sz="1800" dirty="0" smtClean="0"/>
              <a:t>DL</a:t>
            </a:r>
          </a:p>
          <a:p>
            <a:pPr lvl="2"/>
            <a:r>
              <a:rPr lang="en-US" altLang="ja-JP" sz="1400" strike="sngStrike" dirty="0"/>
              <a:t>Transmitter DC subcarrier at the transmitter (</a:t>
            </a:r>
            <a:r>
              <a:rPr lang="en-US" altLang="ja-JP" sz="1400" strike="sngStrike" dirty="0" err="1"/>
              <a:t>gNB</a:t>
            </a:r>
            <a:r>
              <a:rPr lang="en-US" altLang="ja-JP" sz="1400" strike="sngStrike" dirty="0"/>
              <a:t>) side is modulated but EVM is not specified</a:t>
            </a:r>
          </a:p>
          <a:p>
            <a:pPr lvl="3"/>
            <a:r>
              <a:rPr lang="en-US" altLang="ja-JP" sz="1200" strike="sngStrike" dirty="0"/>
              <a:t>Note that </a:t>
            </a:r>
            <a:r>
              <a:rPr lang="en-US" altLang="ja-JP" sz="1200" strike="sngStrike" dirty="0" err="1"/>
              <a:t>gNB</a:t>
            </a:r>
            <a:r>
              <a:rPr lang="en-US" altLang="ja-JP" sz="1200" strike="sngStrike" dirty="0"/>
              <a:t> can suppress DC interference to the required level by implementation</a:t>
            </a:r>
          </a:p>
          <a:p>
            <a:pPr lvl="2"/>
            <a:r>
              <a:rPr lang="en-US" altLang="ja-JP" sz="1400" b="1" u="sng" dirty="0"/>
              <a:t>Transmit DC subcarrier at the transmitter </a:t>
            </a:r>
            <a:r>
              <a:rPr lang="en-US" altLang="ja-JP" sz="1400" b="1" u="sng" dirty="0" smtClean="0"/>
              <a:t>(</a:t>
            </a:r>
            <a:r>
              <a:rPr lang="en-US" altLang="ja-JP" sz="1400" b="1" u="sng" dirty="0" err="1" smtClean="0"/>
              <a:t>eNB</a:t>
            </a:r>
            <a:r>
              <a:rPr lang="en-US" altLang="ja-JP" sz="1400" b="1" u="sng" dirty="0" smtClean="0"/>
              <a:t>) </a:t>
            </a:r>
            <a:r>
              <a:rPr lang="en-US" altLang="ja-JP" sz="1400" b="1" u="sng" dirty="0"/>
              <a:t>side is modulated i.e., data is neither rate-matched nor punctured.</a:t>
            </a:r>
          </a:p>
          <a:p>
            <a:pPr lvl="3"/>
            <a:r>
              <a:rPr lang="en-US" altLang="ja-JP" sz="1200" b="1" u="sng" dirty="0" smtClean="0"/>
              <a:t>Signal </a:t>
            </a:r>
            <a:r>
              <a:rPr lang="en-US" altLang="ja-JP" sz="1200" b="1" u="sng" dirty="0"/>
              <a:t>quality requirement (e.g., EVM) </a:t>
            </a:r>
            <a:r>
              <a:rPr lang="en-US" altLang="ja-JP" sz="1200" b="1" u="sng" dirty="0" smtClean="0"/>
              <a:t>corresponding </a:t>
            </a:r>
            <a:r>
              <a:rPr lang="en-US" altLang="ja-JP" sz="1200" b="1" u="sng" dirty="0"/>
              <a:t>to DC subcarriers is up to RAN4.</a:t>
            </a:r>
          </a:p>
          <a:p>
            <a:pPr lvl="1"/>
            <a:r>
              <a:rPr lang="en-US" altLang="ja-JP" sz="1800" dirty="0" smtClean="0"/>
              <a:t>UL</a:t>
            </a:r>
          </a:p>
          <a:p>
            <a:pPr lvl="2"/>
            <a:r>
              <a:rPr lang="en-US" altLang="ja-JP" sz="1400" b="1" u="sng" dirty="0"/>
              <a:t>Transmit DC subcarrier at the transmitter (UE) side is modulated i.e., data is neither rate-matched nor punctured.</a:t>
            </a:r>
          </a:p>
          <a:p>
            <a:pPr lvl="3"/>
            <a:r>
              <a:rPr lang="en-US" altLang="ja-JP" sz="1200" b="1" u="sng" dirty="0" smtClean="0"/>
              <a:t>Signal </a:t>
            </a:r>
            <a:r>
              <a:rPr lang="en-US" altLang="ja-JP" sz="1200" b="1" u="sng" dirty="0"/>
              <a:t>quality requirement (e.g., EVM) </a:t>
            </a:r>
            <a:r>
              <a:rPr lang="en-US" altLang="ja-JP" sz="1200" b="1" u="sng" dirty="0" smtClean="0"/>
              <a:t>corresponding </a:t>
            </a:r>
            <a:r>
              <a:rPr lang="en-US" altLang="ja-JP" sz="1200" b="1" u="sng" dirty="0"/>
              <a:t>to DC subcarriers is up to RAN4.</a:t>
            </a:r>
          </a:p>
          <a:p>
            <a:pPr lvl="2"/>
            <a:r>
              <a:rPr lang="en-US" altLang="ja-JP" sz="1400" dirty="0" smtClean="0"/>
              <a:t>The transmitter DC subcarrier at the transmitter (UE) side should avoid collisions at least with DMRS</a:t>
            </a:r>
          </a:p>
          <a:p>
            <a:pPr lvl="2"/>
            <a:r>
              <a:rPr lang="en-US" altLang="ja-JP" sz="1400" dirty="0" smtClean="0"/>
              <a:t>The specification should define at least one particular subcarrier as the candidate position of DC subcarrier, e.g. DC subcarrier is located at the boundary of PRBs</a:t>
            </a:r>
          </a:p>
          <a:p>
            <a:pPr lvl="2"/>
            <a:r>
              <a:rPr lang="en-US" altLang="ja-JP" sz="1400" dirty="0" smtClean="0"/>
              <a:t>This should be considered in the RS design for NR</a:t>
            </a:r>
          </a:p>
          <a:p>
            <a:pPr lvl="2"/>
            <a:r>
              <a:rPr lang="en-US" altLang="ja-JP" sz="1400" dirty="0" smtClean="0"/>
              <a:t>Specify means for the receiver to determine DC subcarrier location</a:t>
            </a:r>
          </a:p>
          <a:p>
            <a:pPr lvl="3"/>
            <a:r>
              <a:rPr lang="en-US" altLang="ja-JP" sz="1200" dirty="0" smtClean="0"/>
              <a:t>This involves semi-static signaling from UE and also standard specified DC subcarrier location</a:t>
            </a:r>
          </a:p>
          <a:p>
            <a:pPr lvl="3"/>
            <a:r>
              <a:rPr lang="en-US" altLang="ja-JP" sz="1200" dirty="0" smtClean="0"/>
              <a:t>FFS how to determine and how to indicate DC subcarrier location in the case of bandwidth adaptation</a:t>
            </a:r>
            <a:endParaRPr lang="en-US" altLang="ja-JP" sz="1200" dirty="0"/>
          </a:p>
          <a:p>
            <a:r>
              <a:rPr lang="en-US" altLang="ja-JP" sz="1800" dirty="0" smtClean="0"/>
              <a:t>Note that above DC subcarrier can be interpreted as DC subcarrier candidate</a:t>
            </a:r>
          </a:p>
        </p:txBody>
      </p:sp>
    </p:spTree>
    <p:extLst>
      <p:ext uri="{BB962C8B-B14F-4D97-AF65-F5344CB8AC3E}">
        <p14:creationId xmlns:p14="http://schemas.microsoft.com/office/powerpoint/2010/main" val="196486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Proposal 2: Receiver DC subcarrier</a:t>
            </a:r>
            <a:endParaRPr kumimoji="1" lang="ja-JP" altLang="en-US" sz="2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760640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Background</a:t>
            </a:r>
            <a:endParaRPr lang="en-US" altLang="ja-JP" sz="2400" dirty="0"/>
          </a:p>
          <a:p>
            <a:pPr lvl="1"/>
            <a:r>
              <a:rPr lang="en-GB" altLang="ja-JP" sz="2000" dirty="0" smtClean="0"/>
              <a:t>Although </a:t>
            </a:r>
            <a:r>
              <a:rPr lang="en-GB" altLang="ja-JP" sz="2000" dirty="0"/>
              <a:t>no special handling of the DC subcarrier(s) on the receiver </a:t>
            </a:r>
            <a:r>
              <a:rPr lang="en-GB" altLang="ja-JP" sz="2000" dirty="0" smtClean="0"/>
              <a:t>side in RAN1 was agreed in </a:t>
            </a:r>
            <a:r>
              <a:rPr lang="en-US" altLang="ja-JP" sz="2000" dirty="0" smtClean="0"/>
              <a:t>RAN1#86bis</a:t>
            </a:r>
            <a:r>
              <a:rPr lang="en-GB" altLang="ja-JP" sz="2000" dirty="0" smtClean="0"/>
              <a:t>,  </a:t>
            </a:r>
            <a:r>
              <a:rPr lang="en-GB" altLang="ja-JP" sz="2000" dirty="0"/>
              <a:t>it was pointed out that </a:t>
            </a:r>
            <a:r>
              <a:rPr lang="en-GB" altLang="ja-JP" sz="2000" dirty="0" smtClean="0"/>
              <a:t>to </a:t>
            </a:r>
            <a:r>
              <a:rPr lang="en-GB" altLang="ja-JP" sz="2000" dirty="0"/>
              <a:t>avoid </a:t>
            </a:r>
            <a:r>
              <a:rPr lang="en-GB" altLang="ja-JP" sz="2000" dirty="0" smtClean="0"/>
              <a:t>the collision </a:t>
            </a:r>
            <a:r>
              <a:rPr lang="en-GB" altLang="ja-JP" sz="2000" dirty="0"/>
              <a:t>between the receiver DC subcarrier </a:t>
            </a:r>
            <a:r>
              <a:rPr lang="en-GB" altLang="ja-JP" sz="2000" dirty="0" smtClean="0"/>
              <a:t>and RS is necessary. This requires RAN1 action.</a:t>
            </a:r>
          </a:p>
          <a:p>
            <a:pPr marL="457200" lvl="1" indent="0">
              <a:buNone/>
            </a:pPr>
            <a:endParaRPr lang="en-US" altLang="ja-JP" sz="2000" dirty="0"/>
          </a:p>
          <a:p>
            <a:r>
              <a:rPr lang="en-US" altLang="ja-JP" sz="2400" dirty="0" smtClean="0"/>
              <a:t>Proposal</a:t>
            </a:r>
          </a:p>
          <a:p>
            <a:pPr lvl="1"/>
            <a:r>
              <a:rPr lang="en-GB" altLang="ja-JP" sz="2000" dirty="0" smtClean="0"/>
              <a:t>RAN1 should consider the impact of the potential receiver </a:t>
            </a:r>
            <a:r>
              <a:rPr lang="en-GB" altLang="ja-JP" sz="2000" dirty="0"/>
              <a:t>DC </a:t>
            </a:r>
            <a:r>
              <a:rPr lang="en-GB" altLang="ja-JP" sz="2000" dirty="0" smtClean="0"/>
              <a:t>subcarrier when the receiver DC subcarrier collides with RS used by that receiver, and whether to allow such collisions.</a:t>
            </a:r>
          </a:p>
        </p:txBody>
      </p:sp>
    </p:spTree>
    <p:extLst>
      <p:ext uri="{BB962C8B-B14F-4D97-AF65-F5344CB8AC3E}">
        <p14:creationId xmlns:p14="http://schemas.microsoft.com/office/powerpoint/2010/main" val="368624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kumimoji="1" lang="en-US" altLang="ja-JP" sz="2800" dirty="0" smtClean="0"/>
              <a:t>Appendix</a:t>
            </a:r>
            <a:endParaRPr kumimoji="1" lang="ja-JP" altLang="en-US" sz="2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2000" u="sng" dirty="0" smtClean="0"/>
              <a:t>Agreements</a:t>
            </a:r>
            <a:r>
              <a:rPr lang="en-US" altLang="ja-JP" sz="2000" dirty="0" smtClean="0"/>
              <a:t> (in RAN1#86)</a:t>
            </a:r>
            <a:endParaRPr lang="en-US" altLang="ja-JP" sz="2000" u="sng" dirty="0" smtClean="0"/>
          </a:p>
          <a:p>
            <a:r>
              <a:rPr lang="en-US" altLang="ja-JP" sz="2000" dirty="0" smtClean="0"/>
              <a:t>No explicit DC subcarrier is reserved both for DL and UL</a:t>
            </a:r>
          </a:p>
          <a:p>
            <a:endParaRPr lang="en-US" altLang="ja-JP" sz="2000" dirty="0"/>
          </a:p>
          <a:p>
            <a:pPr marL="0" indent="0">
              <a:buNone/>
            </a:pPr>
            <a:r>
              <a:rPr lang="en-US" altLang="ja-JP" sz="2000" u="sng" dirty="0" smtClean="0"/>
              <a:t>Agreements</a:t>
            </a:r>
            <a:r>
              <a:rPr lang="en-US" altLang="ja-JP" sz="2000" dirty="0" smtClean="0"/>
              <a:t> (in RAN1#86bis)</a:t>
            </a:r>
            <a:endParaRPr lang="en-US" altLang="ja-JP" sz="2000" u="sng" dirty="0" smtClean="0"/>
          </a:p>
          <a:p>
            <a:r>
              <a:rPr lang="en-US" altLang="ja-JP" sz="2000" dirty="0" smtClean="0"/>
              <a:t>Regarding DC present within the transmitter,</a:t>
            </a:r>
          </a:p>
          <a:p>
            <a:pPr lvl="1"/>
            <a:r>
              <a:rPr lang="en-US" altLang="ja-JP" sz="1800" dirty="0" smtClean="0"/>
              <a:t>DC handling of DC subcarrier in transmitter side is specified.</a:t>
            </a:r>
          </a:p>
          <a:p>
            <a:pPr lvl="2"/>
            <a:r>
              <a:rPr lang="en-US" altLang="ja-JP" sz="1600" dirty="0" smtClean="0"/>
              <a:t>Receiver knows where DC subcarrier is or is informed (e.g., by specification or </a:t>
            </a:r>
            <a:r>
              <a:rPr lang="en-US" altLang="ja-JP" sz="1600" dirty="0" err="1" smtClean="0"/>
              <a:t>signalling</a:t>
            </a:r>
            <a:r>
              <a:rPr lang="en-US" altLang="ja-JP" sz="1600" dirty="0" smtClean="0"/>
              <a:t>) of where DC subcarrier is or if DC subcarrier is not present within receiver bandwidth.</a:t>
            </a:r>
          </a:p>
          <a:p>
            <a:pPr lvl="2"/>
            <a:r>
              <a:rPr lang="en-US" altLang="ja-JP" sz="1600" dirty="0" smtClean="0"/>
              <a:t>When receiver is informed DC subcarrier is present, FFS: transmitter DC subcarrier is punctured, rate matched, modulated, or EVM is not specified.</a:t>
            </a:r>
          </a:p>
          <a:p>
            <a:pPr lvl="2"/>
            <a:r>
              <a:rPr lang="en-US" altLang="ja-JP" sz="1600" dirty="0" smtClean="0"/>
              <a:t>When DC subcarrier is not present, all subcarriers within the receiver bandwidth are transmitted.</a:t>
            </a:r>
            <a:endParaRPr lang="en-US" altLang="ja-JP" sz="2800" dirty="0"/>
          </a:p>
          <a:p>
            <a:endParaRPr lang="en-US" altLang="ja-JP" sz="2000" dirty="0" smtClean="0"/>
          </a:p>
          <a:p>
            <a:pPr marL="0" indent="0">
              <a:buNone/>
            </a:pPr>
            <a:r>
              <a:rPr lang="en-US" altLang="ja-JP" sz="2000" u="sng" dirty="0" smtClean="0"/>
              <a:t>Agreements</a:t>
            </a:r>
            <a:r>
              <a:rPr lang="en-US" altLang="ja-JP" sz="2000" dirty="0" smtClean="0"/>
              <a:t> (in RAN1#86bis)</a:t>
            </a:r>
          </a:p>
          <a:p>
            <a:r>
              <a:rPr lang="en-US" altLang="ja-JP" sz="2000" dirty="0" smtClean="0"/>
              <a:t>Receiver side</a:t>
            </a:r>
          </a:p>
          <a:p>
            <a:pPr lvl="1"/>
            <a:r>
              <a:rPr lang="en-US" altLang="ja-JP" sz="1800" dirty="0" smtClean="0"/>
              <a:t>No special handling of the DC subcarrier(s) on the receiver side is specified in RAN1.</a:t>
            </a:r>
          </a:p>
          <a:p>
            <a:pPr lvl="2"/>
            <a:r>
              <a:rPr lang="en-US" altLang="ja-JP" sz="1600" dirty="0" err="1" smtClean="0"/>
              <a:t>Behaviour</a:t>
            </a:r>
            <a:r>
              <a:rPr lang="en-US" altLang="ja-JP" sz="1600" dirty="0" smtClean="0"/>
              <a:t> left to implementation, the receiver may for example puncture data received on the DC subcarrier.</a:t>
            </a:r>
          </a:p>
          <a:p>
            <a:endParaRPr lang="en-US" altLang="ja-JP" sz="3600" dirty="0" smtClean="0"/>
          </a:p>
        </p:txBody>
      </p:sp>
    </p:spTree>
    <p:extLst>
      <p:ext uri="{BB962C8B-B14F-4D97-AF65-F5344CB8AC3E}">
        <p14:creationId xmlns:p14="http://schemas.microsoft.com/office/powerpoint/2010/main" val="384342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672</Words>
  <Application>Microsoft Office PowerPoint</Application>
  <PresentationFormat>画面に合わせる (4:3)</PresentationFormat>
  <Paragraphs>60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WF on DC handling</vt:lpstr>
      <vt:lpstr>Proposal 1: Transmitter DC subcarrier</vt:lpstr>
      <vt:lpstr>Proposal 1: Transmitter DC subcarrier</vt:lpstr>
      <vt:lpstr>Proposal 2: Receiver DC subcarrier</vt:lpstr>
      <vt:lpstr>Appendix</vt:lpstr>
    </vt:vector>
  </TitlesOfParts>
  <Company>パナソニック株式会社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DC handling</dc:title>
  <dc:creator>Tetsuya Yamamoto</dc:creator>
  <cp:lastModifiedBy>Tetsuya Yamamoto</cp:lastModifiedBy>
  <cp:revision>137</cp:revision>
  <dcterms:created xsi:type="dcterms:W3CDTF">2017-01-19T03:23:31Z</dcterms:created>
  <dcterms:modified xsi:type="dcterms:W3CDTF">2017-01-20T19:05:54Z</dcterms:modified>
</cp:coreProperties>
</file>