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10"/>
  </p:notesMasterIdLst>
  <p:handoutMasterIdLst>
    <p:handoutMasterId r:id="rId11"/>
  </p:handoutMasterIdLst>
  <p:sldIdLst>
    <p:sldId id="374" r:id="rId4"/>
    <p:sldId id="385" r:id="rId5"/>
    <p:sldId id="383" r:id="rId6"/>
    <p:sldId id="384" r:id="rId7"/>
    <p:sldId id="386" r:id="rId8"/>
    <p:sldId id="387" r:id="rId9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29" autoAdjust="0"/>
    <p:restoredTop sz="90934" autoAdjust="0"/>
  </p:normalViewPr>
  <p:slideViewPr>
    <p:cSldViewPr snapToGrid="0">
      <p:cViewPr varScale="1">
        <p:scale>
          <a:sx n="91" d="100"/>
          <a:sy n="91" d="100"/>
        </p:scale>
        <p:origin x="1464" y="6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3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CDCFF0-2787-431F-AEC3-29C73842BDB8}" type="slidenum">
              <a:rPr lang="zh-CN" altLang="en-US" smtClean="0"/>
              <a:pPr>
                <a:defRPr/>
              </a:pPr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76722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973540" y="2264405"/>
            <a:ext cx="7346732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Evaluation for Beam Management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Microelectronics, </a:t>
            </a:r>
            <a:r>
              <a:rPr lang="en-US" altLang="zh-TW" sz="2400" dirty="0"/>
              <a:t>Ericsson, </a:t>
            </a:r>
            <a:r>
              <a:rPr lang="en-GB" altLang="it-IT" sz="2400" dirty="0"/>
              <a:t>Nokia, ASB</a:t>
            </a:r>
            <a:endParaRPr lang="en-US" altLang="ja-JP" sz="2400" b="0" dirty="0">
              <a:solidFill>
                <a:schemeClr val="bg2"/>
              </a:solidFill>
              <a:ea typeface="ＭＳ Ｐゴシック" pitchFamily="34" charset="-128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NR Ad-Hoc Meeting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R1-1701514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Spokane, USA, 16</a:t>
            </a:r>
            <a:r>
              <a:rPr lang="en-US" altLang="zh-CN" sz="2400" baseline="30000" dirty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20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January 2017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5.1.2.2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Proposal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4300" lvl="1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the following aspects of beam management are considered for evaluation: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x-none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Procedure of beam sweeping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considering different numbers of beams and panels</a:t>
            </a:r>
            <a:r>
              <a:rPr lang="en-US" altLang="zh-TW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Beam reporting including at least the following aspects: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beam related IDs, number of beam groups and related overhead considering different criteria of beam selection e.g. panel/subarray basis or UE </a:t>
            </a:r>
            <a:r>
              <a:rPr lang="en-US" altLang="zh-CN" sz="20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rx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beam basis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to report information related to spatial parameters, e.g. QCL, spatial correlation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CSI-RS pattern and density for beam management CSI-RS (including typical required periodicity) considering maximum or typical n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umber of beams for beam management </a:t>
            </a:r>
            <a:r>
              <a:rPr lang="en-US" altLang="zh-TW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CSI-RS</a:t>
            </a:r>
            <a:endParaRPr lang="en-US" altLang="zh-CN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Beam related indication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Frequency of beam switching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Blocking with different number of beam pair links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Frequency of UE-initiated beam recovery request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Packet latency especially for small packets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en-US" altLang="zh-CN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lvl="1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lvl="1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98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42899" y="0"/>
            <a:ext cx="8523288" cy="814388"/>
          </a:xfrm>
        </p:spPr>
        <p:txBody>
          <a:bodyPr/>
          <a:lstStyle/>
          <a:p>
            <a:pPr algn="ctr"/>
            <a:r>
              <a:rPr lang="en-US" altLang="zh-CN" sz="4000" dirty="0">
                <a:solidFill>
                  <a:schemeClr val="tx1"/>
                </a:solidFill>
                <a:ea typeface="宋体" charset="-122"/>
              </a:rPr>
              <a:t>Proposal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645911"/>
              </p:ext>
            </p:extLst>
          </p:nvPr>
        </p:nvGraphicFramePr>
        <p:xfrm>
          <a:off x="397908" y="1162627"/>
          <a:ext cx="8004171" cy="49703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82686">
                  <a:extLst>
                    <a:ext uri="{9D8B030D-6E8A-4147-A177-3AD203B41FA5}">
                      <a16:colId xmlns:a16="http://schemas.microsoft.com/office/drawing/2014/main" val="3990425465"/>
                    </a:ext>
                  </a:extLst>
                </a:gridCol>
                <a:gridCol w="6121485">
                  <a:extLst>
                    <a:ext uri="{9D8B030D-6E8A-4147-A177-3AD203B41FA5}">
                      <a16:colId xmlns:a16="http://schemas.microsoft.com/office/drawing/2014/main" val="3332745604"/>
                    </a:ext>
                  </a:extLst>
                </a:gridCol>
              </a:tblGrid>
              <a:tr h="1251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Attributes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Values of assumptions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extLst>
                  <a:ext uri="{0D108BD9-81ED-4DB2-BD59-A6C34878D82A}">
                    <a16:rowId xmlns:a16="http://schemas.microsoft.com/office/drawing/2014/main" val="290210573"/>
                  </a:ext>
                </a:extLst>
              </a:tr>
              <a:tr h="85893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Scenarios (Carrier Frequency)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Indoor hotspot (carrier frequency 30GHz), Urban macro (carrier frequency 30GHz), Dense Urban (Evaluate</a:t>
                      </a:r>
                      <a:r>
                        <a:rPr lang="en-GB" sz="1400" kern="1200" baseline="0" dirty="0">
                          <a:effectLst/>
                        </a:rPr>
                        <a:t> </a:t>
                      </a:r>
                      <a:r>
                        <a:rPr lang="en-GB" sz="1400" kern="1200" dirty="0">
                          <a:effectLst/>
                        </a:rPr>
                        <a:t>micro layer only),</a:t>
                      </a:r>
                      <a:r>
                        <a:rPr lang="en-GB" sz="1400" kern="1200" baseline="0" dirty="0">
                          <a:effectLst/>
                        </a:rPr>
                        <a:t> </a:t>
                      </a:r>
                      <a:r>
                        <a:rPr lang="en-GB" sz="1400" kern="1200" dirty="0">
                          <a:effectLst/>
                        </a:rPr>
                        <a:t>carrier frequency 30GHz)</a:t>
                      </a:r>
                      <a:endParaRPr lang="en-US" sz="1600" dirty="0">
                        <a:effectLst/>
                      </a:endParaRP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x-none" sz="1400" kern="1200" dirty="0">
                          <a:effectLst/>
                        </a:rPr>
                        <a:t>Macro layer: macro-only 10 users per TRP, all UEs are connected to macro layer. Users randomly and uniformly dropped throughout the macro geographical area</a:t>
                      </a:r>
                      <a:endParaRPr lang="en-US" sz="1600" kern="100" dirty="0">
                        <a:effectLst/>
                      </a:endParaRP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x-none" sz="1400" kern="1200" dirty="0">
                          <a:effectLst/>
                        </a:rPr>
                        <a:t>Micro layer: micro-only 3 micro BSs per macro BS and 10 users per TRP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extLst>
                  <a:ext uri="{0D108BD9-81ED-4DB2-BD59-A6C34878D82A}">
                    <a16:rowId xmlns:a16="http://schemas.microsoft.com/office/drawing/2014/main" val="605791550"/>
                  </a:ext>
                </a:extLst>
              </a:tr>
              <a:tr h="1251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Mode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DL SU-MIMO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effectLst/>
                        </a:rPr>
                        <a:t> / MU-MIMO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extLst>
                  <a:ext uri="{0D108BD9-81ED-4DB2-BD59-A6C34878D82A}">
                    <a16:rowId xmlns:a16="http://schemas.microsoft.com/office/drawing/2014/main" val="3406576846"/>
                  </a:ext>
                </a:extLst>
              </a:tr>
              <a:tr h="1251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Channel Model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Following related assumption in TR 38.802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extLst>
                  <a:ext uri="{0D108BD9-81ED-4DB2-BD59-A6C34878D82A}">
                    <a16:rowId xmlns:a16="http://schemas.microsoft.com/office/drawing/2014/main" val="3222254167"/>
                  </a:ext>
                </a:extLst>
              </a:tr>
              <a:tr h="24311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TXRU mapping to antenna elements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Companies explain the</a:t>
                      </a:r>
                      <a:r>
                        <a:rPr lang="en-US" sz="1400" baseline="0" dirty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details of TXRU mapping to antenna elements.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(2D</a:t>
                      </a: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DFT based beam as a baseline)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extLst>
                  <a:ext uri="{0D108BD9-81ED-4DB2-BD59-A6C34878D82A}">
                    <a16:rowId xmlns:a16="http://schemas.microsoft.com/office/drawing/2014/main" val="4162154937"/>
                  </a:ext>
                </a:extLst>
              </a:tr>
              <a:tr h="1251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TXRU mapping weights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Companies explain the details of TXRU mapping weights.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extLst>
                  <a:ext uri="{0D108BD9-81ED-4DB2-BD59-A6C34878D82A}">
                    <a16:rowId xmlns:a16="http://schemas.microsoft.com/office/drawing/2014/main" val="6571219"/>
                  </a:ext>
                </a:extLst>
              </a:tr>
              <a:tr h="24311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Criteria for selection for serving TRP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Companies explain the details of criteria for selection for serving TRP.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extLst>
                  <a:ext uri="{0D108BD9-81ED-4DB2-BD59-A6C34878D82A}">
                    <a16:rowId xmlns:a16="http://schemas.microsoft.com/office/drawing/2014/main" val="1294369544"/>
                  </a:ext>
                </a:extLst>
              </a:tr>
              <a:tr h="24311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Criteria for beam selection for serving TRP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Companies explain the details of criteria for beam selection for serving TRP.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extLst>
                  <a:ext uri="{0D108BD9-81ED-4DB2-BD59-A6C34878D82A}">
                    <a16:rowId xmlns:a16="http://schemas.microsoft.com/office/drawing/2014/main" val="3584250815"/>
                  </a:ext>
                </a:extLst>
              </a:tr>
              <a:tr h="3611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Criteria for Beam Selection for interfering TRP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Companies explain the details of criteria for beam selection for interfering TRP.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/>
                </a:tc>
                <a:extLst>
                  <a:ext uri="{0D108BD9-81ED-4DB2-BD59-A6C34878D82A}">
                    <a16:rowId xmlns:a16="http://schemas.microsoft.com/office/drawing/2014/main" val="1534351867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7908" y="814388"/>
            <a:ext cx="836788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Simulation assumptions for </a:t>
            </a:r>
            <a:r>
              <a:rPr kumimoji="0" lang="en-GB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system level evaluation</a:t>
            </a:r>
            <a:endParaRPr kumimoji="0" lang="en-GB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Proposal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403699"/>
              </p:ext>
            </p:extLst>
          </p:nvPr>
        </p:nvGraphicFramePr>
        <p:xfrm>
          <a:off x="177800" y="1112044"/>
          <a:ext cx="8463756" cy="54549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90786">
                  <a:extLst>
                    <a:ext uri="{9D8B030D-6E8A-4147-A177-3AD203B41FA5}">
                      <a16:colId xmlns:a16="http://schemas.microsoft.com/office/drawing/2014/main" val="2312207853"/>
                    </a:ext>
                  </a:extLst>
                </a:gridCol>
                <a:gridCol w="6472970">
                  <a:extLst>
                    <a:ext uri="{9D8B030D-6E8A-4147-A177-3AD203B41FA5}">
                      <a16:colId xmlns:a16="http://schemas.microsoft.com/office/drawing/2014/main" val="1190979454"/>
                    </a:ext>
                  </a:extLst>
                </a:gridCol>
              </a:tblGrid>
              <a:tr h="6245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Constraints for the range of selective beams per TRP sector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Following Phase 2 calibration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2750940"/>
                  </a:ext>
                </a:extLst>
              </a:tr>
              <a:tr h="2245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Scheduling algorithm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PF scheduler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287573"/>
                  </a:ext>
                </a:extLst>
              </a:tr>
              <a:tr h="62459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Traffic Model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FTP model 1/2/3 with packet size 0.1 and 0.5Mbytes (other value is not precluded).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Other traffic models are not precluded.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9959971"/>
                  </a:ext>
                </a:extLst>
              </a:tr>
              <a:tr h="2245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Inter-panel calibration 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Ideal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277458"/>
                  </a:ext>
                </a:extLst>
              </a:tr>
              <a:tr h="2245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</a:rPr>
                        <a:t>Control overhead 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 2 symbols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29153"/>
                  </a:ext>
                </a:extLst>
              </a:tr>
              <a:tr h="2245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</a:rPr>
                        <a:t>UE receiver type 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 anchor="ctr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MMSE-IRC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1668349"/>
                  </a:ext>
                </a:extLst>
              </a:tr>
              <a:tr h="2245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</a:rPr>
                        <a:t>BF scheme 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Analog BF based on beam selection + Digital BF based on ideal SVD  or PMI feedback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7862947"/>
                  </a:ext>
                </a:extLst>
              </a:tr>
              <a:tr h="43671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Transmission scheme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Multi-antenna port transmission schemes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Note: Companies explain details of the using transmission scheme.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9931385"/>
                  </a:ext>
                </a:extLst>
              </a:tr>
              <a:tr h="8403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UE mobility feature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Follow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effectLst/>
                        </a:rPr>
                        <a:t> Phase 3 calibration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Note: Companies explain whether or which model is used in simulation evaluation. If used, the configuration details should be explained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079474"/>
                  </a:ext>
                </a:extLst>
              </a:tr>
              <a:tr h="2245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MCS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Use LTE MCS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995906"/>
                  </a:ext>
                </a:extLst>
              </a:tr>
              <a:tr h="43671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</a:rPr>
                        <a:t>Metric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Spectral efficiency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Outage </a:t>
                      </a: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Latency</a:t>
                      </a: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Blocking</a:t>
                      </a: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UE-initiated beam recovery frequency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828" marR="50828" marT="7125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2608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6955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278990"/>
              </p:ext>
            </p:extLst>
          </p:nvPr>
        </p:nvGraphicFramePr>
        <p:xfrm>
          <a:off x="292508" y="950290"/>
          <a:ext cx="8494845" cy="59262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98100">
                  <a:extLst>
                    <a:ext uri="{9D8B030D-6E8A-4147-A177-3AD203B41FA5}">
                      <a16:colId xmlns:a16="http://schemas.microsoft.com/office/drawing/2014/main" val="1578105754"/>
                    </a:ext>
                  </a:extLst>
                </a:gridCol>
                <a:gridCol w="6496745">
                  <a:extLst>
                    <a:ext uri="{9D8B030D-6E8A-4147-A177-3AD203B41FA5}">
                      <a16:colId xmlns:a16="http://schemas.microsoft.com/office/drawing/2014/main" val="1277577991"/>
                    </a:ext>
                  </a:extLst>
                </a:gridCol>
              </a:tblGrid>
              <a:tr h="291469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Calibri" panose="020F0502020204030204" pitchFamily="34" charset="0"/>
                        </a:rPr>
                        <a:t>Attributes</a:t>
                      </a: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Values</a:t>
                      </a: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1344016575"/>
                  </a:ext>
                </a:extLst>
              </a:tr>
              <a:tr h="2605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Carrier Frequency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30 GHz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816461350"/>
                  </a:ext>
                </a:extLst>
              </a:tr>
              <a:tr h="2605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Subcarrier Spacing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60kHz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3991153804"/>
                  </a:ext>
                </a:extLst>
              </a:tr>
              <a:tr h="7520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Data allocation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 RBs</a:t>
                      </a:r>
                      <a:endParaRPr lang="en-US" sz="180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Note: Error free PDCCH decoding is assumed.</a:t>
                      </a:r>
                      <a:endParaRPr lang="en-US" sz="180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First 2 OFDM symbols for PDCCH, and following 12 OFDM symbols for data channel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2460545658"/>
                  </a:ext>
                </a:extLst>
              </a:tr>
              <a:tr h="22266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Channel Model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CDL-A /B/C model </a:t>
                      </a:r>
                      <a:endParaRPr lang="en-US" sz="180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delay spread =100ns</a:t>
                      </a:r>
                      <a:endParaRPr lang="en-US" sz="180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UE speed=3km/h.  </a:t>
                      </a:r>
                      <a:endParaRPr lang="en-US" sz="180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The angles of BS, i.e., </a:t>
                      </a:r>
                      <a:r>
                        <a:rPr lang="en-US" sz="1400" dirty="0" err="1">
                          <a:effectLst/>
                        </a:rPr>
                        <a:t>AoD</a:t>
                      </a:r>
                      <a:r>
                        <a:rPr lang="en-US" sz="1400" dirty="0">
                          <a:effectLst/>
                        </a:rPr>
                        <a:t>, </a:t>
                      </a:r>
                      <a:r>
                        <a:rPr lang="en-US" sz="1400" dirty="0" err="1">
                          <a:effectLst/>
                        </a:rPr>
                        <a:t>ZoD</a:t>
                      </a:r>
                      <a:r>
                        <a:rPr lang="en-US" sz="1400" dirty="0">
                          <a:effectLst/>
                        </a:rPr>
                        <a:t>, are uniformly distributed within [-60, 60] degrees in azimuth domain and [90, 135] degrees in zenith domain, and those of UE, i.e., </a:t>
                      </a:r>
                      <a:r>
                        <a:rPr lang="en-US" sz="1400" dirty="0" err="1">
                          <a:effectLst/>
                        </a:rPr>
                        <a:t>AoA</a:t>
                      </a:r>
                      <a:r>
                        <a:rPr lang="en-US" sz="1400" dirty="0">
                          <a:effectLst/>
                        </a:rPr>
                        <a:t>, </a:t>
                      </a:r>
                      <a:r>
                        <a:rPr lang="en-US" sz="1400" dirty="0" err="1">
                          <a:effectLst/>
                        </a:rPr>
                        <a:t>ZoA</a:t>
                      </a:r>
                      <a:r>
                        <a:rPr lang="en-US" sz="1400" dirty="0">
                          <a:effectLst/>
                        </a:rPr>
                        <a:t>, are uniformly distributed within [-180, 180] degrees in azimuth domain and [45, 90] in zenith domain, via applying uniform-distribution desired mean angle in Section 7.7.5.1 in TR 38.900 accordingly.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2659562456"/>
                  </a:ext>
                </a:extLst>
              </a:tr>
              <a:tr h="50634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TXRU mapping to antenna elements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Companies explain details of the using TXRU mapping to antenna elements.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(2D</a:t>
                      </a:r>
                      <a:r>
                        <a:rPr lang="en-US" sz="1600" baseline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DFT based beam as a baseline)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3519006008"/>
                  </a:ext>
                </a:extLst>
              </a:tr>
              <a:tr h="26059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TXRU mapping weights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Companies explain details of the using TXRU mapping weights.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2385260717"/>
                  </a:ext>
                </a:extLst>
              </a:tr>
              <a:tr h="50634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Procedure of beam sweeping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Companies explain details of procedure of beam sweeping.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3109135128"/>
                  </a:ext>
                </a:extLst>
              </a:tr>
              <a:tr h="50634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Criteria for beam selection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Companies explain details of criteria for beam selection.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3230995357"/>
                  </a:ext>
                </a:extLst>
              </a:tr>
              <a:tr h="2968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UE reporting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Companies explain details of criteria for UE reporting.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398744274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212975" y="825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Proposal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19466" y="625092"/>
            <a:ext cx="836788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Simulation assumptions for </a:t>
            </a:r>
            <a:r>
              <a:rPr kumimoji="0" lang="en-GB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link level evaluation</a:t>
            </a:r>
            <a:endParaRPr kumimoji="0" lang="en-GB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522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212975" y="825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Table Placeholder 6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19504240"/>
              </p:ext>
            </p:extLst>
          </p:nvPr>
        </p:nvGraphicFramePr>
        <p:xfrm>
          <a:off x="158422" y="833438"/>
          <a:ext cx="8556625" cy="6054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2631">
                  <a:extLst>
                    <a:ext uri="{9D8B030D-6E8A-4147-A177-3AD203B41FA5}">
                      <a16:colId xmlns:a16="http://schemas.microsoft.com/office/drawing/2014/main" val="458035672"/>
                    </a:ext>
                  </a:extLst>
                </a:gridCol>
                <a:gridCol w="6543994">
                  <a:extLst>
                    <a:ext uri="{9D8B030D-6E8A-4147-A177-3AD203B41FA5}">
                      <a16:colId xmlns:a16="http://schemas.microsoft.com/office/drawing/2014/main" val="3408999269"/>
                    </a:ext>
                  </a:extLst>
                </a:gridCol>
              </a:tblGrid>
              <a:tr h="6533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BS antenna configurations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600" b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M,N,P,Mg,Ng</a:t>
                      </a: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(4,8,2,2,2). (</a:t>
                      </a:r>
                      <a:r>
                        <a:rPr lang="en-US" sz="1600" b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dV,dH</a:t>
                      </a: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(0.5, 0.5)λ. (</a:t>
                      </a:r>
                      <a:r>
                        <a:rPr lang="en-US" sz="1600" b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dg,V,dg,H</a:t>
                      </a: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(2.0, 4.0)λ</a:t>
                      </a:r>
                    </a:p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Note: important to consider also other antenna configurations to maintain flexibility</a:t>
                      </a: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1764893018"/>
                  </a:ext>
                </a:extLst>
              </a:tr>
              <a:tr h="6224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BS antenna element radiation pattern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According to TR36.873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1513428969"/>
                  </a:ext>
                </a:extLst>
              </a:tr>
              <a:tr h="9420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UE antenna configurations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pt-BR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M, N, P,</a:t>
                      </a:r>
                      <a:r>
                        <a:rPr lang="en-US" sz="16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</a:t>
                      </a:r>
                      <a:r>
                        <a:rPr lang="en-US" sz="1600" i="1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600" i="1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</a:t>
                      </a:r>
                      <a:r>
                        <a:rPr lang="pt-BR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2, 4, 2,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 2); (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US" sz="16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,d</a:t>
                      </a:r>
                      <a:r>
                        <a:rPr lang="en-US" sz="16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(0.5, 0.5)λ. (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US" sz="16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g,V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,d</a:t>
                      </a:r>
                      <a:r>
                        <a:rPr lang="en-US" sz="16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g,H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(0, 0)λ. *</a:t>
                      </a:r>
                    </a:p>
                    <a:p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Θ</a:t>
                      </a:r>
                      <a:r>
                        <a:rPr lang="en-US" sz="16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mg,ng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=90; Ω</a:t>
                      </a:r>
                      <a:r>
                        <a:rPr lang="en-US" sz="16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0,1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=Ω</a:t>
                      </a:r>
                      <a:r>
                        <a:rPr lang="en-US" sz="16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+180;</a:t>
                      </a:r>
                    </a:p>
                    <a:p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Note: important to consider also other antenna configurations to maintain flexibility</a:t>
                      </a: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2261352702"/>
                  </a:ext>
                </a:extLst>
              </a:tr>
              <a:tr h="3351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BS array orientation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azimuth 0 degree; mechanic </a:t>
                      </a:r>
                      <a:r>
                        <a:rPr lang="en-US" sz="1600" dirty="0" err="1">
                          <a:effectLst/>
                        </a:rPr>
                        <a:t>downtilt</a:t>
                      </a:r>
                      <a:r>
                        <a:rPr lang="en-US" sz="1600" dirty="0">
                          <a:effectLst/>
                        </a:rPr>
                        <a:t>: 0 degree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1283642073"/>
                  </a:ext>
                </a:extLst>
              </a:tr>
              <a:tr h="3351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UE array orientation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err="1">
                          <a:effectLst/>
                        </a:rPr>
                        <a:t>Ω</a:t>
                      </a:r>
                      <a:r>
                        <a:rPr lang="en-US" sz="1600" kern="1200" baseline="-25000" dirty="0" err="1">
                          <a:effectLst/>
                        </a:rPr>
                        <a:t>UT,a</a:t>
                      </a:r>
                      <a:r>
                        <a:rPr lang="en-US" sz="1600" kern="1200" baseline="-25000" dirty="0">
                          <a:effectLst/>
                        </a:rPr>
                        <a:t> </a:t>
                      </a:r>
                      <a:r>
                        <a:rPr lang="en-US" sz="1400" kern="1200" baseline="-25000" dirty="0">
                          <a:effectLst/>
                        </a:rPr>
                        <a:t> </a:t>
                      </a:r>
                      <a:r>
                        <a:rPr lang="en-US" sz="1400" kern="1200" dirty="0">
                          <a:effectLst/>
                        </a:rPr>
                        <a:t>uniformly distributed on [0,360] degree,</a:t>
                      </a:r>
                      <a:r>
                        <a:rPr lang="en-US" sz="1600" kern="1200" dirty="0">
                          <a:effectLst/>
                        </a:rPr>
                        <a:t> </a:t>
                      </a:r>
                      <a:r>
                        <a:rPr lang="en-US" sz="1600" kern="1200" dirty="0" err="1">
                          <a:effectLst/>
                        </a:rPr>
                        <a:t>Ω</a:t>
                      </a:r>
                      <a:r>
                        <a:rPr lang="en-US" sz="1600" kern="1200" baseline="-25000" dirty="0" err="1">
                          <a:effectLst/>
                        </a:rPr>
                        <a:t>UT,b</a:t>
                      </a:r>
                      <a:r>
                        <a:rPr lang="en-US" sz="1600" kern="1200" dirty="0">
                          <a:effectLst/>
                        </a:rPr>
                        <a:t> </a:t>
                      </a:r>
                      <a:r>
                        <a:rPr lang="en-US" sz="1400" kern="1200" dirty="0">
                          <a:effectLst/>
                        </a:rPr>
                        <a:t>= 0 degree, </a:t>
                      </a:r>
                      <a:r>
                        <a:rPr lang="en-US" sz="1600" kern="1200" dirty="0" err="1">
                          <a:effectLst/>
                        </a:rPr>
                        <a:t>Ω</a:t>
                      </a:r>
                      <a:r>
                        <a:rPr lang="en-US" sz="1600" kern="1200" baseline="-25000" dirty="0" err="1">
                          <a:effectLst/>
                        </a:rPr>
                        <a:t>UT,g</a:t>
                      </a:r>
                      <a:r>
                        <a:rPr lang="en-US" sz="1600" kern="1200" baseline="-25000" dirty="0">
                          <a:effectLst/>
                        </a:rPr>
                        <a:t> </a:t>
                      </a:r>
                      <a:r>
                        <a:rPr lang="en-US" sz="1400" kern="1200" dirty="0">
                          <a:effectLst/>
                        </a:rPr>
                        <a:t>= 0 degree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4033821955"/>
                  </a:ext>
                </a:extLst>
              </a:tr>
              <a:tr h="6224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UE antenna element radiation pattern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See Table A.2.1-8 in TR 38.802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4216437100"/>
                  </a:ext>
                </a:extLst>
              </a:tr>
              <a:tr h="5823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Transmission scheme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Multi-antenna port transmission schemes </a:t>
                      </a:r>
                      <a:endParaRPr lang="en-US" sz="18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Note: Companies explain details of the using transmission scheme.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1599535897"/>
                  </a:ext>
                </a:extLst>
              </a:tr>
              <a:tr h="29968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MIMO mode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SU-MIMO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1702954469"/>
                  </a:ext>
                </a:extLst>
              </a:tr>
              <a:tr h="29968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UE receiver type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MMSE-IRC</a:t>
                      </a:r>
                      <a:r>
                        <a:rPr lang="en-GB" sz="1400" kern="100" dirty="0">
                          <a:effectLst/>
                        </a:rPr>
                        <a:t>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3654" marR="53654" marT="7522" marB="0" anchor="ctr"/>
                </a:tc>
                <a:extLst>
                  <a:ext uri="{0D108BD9-81ED-4DB2-BD59-A6C34878D82A}">
                    <a16:rowId xmlns:a16="http://schemas.microsoft.com/office/drawing/2014/main" val="3582130115"/>
                  </a:ext>
                </a:extLst>
              </a:tr>
              <a:tr h="29968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MCS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LTE MCS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2059236681"/>
                  </a:ext>
                </a:extLst>
              </a:tr>
              <a:tr h="5823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Metrics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400" dirty="0">
                          <a:effectLst/>
                        </a:rPr>
                        <a:t>CDF of SNR w/ beamforming </a:t>
                      </a:r>
                      <a:endParaRPr lang="en-US" sz="180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1400" dirty="0">
                          <a:effectLst/>
                        </a:rPr>
                        <a:t>BLER w/ beamforming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654" marR="53654" marT="7522" marB="0"/>
                </a:tc>
                <a:extLst>
                  <a:ext uri="{0D108BD9-81ED-4DB2-BD59-A6C34878D82A}">
                    <a16:rowId xmlns:a16="http://schemas.microsoft.com/office/drawing/2014/main" val="818373294"/>
                  </a:ext>
                </a:extLst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1100246384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24876</TotalTime>
  <Words>873</Words>
  <Application>Microsoft Office PowerPoint</Application>
  <PresentationFormat>On-screen Show (4:3)</PresentationFormat>
  <Paragraphs>131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ＭＳ Ｐゴシック</vt:lpstr>
      <vt:lpstr>宋体</vt:lpstr>
      <vt:lpstr>Arial</vt:lpstr>
      <vt:lpstr>Calibri</vt:lpstr>
      <vt:lpstr>Times New Roman</vt:lpstr>
      <vt:lpstr>Wingdings</vt:lpstr>
      <vt:lpstr>FinalPowerpoint</vt:lpstr>
      <vt:lpstr>Custom Design</vt:lpstr>
      <vt:lpstr>1_Custom Design</vt:lpstr>
      <vt:lpstr>Way Forward on Evaluation for Beam Management</vt:lpstr>
      <vt:lpstr>Proposal</vt:lpstr>
      <vt:lpstr>Proposal</vt:lpstr>
      <vt:lpstr>Proposal</vt:lpstr>
      <vt:lpstr>Proposal</vt:lpstr>
      <vt:lpstr>Proposal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ynli</cp:lastModifiedBy>
  <cp:revision>2385</cp:revision>
  <dcterms:created xsi:type="dcterms:W3CDTF">2007-12-19T20:51:45Z</dcterms:created>
  <dcterms:modified xsi:type="dcterms:W3CDTF">2017-01-20T21:20:00Z</dcterms:modified>
</cp:coreProperties>
</file>