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1" r:id="rId3"/>
    <p:sldId id="30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990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uplink power control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27126" y="3886200"/>
            <a:ext cx="6873874" cy="523220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chemeClr val="tx1"/>
                </a:solidFill>
              </a:rPr>
              <a:t>Nokia, </a:t>
            </a:r>
            <a:r>
              <a:rPr lang="en-US" altLang="ja-JP" sz="1800" dirty="0" smtClean="0">
                <a:solidFill>
                  <a:schemeClr val="tx1"/>
                </a:solidFill>
              </a:rPr>
              <a:t>ASB, </a:t>
            </a:r>
            <a:r>
              <a:rPr lang="en-US" altLang="ja-JP" sz="1800" dirty="0">
                <a:solidFill>
                  <a:schemeClr val="tx1"/>
                </a:solidFill>
              </a:rPr>
              <a:t>Huawei, Intel, </a:t>
            </a:r>
            <a:r>
              <a:rPr lang="en-US" altLang="ja-JP" sz="1800" dirty="0" smtClean="0">
                <a:solidFill>
                  <a:schemeClr val="tx1"/>
                </a:solidFill>
              </a:rPr>
              <a:t>KDDI</a:t>
            </a:r>
            <a:r>
              <a:rPr lang="en-US" altLang="ja-JP" sz="1800" dirty="0">
                <a:solidFill>
                  <a:schemeClr val="tx1"/>
                </a:solidFill>
              </a:rPr>
              <a:t>, </a:t>
            </a:r>
            <a:r>
              <a:rPr lang="en-US" altLang="ja-JP" sz="1800" dirty="0" smtClean="0">
                <a:solidFill>
                  <a:schemeClr val="tx1"/>
                </a:solidFill>
              </a:rPr>
              <a:t>NTT DOCOMO, </a:t>
            </a:r>
            <a:r>
              <a:rPr lang="en-US" altLang="ja-JP" sz="1800" dirty="0">
                <a:solidFill>
                  <a:schemeClr val="tx1"/>
                </a:solidFill>
              </a:rPr>
              <a:t>Samsung,</a:t>
            </a:r>
            <a:r>
              <a:rPr lang="en-US" altLang="ja-JP" sz="1800" dirty="0" smtClean="0">
                <a:solidFill>
                  <a:schemeClr val="tx1"/>
                </a:solidFill>
              </a:rPr>
              <a:t> </a:t>
            </a:r>
            <a:r>
              <a:rPr lang="en-US" altLang="ja-JP" sz="1800" dirty="0" err="1" smtClean="0">
                <a:solidFill>
                  <a:schemeClr val="tx1"/>
                </a:solidFill>
              </a:rPr>
              <a:t>SoftBank</a:t>
            </a:r>
            <a:r>
              <a:rPr lang="en-US" altLang="ja-JP" sz="1800" dirty="0" smtClean="0">
                <a:solidFill>
                  <a:schemeClr val="tx1"/>
                </a:solidFill>
              </a:rPr>
              <a:t> </a:t>
            </a:r>
            <a:endParaRPr lang="en-US" altLang="ja-JP" sz="18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R1-1701513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744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5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2.4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Agreements from RAN1 #87</a:t>
            </a:r>
            <a:r>
              <a:rPr lang="en-US" b="1" u="sng" dirty="0" smtClean="0"/>
              <a:t>:</a:t>
            </a:r>
            <a:endParaRPr lang="en-US" dirty="0"/>
          </a:p>
          <a:p>
            <a:pPr lvl="0"/>
            <a:r>
              <a:rPr lang="en-US" dirty="0"/>
              <a:t>For NR-PUSCH at least targeting </a:t>
            </a:r>
            <a:r>
              <a:rPr lang="en-US" dirty="0" err="1"/>
              <a:t>eMBB</a:t>
            </a:r>
            <a:r>
              <a:rPr lang="en-US" dirty="0"/>
              <a:t>,</a:t>
            </a:r>
          </a:p>
          <a:p>
            <a:pPr lvl="1"/>
            <a:r>
              <a:rPr lang="en-US" dirty="0"/>
              <a:t>Open-loop power control based on </a:t>
            </a:r>
            <a:r>
              <a:rPr lang="en-US" dirty="0" err="1"/>
              <a:t>pathloss</a:t>
            </a:r>
            <a:r>
              <a:rPr lang="en-US" dirty="0"/>
              <a:t> estimate is supported.</a:t>
            </a:r>
          </a:p>
          <a:p>
            <a:pPr lvl="2"/>
            <a:r>
              <a:rPr lang="en-US" dirty="0" err="1"/>
              <a:t>Pathloss</a:t>
            </a:r>
            <a:r>
              <a:rPr lang="en-US" dirty="0"/>
              <a:t> is estimated using DL RS for measurement</a:t>
            </a:r>
          </a:p>
          <a:p>
            <a:pPr lvl="2"/>
            <a:r>
              <a:rPr lang="en-US" dirty="0"/>
              <a:t>Fractional power control  is supported</a:t>
            </a:r>
          </a:p>
          <a:p>
            <a:pPr lvl="2"/>
            <a:r>
              <a:rPr lang="en-US" dirty="0"/>
              <a:t>FFS: Which DL RS(s) for measurement is used (The RS may be </a:t>
            </a:r>
            <a:r>
              <a:rPr lang="en-US" dirty="0" err="1"/>
              <a:t>beamformed</a:t>
            </a:r>
            <a:r>
              <a:rPr lang="en-US" dirty="0"/>
              <a:t>).</a:t>
            </a:r>
          </a:p>
          <a:p>
            <a:pPr lvl="1"/>
            <a:r>
              <a:rPr lang="en-US" dirty="0"/>
              <a:t>Closed-loop power control is supported, which is based on NW signaling.</a:t>
            </a:r>
          </a:p>
          <a:p>
            <a:pPr lvl="2"/>
            <a:r>
              <a:rPr lang="en-US" dirty="0"/>
              <a:t>Dynamic UL-power adjustment is considered</a:t>
            </a:r>
          </a:p>
          <a:p>
            <a:pPr lvl="0"/>
            <a:r>
              <a:rPr lang="en-US" dirty="0"/>
              <a:t>Further study on:</a:t>
            </a:r>
          </a:p>
          <a:p>
            <a:pPr lvl="1"/>
            <a:r>
              <a:rPr lang="en-US" dirty="0"/>
              <a:t>Numerology specific power control</a:t>
            </a:r>
          </a:p>
          <a:p>
            <a:pPr lvl="2"/>
            <a:r>
              <a:rPr lang="en-US" dirty="0"/>
              <a:t>e.g. numerology specific power control parameters</a:t>
            </a:r>
          </a:p>
          <a:p>
            <a:pPr lvl="1"/>
            <a:r>
              <a:rPr lang="en-US" dirty="0"/>
              <a:t>Beam specific power control parameters</a:t>
            </a:r>
          </a:p>
          <a:p>
            <a:pPr lvl="1"/>
            <a:r>
              <a:rPr lang="en-US" dirty="0"/>
              <a:t>Power control for other RSs and physical channels</a:t>
            </a:r>
          </a:p>
          <a:p>
            <a:pPr lvl="1"/>
            <a:r>
              <a:rPr lang="en-US" dirty="0"/>
              <a:t>Power control for grant free PUSCH if supported</a:t>
            </a:r>
          </a:p>
          <a:p>
            <a:pPr lvl="1"/>
            <a:r>
              <a:rPr lang="en-US" dirty="0"/>
              <a:t>Power control per layer (group)</a:t>
            </a:r>
          </a:p>
          <a:p>
            <a:pPr marL="0" lv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3899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19200"/>
                <a:ext cx="8229600" cy="4906963"/>
              </a:xfrm>
            </p:spPr>
            <p:txBody>
              <a:bodyPr>
                <a:noAutofit/>
              </a:bodyPr>
              <a:lstStyle/>
              <a:p>
                <a:pPr lvl="0"/>
                <a:r>
                  <a:rPr lang="en-US" sz="2000" dirty="0" err="1" smtClean="0"/>
                  <a:t>Pathloss</a:t>
                </a:r>
                <a:r>
                  <a:rPr lang="en-US" sz="2000" dirty="0" smtClean="0"/>
                  <a:t> </a:t>
                </a:r>
                <a:r>
                  <a:rPr lang="en-US" sz="2000" dirty="0"/>
                  <a:t>measurement for </a:t>
                </a:r>
                <a:r>
                  <a:rPr lang="en-US" sz="2000" dirty="0" smtClean="0"/>
                  <a:t>power </a:t>
                </a:r>
                <a:r>
                  <a:rPr lang="en-US" sz="2000" dirty="0"/>
                  <a:t>control is based </a:t>
                </a:r>
                <a:r>
                  <a:rPr lang="en-US" sz="2000" dirty="0" smtClean="0"/>
                  <a:t>on one type RS of beam measurement RS</a:t>
                </a:r>
                <a:endParaRPr lang="en-US" sz="2000" dirty="0"/>
              </a:p>
              <a:p>
                <a:pPr lvl="1"/>
                <a:r>
                  <a:rPr lang="en-US" sz="1800" dirty="0" smtClean="0"/>
                  <a:t>Notes: beam measurement RS includes CSI-RS, RS defined for mobility purpose, FFS: SS &amp; DMRS</a:t>
                </a:r>
              </a:p>
              <a:p>
                <a:pPr lvl="1"/>
                <a:r>
                  <a:rPr lang="en-US" sz="1800" dirty="0" smtClean="0"/>
                  <a:t>FFS: on multiple type of RS </a:t>
                </a:r>
                <a:endParaRPr lang="en-US" sz="1800" dirty="0"/>
              </a:p>
              <a:p>
                <a:pPr lvl="0"/>
                <a:r>
                  <a:rPr lang="en-US" sz="2000" dirty="0" smtClean="0"/>
                  <a:t>Beam </a:t>
                </a:r>
                <a:r>
                  <a:rPr lang="en-US" sz="2000" dirty="0"/>
                  <a:t>specific power control parameters includes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𝛼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sz="2000" dirty="0"/>
                  <a:t> </a:t>
                </a:r>
                <a:r>
                  <a:rPr lang="en-US" sz="2000" dirty="0" smtClean="0"/>
                  <a:t>and/or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/>
                  <a:t>  </a:t>
                </a:r>
                <a:r>
                  <a:rPr lang="en-US" sz="2000" dirty="0" smtClean="0"/>
                  <a:t>which </a:t>
                </a:r>
                <a:r>
                  <a:rPr lang="en-US" sz="2000" dirty="0"/>
                  <a:t>can be </a:t>
                </a:r>
                <a:r>
                  <a:rPr lang="en-US" sz="2000" dirty="0" smtClean="0"/>
                  <a:t>specific with regard to TRP side beam and/or UE side beam</a:t>
                </a:r>
                <a:r>
                  <a:rPr lang="en-US" sz="1600" dirty="0" smtClean="0"/>
                  <a:t> </a:t>
                </a:r>
              </a:p>
              <a:p>
                <a:r>
                  <a:rPr lang="en-US" altLang="zh-CN" sz="2000" dirty="0" smtClean="0">
                    <a:solidFill>
                      <a:srgbClr val="000000"/>
                    </a:solidFill>
                    <a:cs typeface="Calibri" pitchFamily="34" charset="0"/>
                  </a:rPr>
                  <a:t>Multiple power control process are supported for each UE </a:t>
                </a:r>
              </a:p>
              <a:p>
                <a:pPr lvl="1"/>
                <a:r>
                  <a:rPr lang="en-US" altLang="zh-CN" sz="1800" dirty="0" smtClean="0">
                    <a:solidFill>
                      <a:srgbClr val="000000"/>
                    </a:solidFill>
                    <a:cs typeface="Calibri" pitchFamily="34" charset="0"/>
                  </a:rPr>
                  <a:t>FFS: Different antenna ports can be used for </a:t>
                </a:r>
                <a:r>
                  <a:rPr lang="en-US" altLang="zh-CN" sz="1800" dirty="0" err="1" smtClean="0">
                    <a:solidFill>
                      <a:srgbClr val="000000"/>
                    </a:solidFill>
                    <a:cs typeface="Calibri" pitchFamily="34" charset="0"/>
                  </a:rPr>
                  <a:t>pathloss</a:t>
                </a:r>
                <a:r>
                  <a:rPr lang="en-US" altLang="zh-CN" sz="1800" dirty="0" smtClean="0">
                    <a:solidFill>
                      <a:srgbClr val="000000"/>
                    </a:solidFill>
                    <a:cs typeface="Calibri" pitchFamily="34" charset="0"/>
                  </a:rPr>
                  <a:t> measurement for each process</a:t>
                </a:r>
              </a:p>
              <a:p>
                <a:pPr lvl="1"/>
                <a:r>
                  <a:rPr lang="en-US" altLang="zh-CN" sz="1800" dirty="0" smtClean="0">
                    <a:solidFill>
                      <a:srgbClr val="000000"/>
                    </a:solidFill>
                    <a:cs typeface="Calibri" pitchFamily="34" charset="0"/>
                  </a:rPr>
                  <a:t>Same </a:t>
                </a:r>
                <a:r>
                  <a:rPr lang="en-US" altLang="zh-CN" sz="1800" dirty="0">
                    <a:solidFill>
                      <a:srgbClr val="000000"/>
                    </a:solidFill>
                    <a:cs typeface="Calibri" pitchFamily="34" charset="0"/>
                  </a:rPr>
                  <a:t>antenna port </a:t>
                </a:r>
                <a:r>
                  <a:rPr lang="en-US" altLang="zh-CN" sz="1800" dirty="0" smtClean="0">
                    <a:solidFill>
                      <a:srgbClr val="000000"/>
                    </a:solidFill>
                    <a:cs typeface="Calibri" pitchFamily="34" charset="0"/>
                  </a:rPr>
                  <a:t>can be used</a:t>
                </a:r>
                <a:r>
                  <a:rPr lang="en-US" altLang="zh-CN" sz="1800" dirty="0">
                    <a:solidFill>
                      <a:srgbClr val="000000"/>
                    </a:solidFill>
                    <a:cs typeface="Calibri" pitchFamily="34" charset="0"/>
                  </a:rPr>
                  <a:t> for </a:t>
                </a:r>
                <a:r>
                  <a:rPr lang="en-US" altLang="zh-CN" sz="1800" dirty="0" err="1">
                    <a:solidFill>
                      <a:srgbClr val="000000"/>
                    </a:solidFill>
                    <a:cs typeface="Calibri" pitchFamily="34" charset="0"/>
                  </a:rPr>
                  <a:t>pathloss</a:t>
                </a:r>
                <a:r>
                  <a:rPr lang="en-US" altLang="zh-CN" sz="1800" dirty="0">
                    <a:solidFill>
                      <a:srgbClr val="000000"/>
                    </a:solidFill>
                    <a:cs typeface="Calibri" pitchFamily="34" charset="0"/>
                  </a:rPr>
                  <a:t> measurement for </a:t>
                </a:r>
                <a:r>
                  <a:rPr lang="en-US" altLang="zh-CN" sz="1800" dirty="0" smtClean="0">
                    <a:solidFill>
                      <a:srgbClr val="000000"/>
                    </a:solidFill>
                    <a:cs typeface="Calibri" pitchFamily="34" charset="0"/>
                  </a:rPr>
                  <a:t>multiple process. i.e. for transmission of different channel/RS</a:t>
                </a:r>
                <a:endParaRPr lang="zh-CN" altLang="zh-CN" sz="1800" dirty="0">
                  <a:solidFill>
                    <a:srgbClr val="000000"/>
                  </a:solidFill>
                  <a:cs typeface="Calibri" pitchFamily="34" charset="0"/>
                </a:endParaRPr>
              </a:p>
              <a:p>
                <a:r>
                  <a:rPr lang="en-US" altLang="zh-CN" sz="2000" dirty="0" smtClean="0">
                    <a:solidFill>
                      <a:srgbClr val="000000"/>
                    </a:solidFill>
                    <a:cs typeface="Calibri" pitchFamily="34" charset="0"/>
                  </a:rPr>
                  <a:t>NR supports power control for UE side multiple panel transmission</a:t>
                </a:r>
              </a:p>
              <a:p>
                <a:pPr lvl="1"/>
                <a:r>
                  <a:rPr lang="en-US" altLang="zh-CN" sz="1800" dirty="0" smtClean="0">
                    <a:solidFill>
                      <a:srgbClr val="000000"/>
                    </a:solidFill>
                    <a:cs typeface="Calibri" pitchFamily="34" charset="0"/>
                  </a:rPr>
                  <a:t>FFS: specification impact to support multiple panel </a:t>
                </a:r>
              </a:p>
              <a:p>
                <a:r>
                  <a:rPr lang="en-US" altLang="zh-CN" sz="2000" dirty="0" smtClean="0">
                    <a:solidFill>
                      <a:srgbClr val="000000"/>
                    </a:solidFill>
                    <a:cs typeface="Calibri" pitchFamily="34" charset="0"/>
                  </a:rPr>
                  <a:t>FFS: waveform common/specific parameters for power control</a:t>
                </a:r>
                <a:endParaRPr lang="zh-CN" altLang="zh-CN" sz="2000" dirty="0">
                  <a:solidFill>
                    <a:srgbClr val="000000"/>
                  </a:solidFill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229600" cy="4906963"/>
              </a:xfrm>
              <a:blipFill rotWithShape="0">
                <a:blip r:embed="rId2"/>
                <a:stretch>
                  <a:fillRect l="-667" t="-621" r="-444"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786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16242</TotalTime>
  <Words>206</Words>
  <Application>Microsoft Office PowerPoint</Application>
  <PresentationFormat>On-screen Show (4:3)</PresentationFormat>
  <Paragraphs>33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ＭＳ Ｐゴシック</vt:lpstr>
      <vt:lpstr>ＭＳ Ｐ明朝</vt:lpstr>
      <vt:lpstr>宋体</vt:lpstr>
      <vt:lpstr>Arial</vt:lpstr>
      <vt:lpstr>Calibri</vt:lpstr>
      <vt:lpstr>Cambria Math</vt:lpstr>
      <vt:lpstr>Office Theme</vt:lpstr>
      <vt:lpstr>WF on uplink power control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Park, Dan (Nokia - KR/Seoul)</cp:lastModifiedBy>
  <cp:revision>411</cp:revision>
  <dcterms:created xsi:type="dcterms:W3CDTF">2016-03-24T01:14:08Z</dcterms:created>
  <dcterms:modified xsi:type="dcterms:W3CDTF">2017-01-20T02:43:59Z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