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753" autoAdjust="0"/>
  </p:normalViewPr>
  <p:slideViewPr>
    <p:cSldViewPr>
      <p:cViewPr varScale="1">
        <p:scale>
          <a:sx n="78" d="100"/>
          <a:sy n="78" d="100"/>
        </p:scale>
        <p:origin x="-96" y="-8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146175"/>
          </a:xfrm>
        </p:spPr>
        <p:txBody>
          <a:bodyPr/>
          <a:lstStyle/>
          <a:p>
            <a:r>
              <a:rPr lang="en-US" dirty="0" smtClean="0"/>
              <a:t>WF on Type II Codebook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10000"/>
            <a:ext cx="7978476" cy="1447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</a:t>
            </a:r>
            <a:r>
              <a:rPr lang="en-US" sz="2800" dirty="0" smtClean="0"/>
              <a:t>Ericsson</a:t>
            </a:r>
            <a:r>
              <a:rPr lang="en-US" sz="2800" dirty="0" smtClean="0"/>
              <a:t>, Huawei, </a:t>
            </a:r>
            <a:r>
              <a:rPr lang="en-US" sz="2800" dirty="0" err="1" smtClean="0"/>
              <a:t>HiSilicon</a:t>
            </a:r>
            <a:r>
              <a:rPr lang="en-US" sz="2800" smtClean="0"/>
              <a:t>, 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4647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NR Ad Hoc </a:t>
            </a:r>
            <a:endParaRPr kumimoji="1" lang="zh-CN" altLang="zh-CN" sz="2000" dirty="0"/>
          </a:p>
          <a:p>
            <a:r>
              <a:rPr lang="en-GB" sz="2000" dirty="0"/>
              <a:t>Spokane, USA 16</a:t>
            </a:r>
            <a:r>
              <a:rPr lang="en-GB" sz="2000" baseline="30000" dirty="0"/>
              <a:t>th</a:t>
            </a:r>
            <a:r>
              <a:rPr lang="en-GB" sz="2000" dirty="0"/>
              <a:t> - 20</a:t>
            </a:r>
            <a:r>
              <a:rPr lang="en-GB" sz="2000" baseline="30000" dirty="0"/>
              <a:t>th</a:t>
            </a:r>
            <a:r>
              <a:rPr lang="en-GB" sz="2000" dirty="0"/>
              <a:t> Jan. 2017</a:t>
            </a:r>
          </a:p>
          <a:p>
            <a:r>
              <a:rPr kumimoji="1" lang="en-US" altLang="ja-JP" sz="2000" dirty="0"/>
              <a:t>Agenda item: 5.1.2.2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R1-1701499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Observation from the most recent agreement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638800"/>
          </a:xfrm>
        </p:spPr>
        <p:txBody>
          <a:bodyPr>
            <a:noAutofit/>
          </a:bodyPr>
          <a:lstStyle/>
          <a:p>
            <a:r>
              <a:rPr lang="en-GB" sz="2400" dirty="0"/>
              <a:t>Category 1: Precoder feedback</a:t>
            </a:r>
            <a:endParaRPr lang="en-US" sz="2400" dirty="0"/>
          </a:p>
          <a:p>
            <a:r>
              <a:rPr lang="en-GB" sz="2400" dirty="0"/>
              <a:t>Category 2: Covariance matrix feedback</a:t>
            </a:r>
            <a:endParaRPr lang="en-US" sz="2400" dirty="0"/>
          </a:p>
          <a:p>
            <a:r>
              <a:rPr lang="en-GB" sz="2400" dirty="0"/>
              <a:t>Category 3: Hybrid CSI feedback i.e. Type II CSI codebook can be used in conjunction with LTE-Class-B-type-like CSI feedback (e.g. based on port selection/combination codebook)</a:t>
            </a:r>
            <a:endParaRPr lang="en-US" sz="2400" dirty="0"/>
          </a:p>
          <a:p>
            <a:pPr marL="0" lvl="0" indent="0">
              <a:buNone/>
            </a:pPr>
            <a:endParaRPr lang="en-US" sz="2400" dirty="0"/>
          </a:p>
          <a:p>
            <a:pPr lvl="0"/>
            <a:r>
              <a:rPr lang="en-US" sz="2400" i="1" dirty="0" smtClean="0"/>
              <a:t>For </a:t>
            </a:r>
            <a:r>
              <a:rPr lang="en-US" sz="2400" i="1" dirty="0"/>
              <a:t>category 1, 5 candidate schemes share some common characteristics</a:t>
            </a:r>
          </a:p>
          <a:p>
            <a:pPr lvl="0"/>
            <a:r>
              <a:rPr lang="en-US" sz="2400" i="1" dirty="0"/>
              <a:t>For category 2, 2 candidate schemes share some common characteristics</a:t>
            </a:r>
          </a:p>
          <a:p>
            <a:pPr lvl="0"/>
            <a:r>
              <a:rPr lang="en-US" sz="2400" i="1" dirty="0"/>
              <a:t>Category 3 (1 candidate scheme) utilizes W1 component of Category 1 codebook in conjunction with beam selection/combination codebook (potential candidate </a:t>
            </a:r>
            <a:r>
              <a:rPr lang="en-US" sz="2400" i="1" dirty="0" smtClean="0"/>
              <a:t>for Type I codebook)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10200"/>
          </a:xfrm>
        </p:spPr>
        <p:txBody>
          <a:bodyPr>
            <a:noAutofit/>
          </a:bodyPr>
          <a:lstStyle/>
          <a:p>
            <a:pPr lvl="0"/>
            <a:r>
              <a:rPr lang="en-US" sz="2800" dirty="0"/>
              <a:t>Support at least </a:t>
            </a:r>
            <a:r>
              <a:rPr lang="en-US" sz="2800" dirty="0" smtClean="0">
                <a:solidFill>
                  <a:srgbClr val="FF0000"/>
                </a:solidFill>
              </a:rPr>
              <a:t>one </a:t>
            </a:r>
            <a:r>
              <a:rPr lang="en-US" sz="2800" dirty="0" smtClean="0">
                <a:solidFill>
                  <a:srgbClr val="FF0000"/>
                </a:solidFill>
              </a:rPr>
              <a:t>scheme taken from </a:t>
            </a:r>
            <a:r>
              <a:rPr lang="en-US" sz="2800" dirty="0" smtClean="0"/>
              <a:t>Category 1, 2, </a:t>
            </a:r>
            <a:r>
              <a:rPr lang="en-US" sz="2800" dirty="0" smtClean="0">
                <a:solidFill>
                  <a:srgbClr val="FF0000"/>
                </a:solidFill>
              </a:rPr>
              <a:t>and/or</a:t>
            </a:r>
            <a:r>
              <a:rPr lang="en-US" sz="2800" dirty="0" smtClean="0"/>
              <a:t> 3 codebook </a:t>
            </a:r>
            <a:r>
              <a:rPr lang="en-US" sz="2800" dirty="0"/>
              <a:t>for Type II CSI</a:t>
            </a:r>
          </a:p>
          <a:p>
            <a:pPr lvl="1"/>
            <a:r>
              <a:rPr lang="en-US" sz="2400" dirty="0"/>
              <a:t>Possible down selection can be performed in RAN1#88 or throughout Phase I </a:t>
            </a:r>
            <a:r>
              <a:rPr lang="en-US" sz="2400" dirty="0" smtClean="0"/>
              <a:t>WI</a:t>
            </a:r>
          </a:p>
          <a:p>
            <a:pPr lvl="1"/>
            <a:r>
              <a:rPr lang="en-US" sz="2400" dirty="0" smtClean="0"/>
              <a:t>Descriptions </a:t>
            </a:r>
            <a:r>
              <a:rPr lang="en-US" sz="2400" dirty="0" smtClean="0"/>
              <a:t>for </a:t>
            </a:r>
            <a:r>
              <a:rPr lang="en-US" sz="2400" dirty="0" smtClean="0"/>
              <a:t>Category </a:t>
            </a:r>
            <a:r>
              <a:rPr lang="en-US" sz="2400" dirty="0" smtClean="0"/>
              <a:t>1 and 2 are given in the following </a:t>
            </a:r>
            <a:r>
              <a:rPr lang="en-US" sz="2400" dirty="0" smtClean="0"/>
              <a:t>slides</a:t>
            </a:r>
          </a:p>
          <a:p>
            <a:pPr lvl="2"/>
            <a:r>
              <a:rPr lang="en-US" sz="2000" dirty="0" smtClean="0"/>
              <a:t>For the purpose of summary in TR38.802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Autofit/>
          </a:bodyPr>
          <a:lstStyle/>
          <a:p>
            <a:r>
              <a:rPr lang="en-US" sz="3200" dirty="0" smtClean="0"/>
              <a:t>Category 1: </a:t>
            </a:r>
            <a:r>
              <a:rPr lang="en-US" sz="3200" dirty="0"/>
              <a:t>precoder feedback based on linear combination codebook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105400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Dual-stage W = W1W2 codebook for single-panel</a:t>
            </a:r>
          </a:p>
          <a:p>
            <a:pPr lvl="0"/>
            <a:r>
              <a:rPr lang="en-US" sz="2400" dirty="0"/>
              <a:t>W1 consists of a </a:t>
            </a:r>
            <a:r>
              <a:rPr lang="en-US" sz="2400" dirty="0" smtClean="0"/>
              <a:t>set of </a:t>
            </a:r>
            <a:r>
              <a:rPr lang="en-US" sz="2400" i="1" dirty="0" smtClean="0"/>
              <a:t>L</a:t>
            </a:r>
            <a:r>
              <a:rPr lang="en-US" sz="2400" dirty="0" smtClean="0"/>
              <a:t> orthogonal beams, e.g. 2D DFT beams</a:t>
            </a:r>
            <a:endParaRPr lang="en-US" sz="2400" dirty="0"/>
          </a:p>
          <a:p>
            <a:pPr lvl="1"/>
            <a:r>
              <a:rPr lang="en-US" sz="2000" dirty="0" smtClean="0"/>
              <a:t>The set of</a:t>
            </a:r>
            <a:r>
              <a:rPr lang="en-US" sz="2000" dirty="0" smtClean="0"/>
              <a:t> </a:t>
            </a:r>
            <a:r>
              <a:rPr lang="en-US" sz="2000" i="1" dirty="0"/>
              <a:t>L</a:t>
            </a:r>
            <a:r>
              <a:rPr lang="en-US" sz="2000" dirty="0"/>
              <a:t> beams </a:t>
            </a:r>
            <a:r>
              <a:rPr lang="en-US" sz="2000" dirty="0" smtClean="0"/>
              <a:t>is selected out of a basis, e.g. oversampled 2D DFT beams</a:t>
            </a:r>
            <a:endParaRPr lang="en-US" sz="2000" dirty="0"/>
          </a:p>
          <a:p>
            <a:pPr lvl="1"/>
            <a:r>
              <a:rPr lang="en-US" sz="2000" dirty="0" smtClean="0"/>
              <a:t>Beam </a:t>
            </a:r>
            <a:r>
              <a:rPr lang="en-US" sz="2000" dirty="0"/>
              <a:t>selection is wideband</a:t>
            </a:r>
          </a:p>
          <a:p>
            <a:pPr lvl="0"/>
            <a:r>
              <a:rPr lang="en-US" sz="2400" dirty="0"/>
              <a:t>W2: </a:t>
            </a:r>
            <a:r>
              <a:rPr lang="en-US" sz="2400" i="1" dirty="0"/>
              <a:t>L</a:t>
            </a:r>
            <a:r>
              <a:rPr lang="en-US" sz="2400" dirty="0"/>
              <a:t> beams are combined in W2 independently per layer with common W1</a:t>
            </a:r>
          </a:p>
          <a:p>
            <a:pPr lvl="1"/>
            <a:r>
              <a:rPr lang="en-US" sz="2000" dirty="0"/>
              <a:t>Subband reporting of phase quantization </a:t>
            </a:r>
            <a:r>
              <a:rPr lang="en-US" sz="2000" dirty="0" smtClean="0"/>
              <a:t>of beam </a:t>
            </a:r>
            <a:r>
              <a:rPr lang="en-US" sz="2000" dirty="0"/>
              <a:t>combining coefficients</a:t>
            </a:r>
          </a:p>
          <a:p>
            <a:pPr lvl="0"/>
            <a:r>
              <a:rPr lang="en-US" sz="2400" dirty="0"/>
              <a:t>Beam amplitude scaling quantization can be wideband or subband </a:t>
            </a:r>
            <a:r>
              <a:rPr lang="en-US" sz="2400" dirty="0" smtClean="0"/>
              <a:t>reporting</a:t>
            </a:r>
          </a:p>
          <a:p>
            <a:pPr lvl="1"/>
            <a:r>
              <a:rPr lang="en-GB" sz="2000" dirty="0" smtClean="0"/>
              <a:t>With at least subband </a:t>
            </a:r>
            <a:r>
              <a:rPr lang="en-GB" sz="2000" dirty="0"/>
              <a:t>reporting, </a:t>
            </a:r>
            <a:r>
              <a:rPr lang="en-GB" sz="2000" dirty="0" smtClean="0"/>
              <a:t>different amplitude scaling on </a:t>
            </a:r>
            <a:r>
              <a:rPr lang="en-GB" sz="2000" dirty="0"/>
              <a:t>different polarizations </a:t>
            </a:r>
            <a:r>
              <a:rPr lang="en-GB" sz="2000" dirty="0" smtClean="0"/>
              <a:t>and layer</a:t>
            </a:r>
          </a:p>
        </p:txBody>
      </p:sp>
    </p:spTree>
    <p:extLst>
      <p:ext uri="{BB962C8B-B14F-4D97-AF65-F5344CB8AC3E}">
        <p14:creationId xmlns:p14="http://schemas.microsoft.com/office/powerpoint/2010/main" val="4021644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Category 2: covariance matrix feedback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3657600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A quantized/compressed version of covariance matrix is reported by the UE</a:t>
            </a:r>
          </a:p>
          <a:p>
            <a:pPr lvl="1"/>
            <a:r>
              <a:rPr lang="en-US" sz="2000" dirty="0" smtClean="0"/>
              <a:t>Quantization/compression is based on a set of </a:t>
            </a:r>
            <a:r>
              <a:rPr lang="en-US" sz="2000" i="1" dirty="0" smtClean="0"/>
              <a:t>M</a:t>
            </a:r>
            <a:r>
              <a:rPr lang="en-US" sz="2000" dirty="0" smtClean="0"/>
              <a:t> orthogonal basis vectors</a:t>
            </a:r>
          </a:p>
          <a:p>
            <a:pPr lvl="1"/>
            <a:r>
              <a:rPr lang="en-US" sz="2000" dirty="0" smtClean="0"/>
              <a:t>Reporting can include indicators of the </a:t>
            </a:r>
            <a:r>
              <a:rPr lang="en-US" sz="2000" i="1" dirty="0" smtClean="0"/>
              <a:t>M</a:t>
            </a:r>
            <a:r>
              <a:rPr lang="en-US" sz="2000" dirty="0" smtClean="0"/>
              <a:t> basis vectors along with a set of coefficients</a:t>
            </a:r>
          </a:p>
          <a:p>
            <a:pPr lvl="1"/>
            <a:r>
              <a:rPr lang="en-US" sz="2000" dirty="0" smtClean="0"/>
              <a:t>FFS: basis set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66753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</TotalTime>
  <Words>337</Words>
  <Application>Microsoft Office PowerPoint</Application>
  <PresentationFormat>On-screen Show (4:3)</PresentationFormat>
  <Paragraphs>37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Type II Codebook</vt:lpstr>
      <vt:lpstr>Observation from the most recent agreement</vt:lpstr>
      <vt:lpstr>Proposal</vt:lpstr>
      <vt:lpstr>Category 1: precoder feedback based on linear combination codebook</vt:lpstr>
      <vt:lpstr>Category 2: covariance matrix feedback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218</cp:revision>
  <dcterms:created xsi:type="dcterms:W3CDTF">2016-09-09T20:37:00Z</dcterms:created>
  <dcterms:modified xsi:type="dcterms:W3CDTF">2017-01-19T22:30:04Z</dcterms:modified>
</cp:coreProperties>
</file>