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309" autoAdjust="0"/>
    <p:restoredTop sz="94660"/>
  </p:normalViewPr>
  <p:slideViewPr>
    <p:cSldViewPr>
      <p:cViewPr>
        <p:scale>
          <a:sx n="100" d="100"/>
          <a:sy n="100" d="100"/>
        </p:scale>
        <p:origin x="-810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NR Ad Hoc Meeting		</a:t>
            </a:r>
            <a:r>
              <a:rPr lang="en-US" sz="2400" b="1" dirty="0" smtClean="0"/>
              <a:t>R1-1701492</a:t>
            </a:r>
            <a:endParaRPr lang="en-US" sz="2400" dirty="0" smtClean="0"/>
          </a:p>
          <a:p>
            <a:r>
              <a:rPr lang="de-DE" sz="2400" b="1" dirty="0" smtClean="0"/>
              <a:t>Spokane, USA</a:t>
            </a:r>
            <a:r>
              <a:rPr lang="en-US" sz="2400" b="1" dirty="0" smtClean="0"/>
              <a:t>, 16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20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January 2017</a:t>
            </a:r>
            <a:endParaRPr lang="en-US" sz="2400" dirty="0" smtClean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5.1.1.1.1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SS-block Index Indication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sz="2800" dirty="0" smtClean="0"/>
              <a:t>NTT DOCOMO, ZTE</a:t>
            </a:r>
            <a:r>
              <a:rPr lang="en-US" sz="2800" dirty="0" smtClean="0"/>
              <a:t>, ZTE Microelectronics, </a:t>
            </a:r>
            <a:r>
              <a:rPr lang="en-US" sz="2800" dirty="0" smtClean="0"/>
              <a:t>Sierra Wireless,</a:t>
            </a:r>
            <a:r>
              <a:rPr lang="en-US" sz="2800" dirty="0" smtClean="0"/>
              <a:t> Samsung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1910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altLang="zh-CN" sz="3400" dirty="0" smtClean="0"/>
              <a:t>In </a:t>
            </a:r>
            <a:r>
              <a:rPr lang="en-US" altLang="zh-CN" sz="3400" dirty="0" smtClean="0"/>
              <a:t>RAN1#86bis </a:t>
            </a:r>
            <a:r>
              <a:rPr lang="en-US" altLang="zh-CN" sz="3400" dirty="0" smtClean="0"/>
              <a:t>meeting, the following agreements on </a:t>
            </a:r>
            <a:r>
              <a:rPr lang="en-US" altLang="zh-CN" sz="3400" dirty="0" smtClean="0"/>
              <a:t>SS structure were </a:t>
            </a:r>
            <a:r>
              <a:rPr lang="en-US" altLang="zh-CN" sz="3400" dirty="0" smtClean="0"/>
              <a:t>achieved:</a:t>
            </a:r>
            <a:endParaRPr lang="zh-CN" altLang="zh-CN" sz="3400" dirty="0" smtClean="0"/>
          </a:p>
          <a:p>
            <a:pPr lvl="0"/>
            <a:r>
              <a:rPr lang="en-US" altLang="zh-CN" sz="2900" dirty="0" smtClean="0"/>
              <a:t>PSS</a:t>
            </a:r>
            <a:r>
              <a:rPr lang="en-US" altLang="zh-CN" sz="2900" dirty="0" smtClean="0"/>
              <a:t>, SSS and/or PBCH can be transmitted within a ‘SS block’</a:t>
            </a:r>
            <a:endParaRPr lang="zh-CN" altLang="zh-CN" sz="2900" dirty="0" smtClean="0"/>
          </a:p>
          <a:p>
            <a:pPr lvl="0"/>
            <a:r>
              <a:rPr lang="en-US" altLang="zh-CN" sz="2900" dirty="0" smtClean="0"/>
              <a:t>One </a:t>
            </a:r>
            <a:r>
              <a:rPr lang="en-US" altLang="zh-CN" sz="2900" dirty="0" smtClean="0"/>
              <a:t>or multiple ‘SS block(s)’ compose an ‘SS burst’</a:t>
            </a:r>
            <a:endParaRPr lang="zh-CN" altLang="zh-CN" sz="2900" dirty="0" smtClean="0"/>
          </a:p>
          <a:p>
            <a:pPr lvl="0"/>
            <a:r>
              <a:rPr lang="en-GB" altLang="zh-CN" sz="2900" dirty="0" smtClean="0"/>
              <a:t>One </a:t>
            </a:r>
            <a:r>
              <a:rPr lang="en-GB" altLang="zh-CN" sz="2900" dirty="0" smtClean="0"/>
              <a:t>or multiple ‘SS burst(s)’ compose a ‘SS burst set’</a:t>
            </a:r>
            <a:endParaRPr lang="zh-CN" altLang="zh-CN" sz="2900" dirty="0" smtClean="0"/>
          </a:p>
          <a:p>
            <a:pPr>
              <a:buNone/>
            </a:pPr>
            <a:endParaRPr lang="en-US" altLang="zh-CN" sz="3800" dirty="0" smtClean="0"/>
          </a:p>
          <a:p>
            <a:pPr>
              <a:buNone/>
            </a:pPr>
            <a:r>
              <a:rPr lang="en-US" altLang="zh-CN" sz="3400" dirty="0" smtClean="0"/>
              <a:t>In </a:t>
            </a:r>
            <a:r>
              <a:rPr lang="en-US" altLang="zh-CN" sz="3400" dirty="0" smtClean="0"/>
              <a:t>RAN1#87 meeting, the following agreements on SS-block indication were achieved:</a:t>
            </a:r>
            <a:endParaRPr lang="zh-CN" altLang="zh-CN" sz="3400" dirty="0" smtClean="0"/>
          </a:p>
          <a:p>
            <a:pPr lvl="0"/>
            <a:r>
              <a:rPr lang="en-US" altLang="zh-CN" sz="2900" dirty="0" smtClean="0"/>
              <a:t>At least for multi-beams case, at least the time index of SS-block is indicated to the UE</a:t>
            </a:r>
            <a:endParaRPr lang="zh-CN" altLang="zh-CN" sz="2900" dirty="0" smtClean="0"/>
          </a:p>
          <a:p>
            <a:pPr lvl="1"/>
            <a:r>
              <a:rPr lang="en-US" altLang="zh-CN" sz="2900" dirty="0" smtClean="0"/>
              <a:t>FFS: single-beam case</a:t>
            </a:r>
            <a:endParaRPr lang="zh-CN" altLang="zh-CN" sz="2900" dirty="0" smtClean="0"/>
          </a:p>
          <a:p>
            <a:r>
              <a:rPr lang="en-US" altLang="zh-CN" sz="2900" dirty="0" smtClean="0"/>
              <a:t>FFS: whether SS-block is transmitted by single-beam or </a:t>
            </a:r>
            <a:r>
              <a:rPr lang="en-US" altLang="zh-CN" sz="2900" dirty="0" smtClean="0"/>
              <a:t>multi-beams</a:t>
            </a:r>
          </a:p>
          <a:p>
            <a:endParaRPr lang="en-US" altLang="zh-CN" sz="2900" dirty="0" smtClean="0"/>
          </a:p>
          <a:p>
            <a:pPr>
              <a:buNone/>
            </a:pPr>
            <a:r>
              <a:rPr lang="en-US" altLang="zh-CN" sz="3400" dirty="0" smtClean="0"/>
              <a:t>In RAN1 NR </a:t>
            </a:r>
            <a:r>
              <a:rPr lang="en-US" altLang="zh-CN" sz="3400" dirty="0" err="1" smtClean="0"/>
              <a:t>AdHoc</a:t>
            </a:r>
            <a:r>
              <a:rPr lang="en-US" altLang="zh-CN" sz="3400" dirty="0" smtClean="0"/>
              <a:t> meeting, the following agreements </a:t>
            </a:r>
            <a:r>
              <a:rPr lang="en-US" altLang="zh-CN" sz="3400" dirty="0" smtClean="0"/>
              <a:t>were achieved </a:t>
            </a:r>
            <a:endParaRPr lang="en-US" altLang="zh-CN" sz="3400" dirty="0" smtClean="0"/>
          </a:p>
          <a:p>
            <a:r>
              <a:rPr lang="en-US" altLang="zh-CN" sz="2900" dirty="0" smtClean="0"/>
              <a:t>UE shall be able to identify at least OFDM symbol index, slot index in a radio frame and radio frame number from an SS block.</a:t>
            </a:r>
            <a:endParaRPr lang="zh-CN" altLang="zh-CN" sz="2900" dirty="0" smtClean="0"/>
          </a:p>
          <a:p>
            <a:endParaRPr lang="en-US" altLang="zh-CN" sz="2900" dirty="0" smtClean="0"/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638800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zh-CN" altLang="zh-CN" sz="1600" dirty="0" smtClean="0"/>
          </a:p>
          <a:p>
            <a:pPr marL="342900" lvl="1" indent="-342900"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3300" dirty="0" smtClean="0"/>
              <a:t>The time index/indices of an SS block from which UE will derive symbol, slot index in a radio frame is/are to be down-selected from the following alternatives</a:t>
            </a:r>
            <a:r>
              <a:rPr lang="en-US" altLang="ko-KR" sz="3300" dirty="0" smtClean="0"/>
              <a:t>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Alt.1: One time index for every SS-block within an SS-burst </a:t>
            </a:r>
            <a:r>
              <a:rPr lang="en-GB" altLang="ko-KR" dirty="0" smtClean="0"/>
              <a:t>set </a:t>
            </a:r>
            <a:endParaRPr lang="en-GB" altLang="ko-KR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Alt.2: </a:t>
            </a:r>
            <a:r>
              <a:rPr lang="en-GB" altLang="ko-KR" dirty="0" smtClean="0"/>
              <a:t>An SS block index that is specific to each SS-block </a:t>
            </a:r>
            <a:r>
              <a:rPr lang="en-GB" altLang="ko-KR" dirty="0" smtClean="0"/>
              <a:t>within an </a:t>
            </a:r>
            <a:r>
              <a:rPr lang="en-GB" altLang="ko-KR" dirty="0" smtClean="0"/>
              <a:t>SS-burst, and </a:t>
            </a:r>
            <a:r>
              <a:rPr lang="en-GB" altLang="ko-KR" dirty="0" smtClean="0"/>
              <a:t>an SS burst index that is common across SS blocks in each SS-burst </a:t>
            </a:r>
            <a:r>
              <a:rPr lang="en-GB" altLang="ko-KR" dirty="0" smtClean="0"/>
              <a:t>within an SS-burst set</a:t>
            </a:r>
            <a:endParaRPr lang="en-GB" altLang="ko-KR" dirty="0" smtClean="0"/>
          </a:p>
          <a:p>
            <a:pPr lvl="0"/>
            <a:endParaRPr lang="en-GB" altLang="zh-CN" sz="20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/>
              <a:t>For NR </a:t>
            </a:r>
            <a:r>
              <a:rPr lang="en-US" altLang="ko-KR" dirty="0" smtClean="0"/>
              <a:t>SS-block</a:t>
            </a:r>
            <a:r>
              <a:rPr lang="en-US" altLang="ko-KR" dirty="0" smtClean="0">
                <a:solidFill>
                  <a:srgbClr val="FF0000"/>
                </a:solidFill>
              </a:rPr>
              <a:t> </a:t>
            </a:r>
            <a:r>
              <a:rPr lang="en-US" altLang="ko-KR" dirty="0" smtClean="0"/>
              <a:t>time index </a:t>
            </a:r>
            <a:r>
              <a:rPr lang="en-US" altLang="ko-KR" dirty="0" smtClean="0"/>
              <a:t>indicating </a:t>
            </a:r>
            <a:r>
              <a:rPr lang="en-US" altLang="ko-KR" dirty="0" smtClean="0"/>
              <a:t>mechanisms, down selection will be done </a:t>
            </a:r>
            <a:r>
              <a:rPr lang="en-US" altLang="ko-KR" dirty="0" smtClean="0"/>
              <a:t>from</a:t>
            </a:r>
            <a:r>
              <a:rPr lang="en-US" altLang="ko-KR" dirty="0" smtClean="0">
                <a:solidFill>
                  <a:srgbClr val="FF0000"/>
                </a:solidFill>
              </a:rPr>
              <a:t> </a:t>
            </a:r>
            <a:r>
              <a:rPr lang="en-US" altLang="ko-KR" dirty="0" smtClean="0"/>
              <a:t>the </a:t>
            </a:r>
            <a:r>
              <a:rPr lang="en-US" altLang="ko-KR" dirty="0" smtClean="0"/>
              <a:t>following schemes: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Alt.1: Implicit indication by </a:t>
            </a:r>
            <a:r>
              <a:rPr lang="en-GB" altLang="ko-KR" dirty="0" smtClean="0"/>
              <a:t>PBCH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Alt.2</a:t>
            </a:r>
            <a:r>
              <a:rPr lang="en-GB" altLang="ko-KR" dirty="0" smtClean="0"/>
              <a:t>: Explicit indication by PBCH</a:t>
            </a:r>
            <a:endParaRPr lang="en-GB" altLang="ko-KR" dirty="0" smtClean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sz="2900" dirty="0" smtClean="0"/>
              <a:t>Alt.3: </a:t>
            </a:r>
            <a:r>
              <a:rPr lang="en-GB" altLang="ko-KR" sz="2900" dirty="0" smtClean="0"/>
              <a:t>Indication by an additional SS, if such an additional SS is introduced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sz="2900" dirty="0" smtClean="0"/>
              <a:t>Alt.4: </a:t>
            </a:r>
            <a:r>
              <a:rPr lang="en-GB" altLang="ko-KR" sz="2900" dirty="0" smtClean="0"/>
              <a:t>Indication by other signals </a:t>
            </a:r>
            <a:r>
              <a:rPr lang="en-GB" altLang="ko-KR" sz="2900" dirty="0" smtClean="0"/>
              <a:t>not </a:t>
            </a:r>
            <a:r>
              <a:rPr lang="en-GB" altLang="ko-KR" sz="2900" dirty="0" smtClean="0"/>
              <a:t>mentioned in above Alternatives</a:t>
            </a:r>
            <a:r>
              <a:rPr lang="en-GB" altLang="ko-KR" sz="2900" dirty="0" smtClean="0"/>
              <a:t>, e.g</a:t>
            </a:r>
            <a:r>
              <a:rPr lang="en-GB" altLang="ko-KR" sz="2900" dirty="0" smtClean="0"/>
              <a:t>., NR-SS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sz="2900" dirty="0" smtClean="0"/>
              <a:t>Alt </a:t>
            </a:r>
            <a:r>
              <a:rPr lang="en-GB" altLang="ko-KR" sz="2900" dirty="0" smtClean="0"/>
              <a:t>5: Combinations of above Alternatives are not </a:t>
            </a:r>
            <a:r>
              <a:rPr lang="en-GB" altLang="ko-KR" sz="2900" dirty="0" smtClean="0"/>
              <a:t>precluded</a:t>
            </a:r>
            <a:endParaRPr lang="en-US" altLang="zh-CN" sz="3100" dirty="0" smtClean="0">
              <a:solidFill>
                <a:srgbClr val="FF0000"/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sz="3000" dirty="0" smtClean="0"/>
              <a:t>By </a:t>
            </a:r>
            <a:r>
              <a:rPr lang="en-US" altLang="ko-KR" sz="3000" dirty="0" smtClean="0"/>
              <a:t>default, the UE may </a:t>
            </a:r>
            <a:r>
              <a:rPr lang="en-US" altLang="ko-KR" sz="3000" dirty="0" smtClean="0"/>
              <a:t>neither assume </a:t>
            </a:r>
            <a:r>
              <a:rPr lang="en-US" altLang="ko-KR" sz="3000" dirty="0" smtClean="0"/>
              <a:t>the </a:t>
            </a:r>
            <a:r>
              <a:rPr lang="en-US" altLang="ko-KR" sz="3000" dirty="0" err="1" smtClean="0"/>
              <a:t>gNB</a:t>
            </a:r>
            <a:r>
              <a:rPr lang="en-US" altLang="ko-KR" sz="3000" dirty="0" smtClean="0"/>
              <a:t> transmits </a:t>
            </a:r>
            <a:r>
              <a:rPr lang="en-US" altLang="ko-KR" sz="3000" dirty="0" smtClean="0"/>
              <a:t>the same number of physical beam(s), nor the same physical beam(s) </a:t>
            </a:r>
            <a:r>
              <a:rPr lang="en-US" altLang="ko-KR" sz="3000" dirty="0" smtClean="0"/>
              <a:t>across different SS-blocks </a:t>
            </a:r>
            <a:r>
              <a:rPr lang="en-US" altLang="ko-KR" sz="3000" dirty="0" smtClean="0"/>
              <a:t>within an </a:t>
            </a:r>
            <a:r>
              <a:rPr lang="en-US" altLang="ko-KR" sz="3000" dirty="0" smtClean="0"/>
              <a:t>SS burst set</a:t>
            </a:r>
            <a:r>
              <a:rPr lang="en-US" altLang="ko-KR" sz="3000" dirty="0" smtClean="0"/>
              <a:t>.</a:t>
            </a:r>
            <a:endParaRPr lang="en-US" altLang="zh-CN" sz="3100" strike="sngStrike" dirty="0" smtClean="0"/>
          </a:p>
        </p:txBody>
      </p:sp>
    </p:spTree>
    <p:extLst>
      <p:ext uri="{BB962C8B-B14F-4D97-AF65-F5344CB8AC3E}">
        <p14:creationId xmlns:p14="http://schemas.microsoft.com/office/powerpoint/2010/main" xmlns="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7474</TotalTime>
  <Words>346</Words>
  <Application>Microsoft Office PowerPoint</Application>
  <PresentationFormat>全屏显示(4:3)</PresentationFormat>
  <Paragraphs>31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Liu Jin</cp:lastModifiedBy>
  <cp:revision>771</cp:revision>
  <dcterms:created xsi:type="dcterms:W3CDTF">2016-03-24T01:14:08Z</dcterms:created>
  <dcterms:modified xsi:type="dcterms:W3CDTF">2017-01-19T23:55:35Z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(3)kKTIO+ntY/aNo5M33Qsi5wUflf6Y3t8AFx4HCVVaNLz1zTYisWvQyP3+Q7Mb5AycXI1LtWiv
6FOT/4OI02wNJ2CLv64+IoYK0aYy7Vk+QimmgttwYhnOd/sSjNm6GrbHh60M9Y3RorRYkNUB
Tmri2OVmxmqCDV4qB7ShOTwky4tcKgtmPpZ1/VTs+o2Kbt3ssTdLFyNabx1R2LJqtD//hZi0
6X1CuSYDbctqHMPoiv</vt:lpwstr>
  </property>
  <property fmtid="{D5CDD505-2E9C-101B-9397-08002B2CF9AE}" pid="9" name="_2015_ms_pID_7253431">
    <vt:lpwstr>j99x5Jz93KeFjbwLCxvHg9HfL8WVLblTxOusO5xKcuhkK2H6/8015c
OQUtgRvF3t9QnwMcs8o1zB5MnGMYajPCQEA5upwx6zO/q2UqmHq25/N7oET/dakXNLSBeAA6
bPIUeyuwIwBzrPGtIB8ZXKBLJxOj2VYeklE8B//FF6ClvB0ebUu8xPPqAuqdtmNgSTa5TEnW
1VmaYT/nkTwJ0EsRQEzIy6cb8nV7ZnzbZJ16</vt:lpwstr>
  </property>
  <property fmtid="{D5CDD505-2E9C-101B-9397-08002B2CF9AE}" pid="10" name="_2015_ms_pID_7253432">
    <vt:lpwstr>hvDDnwD9ecUZDivR90guSdYNmXRme+AZdKdx
Qb543SM3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1484779568</vt:lpwstr>
  </property>
</Properties>
</file>