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4" r:id="rId3"/>
    <p:sldId id="282" r:id="rId4"/>
    <p:sldId id="281" r:id="rId5"/>
    <p:sldId id="287" r:id="rId6"/>
    <p:sldId id="283" r:id="rId7"/>
    <p:sldId id="285" r:id="rId8"/>
    <p:sldId id="286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1/20/2017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RACH association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</a:t>
            </a:r>
            <a:r>
              <a:rPr lang="en-US" altLang="ja-JP" smtClean="0"/>
              <a:t>Microelectronics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869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</a:t>
            </a:r>
            <a:r>
              <a:rPr lang="en-US" altLang="ja-JP"/>
              <a:t>WG1 </a:t>
            </a:r>
            <a:r>
              <a:rPr lang="en-US" altLang="ja-JP" smtClean="0"/>
              <a:t>NR_AH Meeting</a:t>
            </a:r>
            <a:endParaRPr lang="en-US" altLang="ja-JP" dirty="0" smtClean="0"/>
          </a:p>
          <a:p>
            <a:r>
              <a:rPr lang="en-US" altLang="ja-JP" smtClean="0"/>
              <a:t>Spokane, USA, 16</a:t>
            </a:r>
            <a:r>
              <a:rPr lang="en-US" altLang="ja-JP" baseline="30000" smtClean="0"/>
              <a:t>th</a:t>
            </a:r>
            <a:r>
              <a:rPr lang="en-US" altLang="ja-JP" smtClean="0"/>
              <a:t> –20</a:t>
            </a:r>
            <a:r>
              <a:rPr lang="en-US" altLang="ja-JP" baseline="30000" smtClean="0"/>
              <a:t>th</a:t>
            </a:r>
            <a:r>
              <a:rPr lang="en-US" altLang="ja-JP" smtClean="0"/>
              <a:t> January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5.1.1.4.2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R1-1701472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u="sng" smtClean="0"/>
              <a:t>Agreements (RAN1#86b in R1-1610962):</a:t>
            </a:r>
            <a:endParaRPr lang="en-US" sz="2800" smtClean="0"/>
          </a:p>
          <a:p>
            <a:pPr lvl="0"/>
            <a:r>
              <a:rPr lang="en-US" sz="2400" smtClean="0"/>
              <a:t>Regardless of whether Tx/Rx reciprocity is available or not at gNB at least for multiple beams operation, the following RACH procedure is considered for at least UE in idle mode</a:t>
            </a:r>
          </a:p>
          <a:p>
            <a:pPr lvl="1"/>
            <a:r>
              <a:rPr lang="en-US" sz="2000" b="1" smtClean="0"/>
              <a:t>Association between one or  multiple  occasions for DL broadcast channel/signal and  a subset of RACH resources </a:t>
            </a:r>
            <a:r>
              <a:rPr lang="en-US" sz="2000" smtClean="0"/>
              <a:t>is informed to UE by broadcast system information or known to UE</a:t>
            </a:r>
          </a:p>
          <a:p>
            <a:pPr lvl="2"/>
            <a:r>
              <a:rPr lang="en-US" sz="1800" smtClean="0"/>
              <a:t>FFS: Signaling of  “non-association”</a:t>
            </a:r>
          </a:p>
          <a:p>
            <a:pPr lvl="2"/>
            <a:r>
              <a:rPr lang="en-US" sz="1800" smtClean="0"/>
              <a:t>Detailed design for RACH preamble should be further studied</a:t>
            </a:r>
          </a:p>
          <a:p>
            <a:pPr lvl="1"/>
            <a:r>
              <a:rPr lang="en-US" sz="2000" b="1" smtClean="0"/>
              <a:t>Based on the DL measurement and the corresponding association, UE selects the subset of RACH resources</a:t>
            </a:r>
          </a:p>
          <a:p>
            <a:pPr lvl="2"/>
            <a:r>
              <a:rPr lang="en-US" sz="1800" smtClean="0"/>
              <a:t>FFS: Tx beam selection for RACH preamble transmission</a:t>
            </a:r>
          </a:p>
          <a:p>
            <a:pPr>
              <a:buNone/>
            </a:pPr>
            <a:r>
              <a:rPr lang="en-US" sz="2800" b="1" u="sng" smtClean="0"/>
              <a:t>Agreements (RAN1#86b):</a:t>
            </a:r>
            <a:endParaRPr lang="en-US" sz="2800" smtClean="0"/>
          </a:p>
          <a:p>
            <a:pPr lvl="0"/>
            <a:r>
              <a:rPr lang="en-US" sz="2800" smtClean="0"/>
              <a:t>RACH resource:</a:t>
            </a:r>
          </a:p>
          <a:p>
            <a:pPr lvl="1"/>
            <a:r>
              <a:rPr lang="en-US" sz="2400" smtClean="0"/>
              <a:t>A time-frequency resource to send RACH preamble</a:t>
            </a:r>
            <a:endParaRPr lang="en-GB" sz="2400" b="1" u="sng" smtClean="0"/>
          </a:p>
          <a:p>
            <a:pPr>
              <a:buNone/>
            </a:pPr>
            <a:endParaRPr lang="en-US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800" b="1" u="sng" smtClean="0"/>
              <a:t>Agreements (RAN1#86b):</a:t>
            </a:r>
            <a:endParaRPr lang="en-US" sz="2800" smtClean="0"/>
          </a:p>
          <a:p>
            <a:pPr lvl="0"/>
            <a:r>
              <a:rPr lang="en-US" sz="2400" b="1" smtClean="0"/>
              <a:t>For the cases with and without Tx/Rx reciprocity, the common random access procedure should be strived</a:t>
            </a:r>
          </a:p>
          <a:p>
            <a:pPr lvl="0"/>
            <a:r>
              <a:rPr lang="en-US" sz="2400" smtClean="0"/>
              <a:t>When Tx/Rx reciprocity is not available, the the following could be further considered for at least UE in idle mode</a:t>
            </a:r>
          </a:p>
          <a:p>
            <a:pPr lvl="1"/>
            <a:r>
              <a:rPr lang="en-US" sz="2000" smtClean="0"/>
              <a:t>Whether or how to report DL Tx beam to gNB, e.g.,</a:t>
            </a:r>
          </a:p>
          <a:p>
            <a:pPr lvl="2"/>
            <a:r>
              <a:rPr lang="en-US" sz="1800" smtClean="0"/>
              <a:t>RACH preamble/resource</a:t>
            </a:r>
          </a:p>
          <a:p>
            <a:pPr lvl="2"/>
            <a:r>
              <a:rPr lang="en-US" sz="1800" smtClean="0"/>
              <a:t>Msg. 3</a:t>
            </a:r>
          </a:p>
          <a:p>
            <a:pPr>
              <a:buNone/>
            </a:pPr>
            <a:r>
              <a:rPr lang="en-GB" sz="2800" b="1" u="sng" smtClean="0"/>
              <a:t>Agreements (RAN1#87):</a:t>
            </a:r>
            <a:endParaRPr lang="en-US" sz="2800" smtClean="0"/>
          </a:p>
          <a:p>
            <a:pPr lvl="0"/>
            <a:r>
              <a:rPr lang="en-GB" sz="2400" smtClean="0"/>
              <a:t>Regardless of whether Tx/Rx reciprocity is available or not at gNB at least for multiple beams operation,</a:t>
            </a:r>
            <a:endParaRPr lang="en-US" sz="2400" smtClean="0"/>
          </a:p>
          <a:p>
            <a:pPr lvl="1"/>
            <a:r>
              <a:rPr lang="en-GB" sz="2000" b="1" smtClean="0"/>
              <a:t>At gNB, the DL Tx beam for message 2 can be obtained based on the detected RACH preamble/resource and the corresponding association</a:t>
            </a:r>
            <a:endParaRPr lang="en-US" sz="2000" b="1" smtClean="0"/>
          </a:p>
          <a:p>
            <a:pPr>
              <a:buNone/>
            </a:pPr>
            <a:endParaRPr lang="en-US" sz="3200" smtClean="0"/>
          </a:p>
          <a:p>
            <a:pPr>
              <a:buNone/>
            </a:pPr>
            <a:endParaRPr lang="en-US" sz="18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sv-SE" sz="2400" smtClean="0"/>
              <a:t>There are scenarios with more SS blocks than subsets of RACH occasions, especially at low RACH load, examples:</a:t>
            </a:r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r>
              <a:rPr lang="sv-SE" sz="2400" smtClean="0"/>
              <a:t>In this case, multiple SS blocks are associated with the same RACH occasions.</a:t>
            </a:r>
          </a:p>
          <a:p>
            <a:endParaRPr lang="en-US" sz="2400" smtClean="0"/>
          </a:p>
          <a:p>
            <a:pPr>
              <a:buNone/>
            </a:pPr>
            <a:endParaRPr lang="en-US" sz="1600" smtClean="0"/>
          </a:p>
        </p:txBody>
      </p:sp>
      <p:sp>
        <p:nvSpPr>
          <p:cNvPr id="4" name="Rectangle 3"/>
          <p:cNvSpPr/>
          <p:nvPr/>
        </p:nvSpPr>
        <p:spPr>
          <a:xfrm>
            <a:off x="1259632" y="465487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5" name="Rectangle 4"/>
          <p:cNvSpPr/>
          <p:nvPr/>
        </p:nvSpPr>
        <p:spPr>
          <a:xfrm>
            <a:off x="1691680" y="465487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6" name="Rectangle 5"/>
          <p:cNvSpPr/>
          <p:nvPr/>
        </p:nvSpPr>
        <p:spPr>
          <a:xfrm>
            <a:off x="2483768" y="4654877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 bl.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472514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475656" y="4365104"/>
            <a:ext cx="6912768" cy="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1475656" y="4365104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9512" y="4283804"/>
            <a:ext cx="12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635896" y="4643845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624736" y="4643844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3923928" y="4365104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900918" y="465313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sp>
        <p:nvSpPr>
          <p:cNvPr id="42" name="TextBox 41"/>
          <p:cNvSpPr txBox="1"/>
          <p:nvPr/>
        </p:nvSpPr>
        <p:spPr>
          <a:xfrm>
            <a:off x="5580112" y="465313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2699792" y="4365104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6948264" y="4365104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1187624" y="5373216"/>
            <a:ext cx="432048" cy="432048"/>
            <a:chOff x="107504" y="2996952"/>
            <a:chExt cx="864096" cy="864096"/>
          </a:xfrm>
        </p:grpSpPr>
        <p:sp>
          <p:nvSpPr>
            <p:cNvPr id="27" name="Oval 2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483768" y="5373216"/>
            <a:ext cx="432048" cy="432048"/>
            <a:chOff x="3635896" y="2348880"/>
            <a:chExt cx="864096" cy="864096"/>
          </a:xfrm>
        </p:grpSpPr>
        <p:sp>
          <p:nvSpPr>
            <p:cNvPr id="33" name="Oval 32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691680" y="5373216"/>
            <a:ext cx="432048" cy="432048"/>
            <a:chOff x="3635896" y="2348880"/>
            <a:chExt cx="864096" cy="864096"/>
          </a:xfrm>
        </p:grpSpPr>
        <p:sp>
          <p:nvSpPr>
            <p:cNvPr id="39" name="Oval 38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Oval 40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Oval 43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123728" y="536392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3707904" y="5373216"/>
            <a:ext cx="432048" cy="432048"/>
            <a:chOff x="107504" y="2996952"/>
            <a:chExt cx="864096" cy="864096"/>
          </a:xfrm>
        </p:grpSpPr>
        <p:sp>
          <p:nvSpPr>
            <p:cNvPr id="48" name="Oval 47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Oval 48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Oval 49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Oval 50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134003" y="5373216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beam</a:t>
            </a:r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4427984" y="5373216"/>
            <a:ext cx="432048" cy="432048"/>
            <a:chOff x="107504" y="2996952"/>
            <a:chExt cx="864096" cy="864096"/>
          </a:xfrm>
        </p:grpSpPr>
        <p:sp>
          <p:nvSpPr>
            <p:cNvPr id="56" name="Oval 55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Oval 56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7673" y="3851756"/>
            <a:ext cx="920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More simultaneous receiver beams than simultaneous transmitter beams (e.g. digital/hybrid BF)</a:t>
            </a:r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1233133" y="227861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67" name="Rectangle 66"/>
          <p:cNvSpPr/>
          <p:nvPr/>
        </p:nvSpPr>
        <p:spPr>
          <a:xfrm>
            <a:off x="1665181" y="227861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68" name="Rectangle 67"/>
          <p:cNvSpPr/>
          <p:nvPr/>
        </p:nvSpPr>
        <p:spPr>
          <a:xfrm>
            <a:off x="2457269" y="227861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 bl.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097229" y="2348880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1449157" y="1988840"/>
            <a:ext cx="6336704" cy="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1449157" y="1988840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53013" y="1907540"/>
            <a:ext cx="12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</a:t>
            </a:r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3609397" y="2267581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545501" y="2710661"/>
            <a:ext cx="1667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Sub-set of </a:t>
            </a:r>
          </a:p>
          <a:p>
            <a:pPr algn="ctr"/>
            <a:r>
              <a:rPr lang="sv-SE" smtClean="0"/>
              <a:t>RACH resources</a:t>
            </a:r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6598237" y="2267580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121565" y="226758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77" name="Straight Arrow Connector 76"/>
          <p:cNvCxnSpPr>
            <a:stCxn id="74" idx="3"/>
            <a:endCxn id="75" idx="1"/>
          </p:cNvCxnSpPr>
          <p:nvPr/>
        </p:nvCxnSpPr>
        <p:spPr>
          <a:xfrm flipV="1">
            <a:off x="6212882" y="2591616"/>
            <a:ext cx="385355" cy="442211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74" idx="1"/>
            <a:endCxn id="73" idx="3"/>
          </p:cNvCxnSpPr>
          <p:nvPr/>
        </p:nvCxnSpPr>
        <p:spPr>
          <a:xfrm flipH="1" flipV="1">
            <a:off x="4185461" y="2591617"/>
            <a:ext cx="360040" cy="44221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3897429" y="1988840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7874419" y="227687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2673293" y="1988840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>
            <a:off x="6921765" y="1988840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oup 83"/>
          <p:cNvGrpSpPr/>
          <p:nvPr/>
        </p:nvGrpSpPr>
        <p:grpSpPr>
          <a:xfrm>
            <a:off x="1161125" y="2996952"/>
            <a:ext cx="432048" cy="432048"/>
            <a:chOff x="107504" y="2996952"/>
            <a:chExt cx="864096" cy="864096"/>
          </a:xfrm>
        </p:grpSpPr>
        <p:sp>
          <p:nvSpPr>
            <p:cNvPr id="85" name="Oval 84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457269" y="2996952"/>
            <a:ext cx="432048" cy="432048"/>
            <a:chOff x="3635896" y="2348880"/>
            <a:chExt cx="864096" cy="864096"/>
          </a:xfrm>
        </p:grpSpPr>
        <p:sp>
          <p:nvSpPr>
            <p:cNvPr id="90" name="Oval 89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Oval 90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665181" y="2996952"/>
            <a:ext cx="432048" cy="432048"/>
            <a:chOff x="3635896" y="2348880"/>
            <a:chExt cx="864096" cy="864096"/>
          </a:xfrm>
        </p:grpSpPr>
        <p:sp>
          <p:nvSpPr>
            <p:cNvPr id="95" name="Oval 94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Oval 95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Oval 97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2097229" y="2987660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3681405" y="2996952"/>
            <a:ext cx="432048" cy="432048"/>
            <a:chOff x="107504" y="2996952"/>
            <a:chExt cx="864096" cy="864096"/>
          </a:xfrm>
        </p:grpSpPr>
        <p:sp>
          <p:nvSpPr>
            <p:cNvPr id="101" name="Oval 100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Oval 101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Oval 102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107504" y="2996952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beam</a:t>
            </a:r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6633733" y="2996952"/>
            <a:ext cx="432048" cy="432048"/>
            <a:chOff x="107504" y="2996952"/>
            <a:chExt cx="864096" cy="864096"/>
          </a:xfrm>
        </p:grpSpPr>
        <p:sp>
          <p:nvSpPr>
            <p:cNvPr id="107" name="Oval 10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Oval 108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2051720" y="1619508"/>
            <a:ext cx="5839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without beam correspondence (TRP Rx beam sweeping)</a:t>
            </a:r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4355976" y="4653136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7308304" y="4653136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cxnSp>
        <p:nvCxnSpPr>
          <p:cNvPr id="114" name="Straight Arrow Connector 113"/>
          <p:cNvCxnSpPr/>
          <p:nvPr/>
        </p:nvCxnSpPr>
        <p:spPr>
          <a:xfrm>
            <a:off x="1907704" y="4221088"/>
            <a:ext cx="6336704" cy="0"/>
          </a:xfrm>
          <a:prstGeom prst="straightConnector1">
            <a:avLst/>
          </a:prstGeom>
          <a:ln w="25400"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>
            <a:off x="1907704" y="4221088"/>
            <a:ext cx="0" cy="433789"/>
          </a:xfrm>
          <a:prstGeom prst="straightConnector1">
            <a:avLst/>
          </a:prstGeom>
          <a:ln w="25400"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4644008" y="4221088"/>
            <a:ext cx="0" cy="422756"/>
          </a:xfrm>
          <a:prstGeom prst="straightConnector1">
            <a:avLst/>
          </a:prstGeom>
          <a:ln w="25400">
            <a:prstDash val="dash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>
            <a:off x="7596336" y="4221088"/>
            <a:ext cx="0" cy="422756"/>
          </a:xfrm>
          <a:prstGeom prst="straightConnector1">
            <a:avLst/>
          </a:prstGeom>
          <a:ln w="25400">
            <a:prstDash val="dash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Group 120"/>
          <p:cNvGrpSpPr/>
          <p:nvPr/>
        </p:nvGrpSpPr>
        <p:grpSpPr>
          <a:xfrm>
            <a:off x="6660232" y="5373216"/>
            <a:ext cx="432048" cy="432048"/>
            <a:chOff x="107504" y="2996952"/>
            <a:chExt cx="864096" cy="864096"/>
          </a:xfrm>
        </p:grpSpPr>
        <p:sp>
          <p:nvSpPr>
            <p:cNvPr id="122" name="Oval 121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Oval 122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4" name="Oval 123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5" name="Oval 124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7380312" y="5373216"/>
            <a:ext cx="432048" cy="432048"/>
            <a:chOff x="107504" y="2996952"/>
            <a:chExt cx="864096" cy="864096"/>
          </a:xfrm>
        </p:grpSpPr>
        <p:sp>
          <p:nvSpPr>
            <p:cNvPr id="127" name="Oval 12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Oval 127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Oval 128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0" name="Oval 129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6" name="Curved Right Arrow 115"/>
          <p:cNvSpPr/>
          <p:nvPr/>
        </p:nvSpPr>
        <p:spPr>
          <a:xfrm rot="13994125">
            <a:off x="3794432" y="2866995"/>
            <a:ext cx="432048" cy="7920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8" name="Curved Right Arrow 117"/>
          <p:cNvSpPr/>
          <p:nvPr/>
        </p:nvSpPr>
        <p:spPr>
          <a:xfrm rot="13994125">
            <a:off x="6746761" y="2866993"/>
            <a:ext cx="432048" cy="7920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3419872" y="3491717"/>
            <a:ext cx="16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TRP Rx beam sweeping</a:t>
            </a:r>
            <a:endParaRPr lang="en-US" sz="1200"/>
          </a:p>
        </p:txBody>
      </p:sp>
      <p:sp>
        <p:nvSpPr>
          <p:cNvPr id="131" name="TextBox 130"/>
          <p:cNvSpPr txBox="1"/>
          <p:nvPr/>
        </p:nvSpPr>
        <p:spPr>
          <a:xfrm>
            <a:off x="6403131" y="3501009"/>
            <a:ext cx="16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TRP Rx beam sweeping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Problem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endParaRPr lang="sv-SE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sv-SE" smtClean="0"/>
              <a:t>The number of subsets of RACH resources needs to be at least equal to the number of SS blocks.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sv-SE" smtClean="0"/>
              <a:t>In multi-beam, this results in excessive RACH overhead when the RACH load is low.</a:t>
            </a:r>
          </a:p>
          <a:p>
            <a:pPr marL="742950" lvl="2" indent="-342900"/>
            <a:r>
              <a:rPr lang="sv-SE" smtClean="0"/>
              <a:t>Less resources for data</a:t>
            </a:r>
          </a:p>
          <a:p>
            <a:pPr marL="742950" lvl="2" indent="-342900"/>
            <a:r>
              <a:rPr lang="sv-SE" smtClean="0"/>
              <a:t>Higher minimum network power consumption due to excessive PRACH detection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sv-SE" smtClean="0"/>
          </a:p>
          <a:p>
            <a:pPr marL="742950" lvl="2" indent="-342900"/>
            <a:endParaRPr lang="en-US" smtClean="0">
              <a:solidFill>
                <a:srgbClr val="FF0000"/>
              </a:solidFill>
            </a:endParaRPr>
          </a:p>
          <a:p>
            <a:pPr marL="742950" lvl="2" indent="-342900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mtClean="0"/>
              <a:t>At least for multiple beams operation, association between one or multiple occasions for DL broadcast channel/signal </a:t>
            </a:r>
            <a:r>
              <a:rPr lang="en-US" smtClean="0">
                <a:solidFill>
                  <a:srgbClr val="FF0000"/>
                </a:solidFill>
              </a:rPr>
              <a:t>and a subset of RACH preamble indices </a:t>
            </a:r>
            <a:r>
              <a:rPr lang="en-US" smtClean="0"/>
              <a:t>is informed to UE by broadcast system information or known to UE.</a:t>
            </a:r>
          </a:p>
          <a:p>
            <a:pPr marL="742950" lvl="2" indent="-342900"/>
            <a:r>
              <a:rPr lang="sv-SE" smtClean="0"/>
              <a:t>Note: association above complements association to subset of RACH resources</a:t>
            </a:r>
            <a:endParaRPr lang="en-US" smtClean="0"/>
          </a:p>
          <a:p>
            <a:pPr marL="742950" lvl="2" indent="-342900"/>
            <a:r>
              <a:rPr lang="en-US" smtClean="0"/>
              <a:t>FFS: Signaling of  “non-association”</a:t>
            </a:r>
          </a:p>
          <a:p>
            <a:pPr marL="342900" lvl="1" indent="-342900"/>
            <a:r>
              <a:rPr lang="en-US" smtClean="0"/>
              <a:t>Based on the DL measurement and the corresponding association, UE selects the subset of RACH resources </a:t>
            </a:r>
            <a:r>
              <a:rPr lang="en-US" smtClean="0">
                <a:solidFill>
                  <a:srgbClr val="FF0000"/>
                </a:solidFill>
              </a:rPr>
              <a:t>and the subset of RACH preamble indices</a:t>
            </a:r>
          </a:p>
          <a:p>
            <a:pPr marL="742950" lvl="2" indent="-342900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Examples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pPr>
              <a:buNone/>
            </a:pPr>
            <a:endParaRPr lang="sv-SE" sz="2400" smtClean="0"/>
          </a:p>
          <a:p>
            <a:endParaRPr lang="en-US" sz="2400" smtClean="0"/>
          </a:p>
          <a:p>
            <a:pPr>
              <a:buNone/>
            </a:pPr>
            <a:endParaRPr lang="en-US" sz="1600" smtClean="0"/>
          </a:p>
        </p:txBody>
      </p:sp>
      <p:sp>
        <p:nvSpPr>
          <p:cNvPr id="4" name="Rectangle 3"/>
          <p:cNvSpPr/>
          <p:nvPr/>
        </p:nvSpPr>
        <p:spPr>
          <a:xfrm>
            <a:off x="2051720" y="4523055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5" name="Rectangle 4"/>
          <p:cNvSpPr/>
          <p:nvPr/>
        </p:nvSpPr>
        <p:spPr>
          <a:xfrm>
            <a:off x="2483768" y="4523055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6" name="Rectangle 5"/>
          <p:cNvSpPr/>
          <p:nvPr/>
        </p:nvSpPr>
        <p:spPr>
          <a:xfrm>
            <a:off x="3275856" y="4523055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 bl.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15816" y="459332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267744" y="4233282"/>
            <a:ext cx="6912768" cy="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267744" y="4233282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71600" y="4151982"/>
            <a:ext cx="12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427984" y="4512023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416824" y="4512022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4716016" y="4233282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8693006" y="452131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sp>
        <p:nvSpPr>
          <p:cNvPr id="42" name="TextBox 41"/>
          <p:cNvSpPr txBox="1"/>
          <p:nvPr/>
        </p:nvSpPr>
        <p:spPr>
          <a:xfrm>
            <a:off x="6372200" y="452131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43" name="Straight Arrow Connector 42"/>
          <p:cNvCxnSpPr/>
          <p:nvPr/>
        </p:nvCxnSpPr>
        <p:spPr>
          <a:xfrm>
            <a:off x="3491880" y="4233282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>
            <a:off x="7740352" y="4233282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25"/>
          <p:cNvGrpSpPr/>
          <p:nvPr/>
        </p:nvGrpSpPr>
        <p:grpSpPr>
          <a:xfrm>
            <a:off x="1979712" y="5241394"/>
            <a:ext cx="432048" cy="432048"/>
            <a:chOff x="107504" y="2996952"/>
            <a:chExt cx="864096" cy="864096"/>
          </a:xfrm>
        </p:grpSpPr>
        <p:sp>
          <p:nvSpPr>
            <p:cNvPr id="27" name="Oval 2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31"/>
          <p:cNvGrpSpPr/>
          <p:nvPr/>
        </p:nvGrpSpPr>
        <p:grpSpPr>
          <a:xfrm>
            <a:off x="3275856" y="5241394"/>
            <a:ext cx="432048" cy="432048"/>
            <a:chOff x="3635896" y="2348880"/>
            <a:chExt cx="864096" cy="864096"/>
          </a:xfrm>
        </p:grpSpPr>
        <p:sp>
          <p:nvSpPr>
            <p:cNvPr id="33" name="Oval 32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37"/>
          <p:cNvGrpSpPr/>
          <p:nvPr/>
        </p:nvGrpSpPr>
        <p:grpSpPr>
          <a:xfrm>
            <a:off x="2483768" y="5241394"/>
            <a:ext cx="432048" cy="432048"/>
            <a:chOff x="3635896" y="2348880"/>
            <a:chExt cx="864096" cy="864096"/>
          </a:xfrm>
        </p:grpSpPr>
        <p:sp>
          <p:nvSpPr>
            <p:cNvPr id="39" name="Oval 38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Oval 40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Oval 43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915816" y="5232102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grpSp>
        <p:nvGrpSpPr>
          <p:cNvPr id="15" name="Group 46"/>
          <p:cNvGrpSpPr/>
          <p:nvPr/>
        </p:nvGrpSpPr>
        <p:grpSpPr>
          <a:xfrm>
            <a:off x="4499992" y="5241394"/>
            <a:ext cx="432048" cy="432048"/>
            <a:chOff x="107504" y="2996952"/>
            <a:chExt cx="864096" cy="864096"/>
          </a:xfrm>
        </p:grpSpPr>
        <p:sp>
          <p:nvSpPr>
            <p:cNvPr id="48" name="Oval 47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Oval 48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Oval 49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Oval 50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926091" y="5241394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beam</a:t>
            </a:r>
            <a:endParaRPr lang="en-US"/>
          </a:p>
        </p:txBody>
      </p:sp>
      <p:grpSp>
        <p:nvGrpSpPr>
          <p:cNvPr id="16" name="Group 54"/>
          <p:cNvGrpSpPr/>
          <p:nvPr/>
        </p:nvGrpSpPr>
        <p:grpSpPr>
          <a:xfrm>
            <a:off x="5220072" y="5241394"/>
            <a:ext cx="432048" cy="432048"/>
            <a:chOff x="107504" y="2996952"/>
            <a:chExt cx="864096" cy="864096"/>
          </a:xfrm>
        </p:grpSpPr>
        <p:sp>
          <p:nvSpPr>
            <p:cNvPr id="56" name="Oval 55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Oval 56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35496" y="3719934"/>
            <a:ext cx="920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More simultaneous receiver beams than simultaneous transmitter beams (e.g. digital/hybrid BF)</a:t>
            </a:r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2025221" y="1423809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67" name="Rectangle 66"/>
          <p:cNvSpPr/>
          <p:nvPr/>
        </p:nvSpPr>
        <p:spPr>
          <a:xfrm>
            <a:off x="2457269" y="1423809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68" name="Rectangle 67"/>
          <p:cNvSpPr/>
          <p:nvPr/>
        </p:nvSpPr>
        <p:spPr>
          <a:xfrm>
            <a:off x="3249357" y="1423809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 bl.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889317" y="1494076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cxnSp>
        <p:nvCxnSpPr>
          <p:cNvPr id="70" name="Straight Arrow Connector 69"/>
          <p:cNvCxnSpPr/>
          <p:nvPr/>
        </p:nvCxnSpPr>
        <p:spPr>
          <a:xfrm>
            <a:off x="2241245" y="1134036"/>
            <a:ext cx="6336704" cy="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/>
          <p:nvPr/>
        </p:nvCxnSpPr>
        <p:spPr>
          <a:xfrm>
            <a:off x="2241245" y="1134036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945101" y="1052736"/>
            <a:ext cx="12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</a:t>
            </a:r>
            <a:endParaRPr lang="en-US"/>
          </a:p>
        </p:txBody>
      </p:sp>
      <p:sp>
        <p:nvSpPr>
          <p:cNvPr id="73" name="Rectangle 72"/>
          <p:cNvSpPr/>
          <p:nvPr/>
        </p:nvSpPr>
        <p:spPr>
          <a:xfrm>
            <a:off x="4401485" y="1412777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337589" y="1628800"/>
            <a:ext cx="1667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mtClean="0"/>
              <a:t>Sub-set of </a:t>
            </a:r>
          </a:p>
          <a:p>
            <a:pPr algn="ctr"/>
            <a:r>
              <a:rPr lang="sv-SE" smtClean="0"/>
              <a:t>RACH resources</a:t>
            </a:r>
            <a:endParaRPr lang="en-US"/>
          </a:p>
        </p:txBody>
      </p:sp>
      <p:sp>
        <p:nvSpPr>
          <p:cNvPr id="75" name="Rectangle 74"/>
          <p:cNvSpPr/>
          <p:nvPr/>
        </p:nvSpPr>
        <p:spPr>
          <a:xfrm>
            <a:off x="7390325" y="1412776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5913653" y="119675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77" name="Straight Arrow Connector 76"/>
          <p:cNvCxnSpPr>
            <a:stCxn id="74" idx="3"/>
            <a:endCxn id="75" idx="1"/>
          </p:cNvCxnSpPr>
          <p:nvPr/>
        </p:nvCxnSpPr>
        <p:spPr>
          <a:xfrm flipV="1">
            <a:off x="7004970" y="1736812"/>
            <a:ext cx="385355" cy="215154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/>
          <p:cNvCxnSpPr>
            <a:stCxn id="74" idx="1"/>
            <a:endCxn id="73" idx="3"/>
          </p:cNvCxnSpPr>
          <p:nvPr/>
        </p:nvCxnSpPr>
        <p:spPr>
          <a:xfrm flipH="1" flipV="1">
            <a:off x="4977549" y="1736813"/>
            <a:ext cx="360040" cy="215153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/>
          <p:nvPr/>
        </p:nvCxnSpPr>
        <p:spPr>
          <a:xfrm>
            <a:off x="4689517" y="1134036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8666507" y="142206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smtClean="0"/>
              <a:t>...</a:t>
            </a:r>
            <a:endParaRPr lang="en-US" sz="2400"/>
          </a:p>
        </p:txBody>
      </p:sp>
      <p:cxnSp>
        <p:nvCxnSpPr>
          <p:cNvPr id="82" name="Straight Arrow Connector 81"/>
          <p:cNvCxnSpPr/>
          <p:nvPr/>
        </p:nvCxnSpPr>
        <p:spPr>
          <a:xfrm>
            <a:off x="3465381" y="1134036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/>
          <p:cNvCxnSpPr/>
          <p:nvPr/>
        </p:nvCxnSpPr>
        <p:spPr>
          <a:xfrm>
            <a:off x="7713853" y="1134036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83"/>
          <p:cNvGrpSpPr/>
          <p:nvPr/>
        </p:nvGrpSpPr>
        <p:grpSpPr>
          <a:xfrm>
            <a:off x="1953213" y="2142148"/>
            <a:ext cx="432048" cy="432048"/>
            <a:chOff x="107504" y="2996952"/>
            <a:chExt cx="864096" cy="864096"/>
          </a:xfrm>
        </p:grpSpPr>
        <p:sp>
          <p:nvSpPr>
            <p:cNvPr id="85" name="Oval 84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" name="Group 88"/>
          <p:cNvGrpSpPr/>
          <p:nvPr/>
        </p:nvGrpSpPr>
        <p:grpSpPr>
          <a:xfrm>
            <a:off x="3249357" y="2142148"/>
            <a:ext cx="432048" cy="432048"/>
            <a:chOff x="3635896" y="2348880"/>
            <a:chExt cx="864096" cy="864096"/>
          </a:xfrm>
        </p:grpSpPr>
        <p:sp>
          <p:nvSpPr>
            <p:cNvPr id="90" name="Oval 89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Oval 90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3" name="Oval 92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" name="Group 93"/>
          <p:cNvGrpSpPr/>
          <p:nvPr/>
        </p:nvGrpSpPr>
        <p:grpSpPr>
          <a:xfrm>
            <a:off x="2457269" y="2142148"/>
            <a:ext cx="432048" cy="432048"/>
            <a:chOff x="3635896" y="2348880"/>
            <a:chExt cx="864096" cy="864096"/>
          </a:xfrm>
        </p:grpSpPr>
        <p:sp>
          <p:nvSpPr>
            <p:cNvPr id="95" name="Oval 94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6" name="Oval 95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7" name="Oval 96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8" name="Oval 97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9" name="TextBox 98"/>
          <p:cNvSpPr txBox="1"/>
          <p:nvPr/>
        </p:nvSpPr>
        <p:spPr>
          <a:xfrm>
            <a:off x="2889317" y="2132856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grpSp>
        <p:nvGrpSpPr>
          <p:cNvPr id="21" name="Group 99"/>
          <p:cNvGrpSpPr/>
          <p:nvPr/>
        </p:nvGrpSpPr>
        <p:grpSpPr>
          <a:xfrm>
            <a:off x="4473493" y="2142148"/>
            <a:ext cx="432048" cy="432048"/>
            <a:chOff x="107504" y="2996952"/>
            <a:chExt cx="864096" cy="864096"/>
          </a:xfrm>
        </p:grpSpPr>
        <p:sp>
          <p:nvSpPr>
            <p:cNvPr id="101" name="Oval 100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2" name="Oval 101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" name="Oval 102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4" name="Oval 103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5" name="TextBox 104"/>
          <p:cNvSpPr txBox="1"/>
          <p:nvPr/>
        </p:nvSpPr>
        <p:spPr>
          <a:xfrm>
            <a:off x="899592" y="2142148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beam</a:t>
            </a:r>
            <a:endParaRPr lang="en-US"/>
          </a:p>
        </p:txBody>
      </p:sp>
      <p:grpSp>
        <p:nvGrpSpPr>
          <p:cNvPr id="22" name="Group 105"/>
          <p:cNvGrpSpPr/>
          <p:nvPr/>
        </p:nvGrpSpPr>
        <p:grpSpPr>
          <a:xfrm>
            <a:off x="7425821" y="2142148"/>
            <a:ext cx="432048" cy="432048"/>
            <a:chOff x="107504" y="2996952"/>
            <a:chExt cx="864096" cy="864096"/>
          </a:xfrm>
        </p:grpSpPr>
        <p:sp>
          <p:nvSpPr>
            <p:cNvPr id="107" name="Oval 10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8" name="Oval 107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9" name="Oval 108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0" name="Oval 109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3465381" y="764704"/>
            <a:ext cx="3486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without beam correspondence</a:t>
            </a:r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5148064" y="4521314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13" name="Rectangle 112"/>
          <p:cNvSpPr/>
          <p:nvPr/>
        </p:nvSpPr>
        <p:spPr>
          <a:xfrm>
            <a:off x="8100392" y="4521314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cxnSp>
        <p:nvCxnSpPr>
          <p:cNvPr id="114" name="Straight Arrow Connector 113"/>
          <p:cNvCxnSpPr/>
          <p:nvPr/>
        </p:nvCxnSpPr>
        <p:spPr>
          <a:xfrm>
            <a:off x="2699792" y="4089266"/>
            <a:ext cx="6336704" cy="0"/>
          </a:xfrm>
          <a:prstGeom prst="straightConnector1">
            <a:avLst/>
          </a:prstGeom>
          <a:ln w="25400"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>
            <a:off x="2699792" y="4089266"/>
            <a:ext cx="0" cy="433789"/>
          </a:xfrm>
          <a:prstGeom prst="straightConnector1">
            <a:avLst/>
          </a:prstGeom>
          <a:ln w="25400"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5436096" y="4089266"/>
            <a:ext cx="0" cy="422756"/>
          </a:xfrm>
          <a:prstGeom prst="straightConnector1">
            <a:avLst/>
          </a:prstGeom>
          <a:ln w="25400">
            <a:prstDash val="dash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>
            <a:off x="8388424" y="4089266"/>
            <a:ext cx="0" cy="422756"/>
          </a:xfrm>
          <a:prstGeom prst="straightConnector1">
            <a:avLst/>
          </a:prstGeom>
          <a:ln w="25400">
            <a:prstDash val="dash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120"/>
          <p:cNvGrpSpPr/>
          <p:nvPr/>
        </p:nvGrpSpPr>
        <p:grpSpPr>
          <a:xfrm>
            <a:off x="7452320" y="5241394"/>
            <a:ext cx="432048" cy="432048"/>
            <a:chOff x="107504" y="2996952"/>
            <a:chExt cx="864096" cy="864096"/>
          </a:xfrm>
        </p:grpSpPr>
        <p:sp>
          <p:nvSpPr>
            <p:cNvPr id="122" name="Oval 121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3" name="Oval 122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4" name="Oval 123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5" name="Oval 124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4" name="Group 125"/>
          <p:cNvGrpSpPr/>
          <p:nvPr/>
        </p:nvGrpSpPr>
        <p:grpSpPr>
          <a:xfrm>
            <a:off x="8172400" y="5241394"/>
            <a:ext cx="432048" cy="432048"/>
            <a:chOff x="107504" y="2996952"/>
            <a:chExt cx="864096" cy="864096"/>
          </a:xfrm>
        </p:grpSpPr>
        <p:sp>
          <p:nvSpPr>
            <p:cNvPr id="127" name="Oval 12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Oval 127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9" name="Oval 128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0" name="Oval 129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179512" y="2708920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mtClean="0">
                <a:solidFill>
                  <a:srgbClr val="FF0000"/>
                </a:solidFill>
              </a:rPr>
              <a:t>Subsets of RACH </a:t>
            </a:r>
          </a:p>
          <a:p>
            <a:pPr algn="r"/>
            <a:r>
              <a:rPr lang="sv-SE" smtClean="0">
                <a:solidFill>
                  <a:srgbClr val="FF0000"/>
                </a:solidFill>
              </a:rPr>
              <a:t>preamble indices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1922524" y="285293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0-9</a:t>
            </a:r>
            <a:endParaRPr lang="en-US"/>
          </a:p>
        </p:txBody>
      </p:sp>
      <p:sp>
        <p:nvSpPr>
          <p:cNvPr id="121" name="TextBox 120"/>
          <p:cNvSpPr txBox="1"/>
          <p:nvPr/>
        </p:nvSpPr>
        <p:spPr>
          <a:xfrm>
            <a:off x="2339752" y="285293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10-19</a:t>
            </a:r>
            <a:endParaRPr lang="en-US"/>
          </a:p>
        </p:txBody>
      </p:sp>
      <p:sp>
        <p:nvSpPr>
          <p:cNvPr id="126" name="TextBox 125"/>
          <p:cNvSpPr txBox="1"/>
          <p:nvPr/>
        </p:nvSpPr>
        <p:spPr>
          <a:xfrm>
            <a:off x="3128645" y="285293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30-39</a:t>
            </a:r>
            <a:endParaRPr lang="en-US"/>
          </a:p>
        </p:txBody>
      </p:sp>
      <p:cxnSp>
        <p:nvCxnSpPr>
          <p:cNvPr id="131" name="Straight Arrow Connector 130"/>
          <p:cNvCxnSpPr/>
          <p:nvPr/>
        </p:nvCxnSpPr>
        <p:spPr>
          <a:xfrm>
            <a:off x="2267744" y="2060848"/>
            <a:ext cx="0" cy="792088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2699792" y="2060848"/>
            <a:ext cx="0" cy="792088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3491880" y="2060848"/>
            <a:ext cx="0" cy="792088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>
            <a:endCxn id="139" idx="0"/>
          </p:cNvCxnSpPr>
          <p:nvPr/>
        </p:nvCxnSpPr>
        <p:spPr>
          <a:xfrm>
            <a:off x="2267744" y="5169386"/>
            <a:ext cx="200928" cy="792088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>
            <a:endCxn id="139" idx="0"/>
          </p:cNvCxnSpPr>
          <p:nvPr/>
        </p:nvCxnSpPr>
        <p:spPr>
          <a:xfrm flipH="1">
            <a:off x="2468672" y="5169386"/>
            <a:ext cx="231120" cy="792088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endCxn id="141" idx="0"/>
          </p:cNvCxnSpPr>
          <p:nvPr/>
        </p:nvCxnSpPr>
        <p:spPr>
          <a:xfrm flipH="1">
            <a:off x="3418275" y="5169386"/>
            <a:ext cx="73605" cy="792088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323528" y="5891207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mtClean="0">
                <a:solidFill>
                  <a:srgbClr val="FF0000"/>
                </a:solidFill>
              </a:rPr>
              <a:t>Subsets of RACH </a:t>
            </a:r>
          </a:p>
          <a:p>
            <a:pPr algn="r"/>
            <a:r>
              <a:rPr lang="sv-SE" smtClean="0">
                <a:solidFill>
                  <a:srgbClr val="FF0000"/>
                </a:solidFill>
              </a:rPr>
              <a:t>preamble indices</a:t>
            </a:r>
            <a:endParaRPr lang="en-US">
              <a:solidFill>
                <a:srgbClr val="FF0000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2165544" y="5961474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0-19</a:t>
            </a:r>
            <a:endParaRPr lang="en-US"/>
          </a:p>
        </p:txBody>
      </p:sp>
      <p:sp>
        <p:nvSpPr>
          <p:cNvPr id="141" name="TextBox 140"/>
          <p:cNvSpPr txBox="1"/>
          <p:nvPr/>
        </p:nvSpPr>
        <p:spPr>
          <a:xfrm>
            <a:off x="3056637" y="5961474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20-39</a:t>
            </a:r>
            <a:endParaRPr lang="en-US"/>
          </a:p>
        </p:txBody>
      </p:sp>
      <p:cxnSp>
        <p:nvCxnSpPr>
          <p:cNvPr id="143" name="Straight Arrow Connector 142"/>
          <p:cNvCxnSpPr/>
          <p:nvPr/>
        </p:nvCxnSpPr>
        <p:spPr>
          <a:xfrm flipH="1" flipV="1">
            <a:off x="3419872" y="5805264"/>
            <a:ext cx="1512168" cy="66026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4932040" y="6165304"/>
            <a:ext cx="27211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smtClean="0">
                <a:solidFill>
                  <a:srgbClr val="FF0000"/>
                </a:solidFill>
              </a:rPr>
              <a:t>Association to subset of </a:t>
            </a:r>
          </a:p>
          <a:p>
            <a:r>
              <a:rPr lang="sv-SE" sz="2000" smtClean="0">
                <a:solidFill>
                  <a:srgbClr val="FF0000"/>
                </a:solidFill>
              </a:rPr>
              <a:t>RACH preamble indices</a:t>
            </a:r>
            <a:endParaRPr lang="en-US" sz="2000">
              <a:solidFill>
                <a:srgbClr val="FF0000"/>
              </a:solidFill>
            </a:endParaRPr>
          </a:p>
        </p:txBody>
      </p:sp>
      <p:sp>
        <p:nvSpPr>
          <p:cNvPr id="142" name="Curved Right Arrow 141"/>
          <p:cNvSpPr/>
          <p:nvPr/>
        </p:nvSpPr>
        <p:spPr>
          <a:xfrm rot="13994125">
            <a:off x="4586520" y="2074906"/>
            <a:ext cx="432048" cy="7920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4" name="Curved Right Arrow 143"/>
          <p:cNvSpPr/>
          <p:nvPr/>
        </p:nvSpPr>
        <p:spPr>
          <a:xfrm rot="13994125">
            <a:off x="7538849" y="2074904"/>
            <a:ext cx="432048" cy="79208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4211960" y="2699628"/>
            <a:ext cx="16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TRP Rx beam sweeping</a:t>
            </a:r>
            <a:endParaRPr lang="en-US" sz="1200"/>
          </a:p>
        </p:txBody>
      </p:sp>
      <p:sp>
        <p:nvSpPr>
          <p:cNvPr id="147" name="TextBox 146"/>
          <p:cNvSpPr txBox="1"/>
          <p:nvPr/>
        </p:nvSpPr>
        <p:spPr>
          <a:xfrm>
            <a:off x="7195219" y="2708920"/>
            <a:ext cx="16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smtClean="0"/>
              <a:t>TRP Rx beam sweeping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Examples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endParaRPr lang="sv-SE" sz="2400" smtClean="0"/>
          </a:p>
          <a:p>
            <a:pPr>
              <a:buNone/>
            </a:pPr>
            <a:endParaRPr lang="sv-SE" sz="2400" smtClean="0"/>
          </a:p>
          <a:p>
            <a:endParaRPr lang="en-US" sz="2400" smtClean="0"/>
          </a:p>
          <a:p>
            <a:pPr>
              <a:buNone/>
            </a:pPr>
            <a:endParaRPr lang="en-US" sz="1600" smtClean="0"/>
          </a:p>
        </p:txBody>
      </p:sp>
      <p:sp>
        <p:nvSpPr>
          <p:cNvPr id="4" name="Rectangle 3"/>
          <p:cNvSpPr/>
          <p:nvPr/>
        </p:nvSpPr>
        <p:spPr>
          <a:xfrm>
            <a:off x="2051720" y="235991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5" name="Rectangle 4"/>
          <p:cNvSpPr/>
          <p:nvPr/>
        </p:nvSpPr>
        <p:spPr>
          <a:xfrm>
            <a:off x="2483768" y="235991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</a:t>
            </a:r>
          </a:p>
          <a:p>
            <a:pPr algn="ctr"/>
            <a:r>
              <a:rPr lang="sv-SE" smtClean="0">
                <a:solidFill>
                  <a:schemeClr val="tx1"/>
                </a:solidFill>
              </a:rPr>
              <a:t>bl.</a:t>
            </a:r>
          </a:p>
        </p:txBody>
      </p:sp>
      <p:sp>
        <p:nvSpPr>
          <p:cNvPr id="6" name="Rectangle 5"/>
          <p:cNvSpPr/>
          <p:nvPr/>
        </p:nvSpPr>
        <p:spPr>
          <a:xfrm>
            <a:off x="3275856" y="2359913"/>
            <a:ext cx="432048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mtClean="0">
                <a:solidFill>
                  <a:schemeClr val="tx1"/>
                </a:solidFill>
              </a:rPr>
              <a:t>SS bl.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15816" y="2430180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267744" y="2070140"/>
            <a:ext cx="6912768" cy="0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2267744" y="2070140"/>
            <a:ext cx="0" cy="289773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971600" y="1988840"/>
            <a:ext cx="1251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Association</a:t>
            </a: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427984" y="2348881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4716016" y="2070140"/>
            <a:ext cx="0" cy="278740"/>
          </a:xfrm>
          <a:prstGeom prst="straightConnector1">
            <a:avLst/>
          </a:prstGeom>
          <a:ln w="25400"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25"/>
          <p:cNvGrpSpPr/>
          <p:nvPr/>
        </p:nvGrpSpPr>
        <p:grpSpPr>
          <a:xfrm>
            <a:off x="1979712" y="3078252"/>
            <a:ext cx="432048" cy="432048"/>
            <a:chOff x="107504" y="2996952"/>
            <a:chExt cx="864096" cy="864096"/>
          </a:xfrm>
        </p:grpSpPr>
        <p:sp>
          <p:nvSpPr>
            <p:cNvPr id="27" name="Oval 26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31"/>
          <p:cNvGrpSpPr/>
          <p:nvPr/>
        </p:nvGrpSpPr>
        <p:grpSpPr>
          <a:xfrm>
            <a:off x="3275856" y="3078252"/>
            <a:ext cx="432048" cy="432048"/>
            <a:chOff x="3635896" y="2348880"/>
            <a:chExt cx="864096" cy="864096"/>
          </a:xfrm>
        </p:grpSpPr>
        <p:sp>
          <p:nvSpPr>
            <p:cNvPr id="33" name="Oval 32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Oval 33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Oval 34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Oval 36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37"/>
          <p:cNvGrpSpPr/>
          <p:nvPr/>
        </p:nvGrpSpPr>
        <p:grpSpPr>
          <a:xfrm>
            <a:off x="2483768" y="3078252"/>
            <a:ext cx="432048" cy="432048"/>
            <a:chOff x="3635896" y="2348880"/>
            <a:chExt cx="864096" cy="864096"/>
          </a:xfrm>
        </p:grpSpPr>
        <p:sp>
          <p:nvSpPr>
            <p:cNvPr id="39" name="Oval 38"/>
            <p:cNvSpPr/>
            <p:nvPr/>
          </p:nvSpPr>
          <p:spPr>
            <a:xfrm>
              <a:off x="3923928" y="278092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Oval 39"/>
            <p:cNvSpPr/>
            <p:nvPr/>
          </p:nvSpPr>
          <p:spPr>
            <a:xfrm rot="5400000">
              <a:off x="3707904" y="256490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Oval 40"/>
            <p:cNvSpPr/>
            <p:nvPr/>
          </p:nvSpPr>
          <p:spPr>
            <a:xfrm>
              <a:off x="3923928" y="234888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Oval 43"/>
            <p:cNvSpPr/>
            <p:nvPr/>
          </p:nvSpPr>
          <p:spPr>
            <a:xfrm rot="5400000">
              <a:off x="4139952" y="2564904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2915816" y="3068960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grpSp>
        <p:nvGrpSpPr>
          <p:cNvPr id="15" name="Group 46"/>
          <p:cNvGrpSpPr/>
          <p:nvPr/>
        </p:nvGrpSpPr>
        <p:grpSpPr>
          <a:xfrm>
            <a:off x="4499992" y="3078252"/>
            <a:ext cx="432048" cy="432048"/>
            <a:chOff x="107504" y="2996952"/>
            <a:chExt cx="864096" cy="864096"/>
          </a:xfrm>
        </p:grpSpPr>
        <p:sp>
          <p:nvSpPr>
            <p:cNvPr id="48" name="Oval 47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Oval 48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Oval 49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1" name="Oval 50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926091" y="3078252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beam</a:t>
            </a:r>
            <a:endParaRPr lang="en-US"/>
          </a:p>
        </p:txBody>
      </p:sp>
      <p:grpSp>
        <p:nvGrpSpPr>
          <p:cNvPr id="16" name="Group 54"/>
          <p:cNvGrpSpPr/>
          <p:nvPr/>
        </p:nvGrpSpPr>
        <p:grpSpPr>
          <a:xfrm>
            <a:off x="5220072" y="3078252"/>
            <a:ext cx="432048" cy="432048"/>
            <a:chOff x="107504" y="2996952"/>
            <a:chExt cx="864096" cy="864096"/>
          </a:xfrm>
        </p:grpSpPr>
        <p:sp>
          <p:nvSpPr>
            <p:cNvPr id="56" name="Oval 55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7" name="Oval 56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Oval 57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Oval 58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3491880" y="1268760"/>
            <a:ext cx="3166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TRP with beam correspondence</a:t>
            </a:r>
            <a:endParaRPr lang="en-US"/>
          </a:p>
        </p:txBody>
      </p:sp>
      <p:sp>
        <p:nvSpPr>
          <p:cNvPr id="112" name="Rectangle 111"/>
          <p:cNvSpPr/>
          <p:nvPr/>
        </p:nvSpPr>
        <p:spPr>
          <a:xfrm>
            <a:off x="5148064" y="2358172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cxnSp>
        <p:nvCxnSpPr>
          <p:cNvPr id="114" name="Straight Arrow Connector 113"/>
          <p:cNvCxnSpPr/>
          <p:nvPr/>
        </p:nvCxnSpPr>
        <p:spPr>
          <a:xfrm>
            <a:off x="2699792" y="1926124"/>
            <a:ext cx="6336704" cy="0"/>
          </a:xfrm>
          <a:prstGeom prst="straightConnector1">
            <a:avLst/>
          </a:prstGeom>
          <a:ln w="25400"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Arrow Connector 114"/>
          <p:cNvCxnSpPr/>
          <p:nvPr/>
        </p:nvCxnSpPr>
        <p:spPr>
          <a:xfrm>
            <a:off x="2699792" y="1926124"/>
            <a:ext cx="0" cy="433789"/>
          </a:xfrm>
          <a:prstGeom prst="straightConnector1">
            <a:avLst/>
          </a:prstGeom>
          <a:ln w="25400">
            <a:prstDash val="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5436096" y="1926124"/>
            <a:ext cx="0" cy="422756"/>
          </a:xfrm>
          <a:prstGeom prst="straightConnector1">
            <a:avLst/>
          </a:prstGeom>
          <a:ln w="25400">
            <a:prstDash val="dash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>
            <a:endCxn id="139" idx="0"/>
          </p:cNvCxnSpPr>
          <p:nvPr/>
        </p:nvCxnSpPr>
        <p:spPr>
          <a:xfrm>
            <a:off x="2267744" y="3006244"/>
            <a:ext cx="591160" cy="792088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>
            <a:endCxn id="139" idx="0"/>
          </p:cNvCxnSpPr>
          <p:nvPr/>
        </p:nvCxnSpPr>
        <p:spPr>
          <a:xfrm>
            <a:off x="2699792" y="3006244"/>
            <a:ext cx="159112" cy="792088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Arrow Connector 136"/>
          <p:cNvCxnSpPr>
            <a:endCxn id="139" idx="0"/>
          </p:cNvCxnSpPr>
          <p:nvPr/>
        </p:nvCxnSpPr>
        <p:spPr>
          <a:xfrm flipH="1">
            <a:off x="2858904" y="3006244"/>
            <a:ext cx="632976" cy="792088"/>
          </a:xfrm>
          <a:prstGeom prst="straightConnector1">
            <a:avLst/>
          </a:prstGeom>
          <a:ln w="25400"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-36512" y="365431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mtClean="0"/>
              <a:t>Subsets of RACH </a:t>
            </a:r>
          </a:p>
          <a:p>
            <a:pPr algn="r"/>
            <a:r>
              <a:rPr lang="sv-SE" smtClean="0"/>
              <a:t>preamble indices</a:t>
            </a:r>
            <a:endParaRPr lang="en-US"/>
          </a:p>
        </p:txBody>
      </p:sp>
      <p:sp>
        <p:nvSpPr>
          <p:cNvPr id="139" name="TextBox 138"/>
          <p:cNvSpPr txBox="1"/>
          <p:nvPr/>
        </p:nvSpPr>
        <p:spPr>
          <a:xfrm>
            <a:off x="2555776" y="3798332"/>
            <a:ext cx="606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0-39</a:t>
            </a:r>
            <a:endParaRPr lang="en-US"/>
          </a:p>
        </p:txBody>
      </p:sp>
      <p:cxnSp>
        <p:nvCxnSpPr>
          <p:cNvPr id="149" name="Straight Arrow Connector 148"/>
          <p:cNvCxnSpPr/>
          <p:nvPr/>
        </p:nvCxnSpPr>
        <p:spPr>
          <a:xfrm>
            <a:off x="3491880" y="1772816"/>
            <a:ext cx="0" cy="577805"/>
          </a:xfrm>
          <a:prstGeom prst="straightConnector1">
            <a:avLst/>
          </a:prstGeom>
          <a:ln w="25400">
            <a:prstDash val="sys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Arrow Connector 150"/>
          <p:cNvCxnSpPr/>
          <p:nvPr/>
        </p:nvCxnSpPr>
        <p:spPr>
          <a:xfrm>
            <a:off x="3491880" y="1772816"/>
            <a:ext cx="5652120" cy="0"/>
          </a:xfrm>
          <a:prstGeom prst="straightConnector1">
            <a:avLst/>
          </a:prstGeom>
          <a:ln w="25400">
            <a:prstDash val="sys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" name="Group 54"/>
          <p:cNvGrpSpPr/>
          <p:nvPr/>
        </p:nvGrpSpPr>
        <p:grpSpPr>
          <a:xfrm>
            <a:off x="6300192" y="3068960"/>
            <a:ext cx="432048" cy="432048"/>
            <a:chOff x="107504" y="2996952"/>
            <a:chExt cx="864096" cy="864096"/>
          </a:xfrm>
        </p:grpSpPr>
        <p:sp>
          <p:nvSpPr>
            <p:cNvPr id="154" name="Oval 153"/>
            <p:cNvSpPr/>
            <p:nvPr/>
          </p:nvSpPr>
          <p:spPr>
            <a:xfrm>
              <a:off x="395536" y="34290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5" name="Oval 154"/>
            <p:cNvSpPr/>
            <p:nvPr/>
          </p:nvSpPr>
          <p:spPr>
            <a:xfrm rot="5400000">
              <a:off x="179512" y="3212976"/>
              <a:ext cx="288032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6" name="Oval 155"/>
            <p:cNvSpPr/>
            <p:nvPr/>
          </p:nvSpPr>
          <p:spPr>
            <a:xfrm>
              <a:off x="395536" y="299695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7" name="Oval 156"/>
            <p:cNvSpPr/>
            <p:nvPr/>
          </p:nvSpPr>
          <p:spPr>
            <a:xfrm rot="5400000">
              <a:off x="611560" y="32129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8" name="Rectangle 157"/>
          <p:cNvSpPr/>
          <p:nvPr/>
        </p:nvSpPr>
        <p:spPr>
          <a:xfrm>
            <a:off x="6228184" y="2348880"/>
            <a:ext cx="576064" cy="6480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/>
          <a:lstStyle/>
          <a:p>
            <a:pPr algn="ctr"/>
            <a:r>
              <a:rPr lang="sv-SE" sz="1200" b="1" smtClean="0">
                <a:solidFill>
                  <a:schemeClr val="tx1"/>
                </a:solidFill>
              </a:rPr>
              <a:t>RACH resource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5798386" y="2420888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cxnSp>
        <p:nvCxnSpPr>
          <p:cNvPr id="160" name="Straight Arrow Connector 159"/>
          <p:cNvCxnSpPr/>
          <p:nvPr/>
        </p:nvCxnSpPr>
        <p:spPr>
          <a:xfrm>
            <a:off x="6516216" y="1772816"/>
            <a:ext cx="0" cy="566772"/>
          </a:xfrm>
          <a:prstGeom prst="straightConnector1">
            <a:avLst/>
          </a:prstGeom>
          <a:ln w="25400">
            <a:prstDash val="sysDash"/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TextBox 161"/>
          <p:cNvSpPr txBox="1"/>
          <p:nvPr/>
        </p:nvSpPr>
        <p:spPr>
          <a:xfrm>
            <a:off x="7166538" y="248360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...</a:t>
            </a:r>
            <a:endParaRPr lang="en-US"/>
          </a:p>
        </p:txBody>
      </p:sp>
      <p:sp>
        <p:nvSpPr>
          <p:cNvPr id="163" name="TextBox 162"/>
          <p:cNvSpPr txBox="1"/>
          <p:nvPr/>
        </p:nvSpPr>
        <p:spPr>
          <a:xfrm>
            <a:off x="539552" y="4870901"/>
            <a:ext cx="8487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mtClean="0"/>
              <a:t>If all DL signals are associated with the same subset of RACH preamble indices (as above),</a:t>
            </a:r>
          </a:p>
          <a:p>
            <a:r>
              <a:rPr lang="sv-SE" smtClean="0"/>
              <a:t>then gNB must obtain DL Tx beam for Msg2  from only the detected RACH resource.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5091</TotalTime>
  <Words>667</Words>
  <Application>Microsoft Office PowerPoint</Application>
  <PresentationFormat>On-screen Show (4:3)</PresentationFormat>
  <Paragraphs>171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テーマ</vt:lpstr>
      <vt:lpstr>WF on RACH association</vt:lpstr>
      <vt:lpstr>Background</vt:lpstr>
      <vt:lpstr>Background</vt:lpstr>
      <vt:lpstr>Background</vt:lpstr>
      <vt:lpstr>Problem</vt:lpstr>
      <vt:lpstr>Proposal</vt:lpstr>
      <vt:lpstr>Examples</vt:lpstr>
      <vt:lpstr>Examples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Tx beam indication</dc:title>
  <cp:lastModifiedBy>PS</cp:lastModifiedBy>
  <cp:revision>335</cp:revision>
  <dcterms:created xsi:type="dcterms:W3CDTF">2016-04-11T23:33:51Z</dcterms:created>
  <dcterms:modified xsi:type="dcterms:W3CDTF">2017-01-20T17:55:57Z</dcterms:modified>
</cp:coreProperties>
</file>