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9" r:id="rId3"/>
    <p:sldId id="284" r:id="rId4"/>
    <p:sldId id="288" r:id="rId5"/>
    <p:sldId id="285" r:id="rId6"/>
    <p:sldId id="286" r:id="rId7"/>
    <p:sldId id="28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56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NR Ad-Hoc Meeting</a:t>
            </a:r>
            <a:r>
              <a:rPr lang="en-GB" sz="2400" b="1" dirty="0"/>
              <a:t>	</a:t>
            </a:r>
            <a:r>
              <a:rPr lang="en-GB" sz="2400" b="1" dirty="0" smtClean="0"/>
              <a:t>	   R1-1701461 </a:t>
            </a:r>
            <a:r>
              <a:rPr lang="en-US" sz="2400" b="1" dirty="0" smtClean="0"/>
              <a:t>Spokane, USA,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5.1.2.3.2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Observation of DL DMRS Evaluation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r>
              <a:rPr lang="en-US" sz="2800" dirty="0"/>
              <a:t>, </a:t>
            </a:r>
            <a:r>
              <a:rPr lang="en-US" sz="2800" dirty="0" err="1"/>
              <a:t>MediaTek</a:t>
            </a:r>
            <a:r>
              <a:rPr lang="en-US" sz="2800" dirty="0"/>
              <a:t> Inc., </a:t>
            </a:r>
            <a:endParaRPr lang="en-US" sz="2800" dirty="0" smtClean="0"/>
          </a:p>
          <a:p>
            <a:pPr algn="ctr"/>
            <a:r>
              <a:rPr lang="en-US" sz="2800" dirty="0" smtClean="0"/>
              <a:t>Mitsubishi Electric, vivo, CATT,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Ericsson, </a:t>
            </a:r>
            <a:r>
              <a:rPr lang="en-US" sz="2800" dirty="0" smtClean="0"/>
              <a:t>AT&amp;T, CMCC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51816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observations on DL DM-RS performance based on the evaluation results provided in this meeting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relatively high speed scenarios, additional DMRS in time domain can provide robust performance. (R1-1700068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R1-1700137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R1-1700482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R1-1700578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R1-1700606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R1-1700807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R1-1700875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R1-1701104).</a:t>
            </a: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gain can be obtained with up to 16 orthogonal DMRS ports for MU-MIMO compared to 8 orthogonal DMRS ports (R1-1700068) or 16 quasi-orthogonal DMRS ports (R1-1700068, R1-1700875)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optimal frequency density for different deployment varies. ( R1-1700807, R1-1700780, R1-1700931)</a:t>
            </a: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provide additional evaluation results in next meeting. </a:t>
            </a: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performance evaluation observations should be considered in DMRS design.</a:t>
            </a:r>
          </a:p>
        </p:txBody>
      </p:sp>
    </p:spTree>
    <p:extLst>
      <p:ext uri="{BB962C8B-B14F-4D97-AF65-F5344CB8AC3E}">
        <p14:creationId xmlns:p14="http://schemas.microsoft.com/office/powerpoint/2010/main" val="146736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744477"/>
              </p:ext>
            </p:extLst>
          </p:nvPr>
        </p:nvGraphicFramePr>
        <p:xfrm>
          <a:off x="228601" y="1377315"/>
          <a:ext cx="8839200" cy="5404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399"/>
                <a:gridCol w="7391401"/>
                <a:gridCol w="914400"/>
              </a:tblGrid>
              <a:tr h="188892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HW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UE speed, e.g., more than 60km/h, pattern with time density 1 cannot converge due to high Doppler shifts.</a:t>
                      </a:r>
                      <a:b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with time density 3 performs better than that with density 2 or 1 in terms of BLER, but only little performance gain can be observed by increasing time density 2 to 3. </a:t>
                      </a:r>
                      <a:b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scenarios with low Doppler shift (e.g., UE speed &lt;=30 km/h with frequency 4G Hz and numerology 15kHz), basic/front-loaded pattern has higher throughput because of low overhead</a:t>
                      </a:r>
                      <a:b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scenarios with medium to high Doppler shift (e.g., UE speed &gt;30 km/h with frequency 4G Hz and numerology 15kHz), DMRS pattern with higher time density starts to provide higher throughput because of higher accuracy of channel estimation, where the desity-2 seems a good trade-off between RS overhead and performance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R1-1700068</a:t>
                      </a:r>
                      <a:endParaRPr lang="zh-CN" altLang="en-US" dirty="0"/>
                    </a:p>
                  </a:txBody>
                  <a:tcPr/>
                </a:tc>
              </a:tr>
              <a:tr h="8020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additional DMRS set provides good performance for high speed scenarios. 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R1-1700137</a:t>
                      </a:r>
                      <a:endParaRPr lang="zh-CN" alt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LGE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 in time domain provides robust performance against high delay spread.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R1-1700482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600" y="1023223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Time </a:t>
            </a:r>
            <a:r>
              <a:rPr lang="zh-CN" altLang="en-US" b="1" dirty="0"/>
              <a:t>density(high speed)</a:t>
            </a:r>
          </a:p>
        </p:txBody>
      </p:sp>
    </p:spTree>
    <p:extLst>
      <p:ext uri="{BB962C8B-B14F-4D97-AF65-F5344CB8AC3E}">
        <p14:creationId xmlns:p14="http://schemas.microsoft.com/office/powerpoint/2010/main" val="340234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653017"/>
              </p:ext>
            </p:extLst>
          </p:nvPr>
        </p:nvGraphicFramePr>
        <p:xfrm>
          <a:off x="228601" y="1489710"/>
          <a:ext cx="8839200" cy="19297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2999"/>
                <a:gridCol w="6781801"/>
                <a:gridCol w="914400"/>
              </a:tblGrid>
              <a:tr h="94796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ETRI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In the high speed scenario with UE speed of 500 km/h, dense DMRS allocation (more than 4 DMRSs within a slot) in the time domain shows lower BLER.</a:t>
                      </a:r>
                      <a:b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In the high speed scenario, reduced DMRS allocation does not significantly degrade BLER.</a:t>
                      </a:r>
                      <a:b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In the high speed scenario, reducing DMRS density can be advantageous in enhancing spectral efficiency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6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R1-170057</a:t>
                      </a:r>
                    </a:p>
                    <a:p>
                      <a:r>
                        <a:rPr lang="en-US" altLang="zh-CN" dirty="0" smtClean="0"/>
                        <a:t>8</a:t>
                      </a:r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600" y="1023223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Time </a:t>
            </a:r>
            <a:r>
              <a:rPr lang="zh-CN" altLang="en-US" b="1" dirty="0"/>
              <a:t>density(high speed)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260279"/>
              </p:ext>
            </p:extLst>
          </p:nvPr>
        </p:nvGraphicFramePr>
        <p:xfrm>
          <a:off x="228600" y="3429000"/>
          <a:ext cx="8839200" cy="2844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8345"/>
                <a:gridCol w="6806455"/>
                <a:gridCol w="914400"/>
              </a:tblGrid>
              <a:tr h="2725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DOCOMO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speed becomes larger, the BLER performance degradation is occurred. </a:t>
                      </a:r>
                      <a:endParaRPr lang="en-US" sz="20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R1-1700606</a:t>
                      </a:r>
                      <a:endParaRPr lang="zh-CN" altLang="en-US" sz="2000" dirty="0"/>
                    </a:p>
                  </a:txBody>
                  <a:tcPr/>
                </a:tc>
              </a:tr>
              <a:tr h="86348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Qualcomm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For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 Doppler and low delay spread scenarios, performance is largely impacted by DMRS overhead, with proposed schemes having same overhead have similar performance.    </a:t>
                      </a:r>
                      <a:b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2,Time-domain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staggering of the DMRS ports (i.e., applying comb-offsets in multi-symbol DMRS patterns) may provide gains in some medium/high mobility scenarios</a:t>
                      </a:r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R1-1700807</a:t>
                      </a:r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7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113311"/>
              </p:ext>
            </p:extLst>
          </p:nvPr>
        </p:nvGraphicFramePr>
        <p:xfrm>
          <a:off x="76200" y="1651635"/>
          <a:ext cx="89154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8345"/>
                <a:gridCol w="7093208"/>
                <a:gridCol w="703847"/>
              </a:tblGrid>
              <a:tr h="32065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Mitsubishi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30GHz high speed train scenario, when AFC is used, DMRS placed across two symbols yield satisfactory performance</a:t>
                      </a:r>
                      <a:endParaRPr lang="en-US" sz="20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R1-1700875</a:t>
                      </a:r>
                      <a:endParaRPr lang="zh-CN" altLang="en-US" sz="1800" dirty="0"/>
                    </a:p>
                  </a:txBody>
                  <a:tcPr/>
                </a:tc>
              </a:tr>
              <a:tr h="32065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8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performance for high speed scenarios is significantly better with the pattern including front-loaded DMRS + </a:t>
                      </a:r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US" sz="20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additional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DMRS</a:t>
                      </a:r>
                      <a:endParaRPr lang="en-US" sz="20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R1-1701104</a:t>
                      </a:r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600" y="1023223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Time </a:t>
            </a:r>
            <a:r>
              <a:rPr lang="zh-CN" altLang="en-US" b="1" dirty="0"/>
              <a:t>density(high speed)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786126"/>
              </p:ext>
            </p:extLst>
          </p:nvPr>
        </p:nvGraphicFramePr>
        <p:xfrm>
          <a:off x="76200" y="3581400"/>
          <a:ext cx="8915400" cy="1228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8345"/>
                <a:gridCol w="7093208"/>
                <a:gridCol w="703847"/>
              </a:tblGrid>
              <a:tr h="47748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MTK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u="none" strike="noStrik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Even </a:t>
                      </a:r>
                      <a:r>
                        <a:rPr lang="en-US" sz="2000" u="none" strike="noStrik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the low speed scenario, the 3-set DMRS patterns can still outperform 2-set DMRS patterns in many cases. It is also not practical for the network to allocate different DMRS patterns due to the change of the channel condition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1" i="1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R1-1700175</a:t>
                      </a:r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62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376813"/>
              </p:ext>
            </p:extLst>
          </p:nvPr>
        </p:nvGraphicFramePr>
        <p:xfrm>
          <a:off x="228600" y="1600200"/>
          <a:ext cx="8839200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799"/>
                <a:gridCol w="6934200"/>
                <a:gridCol w="838201"/>
              </a:tblGrid>
              <a:tr h="2725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Xinwei</a:t>
                      </a:r>
                      <a:endParaRPr lang="en-US" sz="20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From above results, it could be seen that for different deployment, the optimal density is different.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R1-1700780</a:t>
                      </a:r>
                      <a:endParaRPr lang="zh-CN" altLang="en-US" dirty="0"/>
                    </a:p>
                  </a:txBody>
                  <a:tcPr/>
                </a:tc>
              </a:tr>
              <a:tr h="2725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Qualcomm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Supporting 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non-uniform DMRS pattern in the frequency domain does not provide gains that justify its adoption in NR.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R1-1700807</a:t>
                      </a:r>
                      <a:endParaRPr lang="zh-CN" altLang="en-US" dirty="0"/>
                    </a:p>
                  </a:txBody>
                  <a:tcPr/>
                </a:tc>
              </a:tr>
              <a:tr h="272580">
                <a:tc>
                  <a:txBody>
                    <a:bodyPr/>
                    <a:lstStyle/>
                    <a:p>
                      <a:r>
                        <a:rPr lang="en-US" altLang="zh-CN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Samsung</a:t>
                      </a:r>
                      <a:endParaRPr lang="zh-CN" alt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Rank-1 DMRS RE density should be determined considering robust DMRS performance in low SNR region</a:t>
                      </a:r>
                      <a:endParaRPr lang="zh-CN" alt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R1-1700931</a:t>
                      </a:r>
                      <a:endParaRPr lang="zh-CN" alt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600" y="1023223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Frequency </a:t>
            </a:r>
            <a:r>
              <a:rPr lang="en-US" altLang="zh-CN" b="1" dirty="0"/>
              <a:t>density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0824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024279"/>
              </p:ext>
            </p:extLst>
          </p:nvPr>
        </p:nvGraphicFramePr>
        <p:xfrm>
          <a:off x="228601" y="2444953"/>
          <a:ext cx="8839200" cy="2803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199"/>
                <a:gridCol w="6781800"/>
                <a:gridCol w="838201"/>
              </a:tblGrid>
              <a:tr h="188892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Compared 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8 orthogonal DMRS ports, more than 35% mean UPT gain can be obtained with up to 16 orthogonal DMRS ports in MU-MIMO.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R1-1700068</a:t>
                      </a:r>
                      <a:endParaRPr lang="zh-CN" altLang="en-US" dirty="0"/>
                    </a:p>
                  </a:txBody>
                  <a:tcPr/>
                </a:tc>
              </a:tr>
              <a:tr h="2725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Mitsubishi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orthogonal DMRS ports provide overall and UE-level spectral efficiency gain.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R1-1700875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600" y="1023223"/>
            <a:ext cx="365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orthogonal </a:t>
            </a:r>
            <a:r>
              <a:rPr lang="en-US" altLang="zh-CN" b="1" dirty="0"/>
              <a:t>port </a:t>
            </a:r>
            <a:r>
              <a:rPr lang="en-US" altLang="zh-CN" b="1" dirty="0" err="1"/>
              <a:t>num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012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12442</TotalTime>
  <Words>520</Words>
  <Application>Microsoft Office PowerPoint</Application>
  <PresentationFormat>全屏显示(4:3)</PresentationFormat>
  <Paragraphs>66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ＭＳ Ｐゴシック</vt:lpstr>
      <vt:lpstr>宋体</vt:lpstr>
      <vt:lpstr>Arial</vt:lpstr>
      <vt:lpstr>Calibri</vt:lpstr>
      <vt:lpstr>Times New Roman</vt:lpstr>
      <vt:lpstr>Office Theme</vt:lpstr>
      <vt:lpstr>PowerPoint 演示文稿</vt:lpstr>
      <vt:lpstr>Proposals </vt:lpstr>
      <vt:lpstr>Observations</vt:lpstr>
      <vt:lpstr>Observations</vt:lpstr>
      <vt:lpstr>Observations</vt:lpstr>
      <vt:lpstr>Observations</vt:lpstr>
      <vt:lpstr>Observations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Zhangleiming (Roger)</dc:creator>
  <cp:lastModifiedBy>Zhangleiming (Roger)</cp:lastModifiedBy>
  <cp:revision>14</cp:revision>
  <dcterms:created xsi:type="dcterms:W3CDTF">2016-03-24T01:14:08Z</dcterms:created>
  <dcterms:modified xsi:type="dcterms:W3CDTF">2017-01-20T00:24:12Z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(3)VMd+yTKP6KfH6NvScFjqa8fhKFkUoYy0IFRYfj1kDz7dm9K4iSaWAyAvjrxhq68hk7swXGsS
xImpROLOuXjDynCc005bAWgM0FvZILmAcrURFX3o00yOn4MiZJO2nS2UdXL05ZsOvfEU2Yiy
kr5mXRXAjIRmu3SXrgvo1X4yTAbrPLXYctsgCMAqBQ1Tpzf01oNDeBkGwgszkCogk8kqwFc4
KF+WvvqxEQiBAN/CkS</vt:lpwstr>
  </property>
  <property fmtid="{D5CDD505-2E9C-101B-9397-08002B2CF9AE}" pid="9" name="_2015_ms_pID_7253431">
    <vt:lpwstr>HmUAiGuDDwYQmMXmXv7Ro8lRscwGmN8dldHG0a+CgLckelHS1iquiv
xsz905Fh7GCCI6zhKYCWvp3b2tM2NhnuRj2SW5o+V/M9HhAj98y3E8pDv2nH75/xpcIskNiq
lb+sXK4uyeezxNw3iMzsidPA4qhkexlQGrCzhs8NZAItJKAgKpnuCeZAy4DAxkP9QbGCcTaN
UgX2Qrs1Y30nEdTjM75CI5y/1qbwNHnkDBKU</vt:lpwstr>
  </property>
  <property fmtid="{D5CDD505-2E9C-101B-9397-08002B2CF9AE}" pid="10" name="_2015_ms_pID_7253432">
    <vt:lpwstr>vsXk11xEB2t8/9VGw76RbWXuLmZChrp7DHRu
Qz/YY4QB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