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86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78" autoAdjust="0"/>
    <p:restoredTop sz="94660"/>
  </p:normalViewPr>
  <p:slideViewPr>
    <p:cSldViewPr>
      <p:cViewPr varScale="1">
        <p:scale>
          <a:sx n="116" d="100"/>
          <a:sy n="116" d="100"/>
        </p:scale>
        <p:origin x="1908" y="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NR Ad-Hoc Meeting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 </a:t>
            </a:r>
            <a:r>
              <a:rPr lang="en-GB" sz="2400" b="1"/>
              <a:t>R1-1701457 </a:t>
            </a:r>
            <a:r>
              <a:rPr lang="en-US" sz="2400" b="1" dirty="0" smtClean="0"/>
              <a:t>Spokane, USA,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5.1.2.1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nonlinear </a:t>
            </a:r>
            <a:r>
              <a:rPr lang="en-US" sz="4000" dirty="0" err="1" smtClean="0"/>
              <a:t>precoding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733800"/>
            <a:ext cx="7696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Mitsubishi Electric, Huawei, </a:t>
            </a:r>
            <a:r>
              <a:rPr lang="en-US" altLang="ja-JP" sz="2800" dirty="0" err="1" smtClean="0"/>
              <a:t>HiSilicon</a:t>
            </a:r>
            <a:r>
              <a:rPr lang="en-US" altLang="ja-JP" sz="2800" dirty="0" smtClean="0"/>
              <a:t>, </a:t>
            </a:r>
            <a:r>
              <a:rPr lang="en-US" altLang="ja-JP" sz="2800" dirty="0" err="1" smtClean="0"/>
              <a:t>InterDigital</a:t>
            </a:r>
            <a:r>
              <a:rPr lang="en-US" altLang="ja-JP" sz="2800" dirty="0" smtClean="0"/>
              <a:t>, </a:t>
            </a:r>
            <a:r>
              <a:rPr lang="en-US" altLang="ja-JP" sz="2800" dirty="0"/>
              <a:t>NTT </a:t>
            </a:r>
            <a:r>
              <a:rPr lang="en-US" altLang="ja-JP" sz="2800" dirty="0" smtClean="0"/>
              <a:t>DOCOMO, IITH, </a:t>
            </a:r>
            <a:r>
              <a:rPr lang="en-US" altLang="ja-JP" sz="2800" dirty="0" err="1" smtClean="0"/>
              <a:t>CeWiT</a:t>
            </a:r>
            <a:r>
              <a:rPr lang="en-US" altLang="ja-JP" sz="2800" dirty="0" smtClean="0"/>
              <a:t>, IITM, </a:t>
            </a:r>
            <a:r>
              <a:rPr lang="en-US" altLang="ja-JP" sz="2800" dirty="0" err="1" smtClean="0"/>
              <a:t>Tejas</a:t>
            </a:r>
            <a:r>
              <a:rPr lang="en-US" altLang="ja-JP" sz="2800" dirty="0" smtClean="0"/>
              <a:t> Networks, AT&amp;T, </a:t>
            </a:r>
            <a:r>
              <a:rPr lang="en-US" sz="2800" dirty="0" smtClean="0"/>
              <a:t>[</a:t>
            </a:r>
            <a:r>
              <a:rPr lang="en-US" altLang="ja-JP" sz="2800" dirty="0"/>
              <a:t>Nokia, Alcatel-Lucent Shanghai Bell</a:t>
            </a:r>
            <a:r>
              <a:rPr lang="en-US" sz="2800" dirty="0" smtClean="0"/>
              <a:t>] 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295400"/>
            <a:ext cx="8610600" cy="5181600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r>
              <a:rPr lang="en-US" altLang="ja-JP" sz="2000" dirty="0" smtClean="0"/>
              <a:t>In </a:t>
            </a:r>
            <a:r>
              <a:rPr lang="en-US" altLang="ja-JP" sz="2000" dirty="0"/>
              <a:t>the RAN1#86b meeting, the following agreement was </a:t>
            </a:r>
            <a:r>
              <a:rPr lang="en-US" altLang="ja-JP" sz="2000" dirty="0" smtClean="0"/>
              <a:t>made [1]</a:t>
            </a:r>
            <a:endParaRPr lang="en-US" altLang="zh-CN" sz="2000" dirty="0" smtClean="0"/>
          </a:p>
          <a:p>
            <a:pPr marL="457200" lvl="1" indent="0">
              <a:buNone/>
            </a:pPr>
            <a:endParaRPr lang="en-US" altLang="zh-CN" sz="2000" dirty="0" smtClean="0"/>
          </a:p>
          <a:p>
            <a:pPr marL="457200" lvl="1" indent="0">
              <a:buNone/>
            </a:pPr>
            <a:r>
              <a:rPr lang="en-US" altLang="zh-CN" sz="2000" i="1" dirty="0" smtClean="0"/>
              <a:t>Study </a:t>
            </a:r>
            <a:r>
              <a:rPr lang="en-US" altLang="zh-CN" sz="2000" i="1" dirty="0"/>
              <a:t>performances of nonlinear </a:t>
            </a:r>
            <a:r>
              <a:rPr lang="en-US" altLang="zh-CN" sz="2000" i="1" dirty="0" err="1"/>
              <a:t>precoding</a:t>
            </a:r>
            <a:r>
              <a:rPr lang="en-US" altLang="zh-CN" sz="2000" i="1" dirty="0"/>
              <a:t> schemes for MU-MIMO focusing on the following aspects</a:t>
            </a:r>
          </a:p>
          <a:p>
            <a:pPr lvl="1"/>
            <a:r>
              <a:rPr lang="en-US" altLang="zh-CN" sz="2000" i="1" dirty="0" smtClean="0"/>
              <a:t>Potential </a:t>
            </a:r>
            <a:r>
              <a:rPr lang="en-US" altLang="zh-CN" sz="2000" i="1" dirty="0"/>
              <a:t>nonlinear </a:t>
            </a:r>
            <a:r>
              <a:rPr lang="en-US" altLang="zh-CN" sz="2000" i="1" dirty="0" err="1"/>
              <a:t>precoding</a:t>
            </a:r>
            <a:r>
              <a:rPr lang="en-US" altLang="zh-CN" sz="2000" i="1" dirty="0"/>
              <a:t> schemes</a:t>
            </a:r>
          </a:p>
          <a:p>
            <a:pPr lvl="1"/>
            <a:r>
              <a:rPr lang="en-US" altLang="zh-CN" sz="2000" i="1" dirty="0" smtClean="0"/>
              <a:t>Performance </a:t>
            </a:r>
            <a:r>
              <a:rPr lang="en-US" altLang="zh-CN" sz="2000" i="1" dirty="0"/>
              <a:t>advantages over linearly </a:t>
            </a:r>
            <a:r>
              <a:rPr lang="en-US" altLang="zh-CN" sz="2000" i="1" dirty="0" err="1"/>
              <a:t>precoded</a:t>
            </a:r>
            <a:r>
              <a:rPr lang="en-US" altLang="zh-CN" sz="2000" i="1" dirty="0"/>
              <a:t> systems</a:t>
            </a:r>
          </a:p>
          <a:p>
            <a:pPr lvl="1"/>
            <a:r>
              <a:rPr lang="en-US" altLang="zh-CN" sz="2000" i="1" dirty="0" smtClean="0"/>
              <a:t>Comparison </a:t>
            </a:r>
            <a:r>
              <a:rPr lang="en-US" altLang="zh-CN" sz="2000" i="1" dirty="0"/>
              <a:t>of complexity with respect to linearly </a:t>
            </a:r>
            <a:r>
              <a:rPr lang="en-US" altLang="zh-CN" sz="2000" i="1" dirty="0" err="1"/>
              <a:t>precoded</a:t>
            </a:r>
            <a:r>
              <a:rPr lang="en-US" altLang="zh-CN" sz="2000" i="1" dirty="0"/>
              <a:t> systems</a:t>
            </a:r>
          </a:p>
          <a:p>
            <a:pPr lvl="1"/>
            <a:r>
              <a:rPr lang="en-US" altLang="zh-CN" sz="2000" i="1" dirty="0" smtClean="0"/>
              <a:t>specification </a:t>
            </a:r>
            <a:r>
              <a:rPr lang="en-US" altLang="zh-CN" sz="2000" i="1" dirty="0"/>
              <a:t>Impacts (</a:t>
            </a:r>
            <a:r>
              <a:rPr lang="en-US" altLang="zh-CN" sz="2000" i="1" dirty="0" smtClean="0"/>
              <a:t>e.g</a:t>
            </a:r>
            <a:r>
              <a:rPr lang="en-US" altLang="zh-CN" sz="2000" i="1" dirty="0"/>
              <a:t>., signaling and RS design, etc</a:t>
            </a:r>
            <a:r>
              <a:rPr lang="en-US" altLang="zh-CN" sz="2000" i="1" dirty="0" smtClean="0"/>
              <a:t>.)</a:t>
            </a:r>
          </a:p>
          <a:p>
            <a:pPr marL="457200" lvl="1" indent="0">
              <a:buNone/>
            </a:pPr>
            <a:endParaRPr lang="en-US" altLang="zh-CN" sz="2000" i="1" dirty="0" smtClean="0"/>
          </a:p>
          <a:p>
            <a:pPr marL="457200" lvl="1" indent="0">
              <a:buNone/>
            </a:pPr>
            <a:r>
              <a:rPr lang="en-US" altLang="zh-CN" sz="2000" dirty="0" smtClean="0"/>
              <a:t>In this WF, more detailed study topics are proposed based on the observations and proposals made in contributions.</a:t>
            </a:r>
            <a:endParaRPr lang="en-US" altLang="zh-CN" sz="2000" dirty="0"/>
          </a:p>
          <a:p>
            <a:pPr marL="0" indent="0">
              <a:buNone/>
            </a:pPr>
            <a:endParaRPr lang="en-US" altLang="zh-CN" sz="1200" dirty="0" smtClean="0"/>
          </a:p>
          <a:p>
            <a:pPr marL="0" indent="0">
              <a:buNone/>
            </a:pPr>
            <a:endParaRPr lang="en-US" altLang="zh-CN" sz="1200" dirty="0" smtClean="0"/>
          </a:p>
          <a:p>
            <a:pPr marL="0" indent="0">
              <a:buNone/>
            </a:pPr>
            <a:r>
              <a:rPr lang="en-US" altLang="zh-CN" sz="900" dirty="0" smtClean="0"/>
              <a:t>[1] </a:t>
            </a:r>
            <a:r>
              <a:rPr lang="en-US" altLang="ja-JP" sz="900" dirty="0" smtClean="0"/>
              <a:t>R1-1610831 </a:t>
            </a:r>
            <a:r>
              <a:rPr lang="en-GB" altLang="ja-JP" sz="900" dirty="0"/>
              <a:t>WF on Spatial Multiplexing Schemes for </a:t>
            </a:r>
            <a:r>
              <a:rPr lang="en-GB" altLang="ja-JP" sz="900" dirty="0" smtClean="0"/>
              <a:t>MU-MIMO, </a:t>
            </a:r>
            <a:r>
              <a:rPr lang="en-US" altLang="ja-JP" sz="900" dirty="0" smtClean="0"/>
              <a:t>Mitsubishi </a:t>
            </a:r>
            <a:r>
              <a:rPr lang="en-US" altLang="ja-JP" sz="900" dirty="0"/>
              <a:t>Electric, </a:t>
            </a:r>
            <a:r>
              <a:rPr lang="en-US" altLang="ja-JP" sz="900" dirty="0" err="1"/>
              <a:t>InterDigital</a:t>
            </a:r>
            <a:r>
              <a:rPr lang="en-US" altLang="ja-JP" sz="900" dirty="0"/>
              <a:t>, Samsung, NTT DOCOMO, IITH, IITM, </a:t>
            </a:r>
            <a:r>
              <a:rPr lang="en-US" altLang="ja-JP" sz="900" dirty="0" err="1"/>
              <a:t>Tejas</a:t>
            </a:r>
            <a:r>
              <a:rPr lang="en-US" altLang="ja-JP" sz="900" dirty="0"/>
              <a:t> Networks, CEWIT, </a:t>
            </a:r>
            <a:r>
              <a:rPr lang="en-US" altLang="ja-JP" sz="900" dirty="0" smtClean="0"/>
              <a:t>KDDI, </a:t>
            </a:r>
            <a:r>
              <a:rPr lang="en-GB" altLang="ja-JP" sz="900" dirty="0" smtClean="0"/>
              <a:t>also </a:t>
            </a:r>
            <a:r>
              <a:rPr lang="en-GB" altLang="ja-JP" sz="900" dirty="0"/>
              <a:t>supported by AT&amp;T, Reliance </a:t>
            </a:r>
            <a:r>
              <a:rPr lang="en-GB" altLang="ja-JP" sz="900" dirty="0" err="1"/>
              <a:t>jio</a:t>
            </a:r>
            <a:r>
              <a:rPr lang="en-GB" altLang="ja-JP" sz="900" dirty="0"/>
              <a:t>, Huawei, </a:t>
            </a:r>
            <a:r>
              <a:rPr lang="en-GB" altLang="ja-JP" sz="900" dirty="0" err="1"/>
              <a:t>HiSilicon</a:t>
            </a:r>
            <a:endParaRPr lang="zh-CN" altLang="zh-CN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632" y="76200"/>
            <a:ext cx="8229600" cy="457200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Background: summary of observations (from NR Ad-hoc in Jan. 2017) </a:t>
            </a:r>
            <a:endParaRPr lang="zh-CN" altLang="en-US" sz="2000" dirty="0"/>
          </a:p>
        </p:txBody>
      </p:sp>
      <p:sp>
        <p:nvSpPr>
          <p:cNvPr id="6" name="正方形/長方形 5"/>
          <p:cNvSpPr/>
          <p:nvPr/>
        </p:nvSpPr>
        <p:spPr>
          <a:xfrm>
            <a:off x="0" y="5581471"/>
            <a:ext cx="9040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 smtClean="0"/>
              <a:t>[2] </a:t>
            </a:r>
            <a:r>
              <a:rPr lang="en-US" altLang="ja-JP" sz="900" dirty="0" smtClean="0"/>
              <a:t>R1-1700053, “Non-linear </a:t>
            </a:r>
            <a:r>
              <a:rPr lang="en-US" altLang="ja-JP" sz="900" dirty="0" err="1" smtClean="0"/>
              <a:t>precoding</a:t>
            </a:r>
            <a:r>
              <a:rPr lang="en-US" altLang="ja-JP" sz="900" dirty="0" smtClean="0"/>
              <a:t> for downlink multiuser MIMO</a:t>
            </a:r>
            <a:r>
              <a:rPr lang="en-US" altLang="ja-JP" sz="900" dirty="0"/>
              <a:t>,</a:t>
            </a:r>
            <a:r>
              <a:rPr lang="en-US" altLang="ja-JP" sz="900" dirty="0" smtClean="0"/>
              <a:t>” </a:t>
            </a:r>
            <a:r>
              <a:rPr lang="en-GB" altLang="ja-JP" sz="900" dirty="0" smtClean="0"/>
              <a:t>Huawei</a:t>
            </a:r>
            <a:r>
              <a:rPr lang="en-GB" altLang="ja-JP" sz="900" dirty="0"/>
              <a:t>, </a:t>
            </a:r>
            <a:r>
              <a:rPr lang="en-GB" altLang="ja-JP" sz="900" dirty="0" err="1" smtClean="0"/>
              <a:t>HiSilicon</a:t>
            </a:r>
            <a:r>
              <a:rPr lang="en-GB" altLang="ja-JP" sz="900" dirty="0" smtClean="0"/>
              <a:t>, Spokane, USA, Jan. 2017</a:t>
            </a:r>
          </a:p>
          <a:p>
            <a:r>
              <a:rPr lang="en-GB" altLang="zh-CN" sz="900" dirty="0" smtClean="0"/>
              <a:t>[3] R1-1700711, “Non-linear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for NR</a:t>
            </a:r>
            <a:r>
              <a:rPr lang="en-GB" altLang="zh-CN" sz="900" dirty="0"/>
              <a:t>,</a:t>
            </a:r>
            <a:r>
              <a:rPr lang="en-GB" altLang="zh-CN" sz="900" dirty="0" smtClean="0"/>
              <a:t>” </a:t>
            </a:r>
            <a:r>
              <a:rPr lang="en-GB" altLang="zh-CN" sz="900" dirty="0" err="1" smtClean="0"/>
              <a:t>InterDigital</a:t>
            </a:r>
            <a:r>
              <a:rPr lang="en-GB" altLang="zh-CN" sz="900" dirty="0" smtClean="0"/>
              <a:t>, Spokane, USA, Jan. 2017</a:t>
            </a:r>
          </a:p>
          <a:p>
            <a:r>
              <a:rPr lang="en-GB" altLang="zh-CN" sz="900" dirty="0" smtClean="0"/>
              <a:t>[4] R1-1700594, “Discussion on non-linear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scheme for NR</a:t>
            </a:r>
            <a:r>
              <a:rPr lang="en-US" altLang="ja-JP" sz="900" dirty="0"/>
              <a:t>,</a:t>
            </a:r>
            <a:r>
              <a:rPr lang="en-GB" altLang="zh-CN" sz="900" dirty="0" smtClean="0"/>
              <a:t>” NTT DCOMO, Spokane, USA, Jan. 2017</a:t>
            </a:r>
          </a:p>
          <a:p>
            <a:r>
              <a:rPr lang="en-GB" altLang="zh-CN" sz="900" dirty="0" smtClean="0"/>
              <a:t>[5] R1-1701086, “Nonlinear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for interference mitigation in </a:t>
            </a:r>
            <a:r>
              <a:rPr lang="en-GB" altLang="zh-CN" sz="900" dirty="0" err="1" smtClean="0"/>
              <a:t>HetNets</a:t>
            </a:r>
            <a:r>
              <a:rPr lang="en-GB" altLang="zh-CN" sz="900" dirty="0" smtClean="0"/>
              <a:t>,” </a:t>
            </a:r>
            <a:r>
              <a:rPr lang="en-US" altLang="ja-JP" sz="900" dirty="0"/>
              <a:t>Nokia, Alcatel-Lucent Shanghai </a:t>
            </a:r>
            <a:r>
              <a:rPr lang="en-US" altLang="ja-JP" sz="900" dirty="0" smtClean="0"/>
              <a:t>Bell, </a:t>
            </a:r>
            <a:r>
              <a:rPr lang="en-GB" altLang="zh-CN" sz="900" dirty="0" smtClean="0"/>
              <a:t>Spokane, USA, Jan. 2017</a:t>
            </a:r>
          </a:p>
          <a:p>
            <a:r>
              <a:rPr lang="en-GB" altLang="zh-CN" sz="900" dirty="0" smtClean="0"/>
              <a:t>[6] R1-1701087, “On MU MIMO </a:t>
            </a:r>
            <a:r>
              <a:rPr lang="en-GB" altLang="zh-CN" sz="900" dirty="0" err="1" smtClean="0"/>
              <a:t>nolinear</a:t>
            </a:r>
            <a:r>
              <a:rPr lang="en-GB" altLang="zh-CN" sz="900" dirty="0" smtClean="0"/>
              <a:t>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in NR,” </a:t>
            </a:r>
            <a:r>
              <a:rPr lang="en-US" altLang="ja-JP" sz="900" dirty="0"/>
              <a:t>Nokia, Alcatel-Lucent Shanghai </a:t>
            </a:r>
            <a:r>
              <a:rPr lang="en-US" altLang="ja-JP" sz="900" dirty="0" smtClean="0"/>
              <a:t>Bell, </a:t>
            </a:r>
            <a:r>
              <a:rPr lang="en-GB" altLang="zh-CN" sz="900" dirty="0" smtClean="0"/>
              <a:t>Spokane, USA, Jan. 2017</a:t>
            </a:r>
          </a:p>
          <a:p>
            <a:r>
              <a:rPr lang="en-GB" altLang="zh-CN" sz="900" dirty="0" smtClean="0"/>
              <a:t>[7] R1-1700877, “</a:t>
            </a:r>
            <a:r>
              <a:rPr lang="en-GB" altLang="ja-JP" sz="900" dirty="0"/>
              <a:t>Views on possible specification impacts of nonlinear </a:t>
            </a:r>
            <a:r>
              <a:rPr lang="en-GB" altLang="ja-JP" sz="900" dirty="0" err="1"/>
              <a:t>precoding</a:t>
            </a:r>
            <a:r>
              <a:rPr lang="en-GB" altLang="ja-JP" sz="900" dirty="0"/>
              <a:t> </a:t>
            </a:r>
            <a:r>
              <a:rPr lang="en-GB" altLang="ja-JP" sz="900" dirty="0" smtClean="0"/>
              <a:t>schemes</a:t>
            </a:r>
            <a:r>
              <a:rPr lang="en-GB" altLang="zh-CN" sz="900" dirty="0"/>
              <a:t>,</a:t>
            </a:r>
            <a:r>
              <a:rPr lang="en-GB" altLang="zh-CN" sz="900" dirty="0" smtClean="0"/>
              <a:t>” </a:t>
            </a:r>
            <a:r>
              <a:rPr lang="en-GB" altLang="zh-CN" sz="900" dirty="0" err="1" smtClean="0"/>
              <a:t>Mitsubsihi</a:t>
            </a:r>
            <a:r>
              <a:rPr lang="en-GB" altLang="zh-CN" sz="900" dirty="0" smtClean="0"/>
              <a:t> Electric, Spokane</a:t>
            </a:r>
            <a:r>
              <a:rPr lang="en-GB" altLang="zh-CN" sz="900" dirty="0"/>
              <a:t>, USA, Jan. </a:t>
            </a:r>
            <a:r>
              <a:rPr lang="en-GB" altLang="zh-CN" sz="900" dirty="0" smtClean="0"/>
              <a:t>2017</a:t>
            </a:r>
          </a:p>
          <a:p>
            <a:r>
              <a:rPr lang="en-GB" altLang="zh-CN" sz="900" dirty="0" smtClean="0"/>
              <a:t>[8] R1-1700873, “Views on abstraction techniques of nonlinear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schemes for SLS,” </a:t>
            </a:r>
            <a:r>
              <a:rPr lang="en-GB" altLang="zh-CN" sz="900" dirty="0" err="1"/>
              <a:t>Mitsubsihi</a:t>
            </a:r>
            <a:r>
              <a:rPr lang="en-GB" altLang="zh-CN" sz="900" dirty="0"/>
              <a:t> Electric, Spokane, USA, Jan. </a:t>
            </a:r>
            <a:r>
              <a:rPr lang="en-GB" altLang="zh-CN" sz="900" dirty="0" smtClean="0"/>
              <a:t>2017</a:t>
            </a:r>
          </a:p>
          <a:p>
            <a:r>
              <a:rPr lang="en-GB" altLang="zh-CN" sz="900" dirty="0" smtClean="0"/>
              <a:t>[9] R1-1700876, “Performance evaluations of nonlinear </a:t>
            </a:r>
            <a:r>
              <a:rPr lang="en-GB" altLang="zh-CN" sz="900" dirty="0" err="1" smtClean="0"/>
              <a:t>precoding</a:t>
            </a:r>
            <a:r>
              <a:rPr lang="en-GB" altLang="zh-CN" sz="900" dirty="0" smtClean="0"/>
              <a:t> schemes with channel estimation,” </a:t>
            </a:r>
            <a:r>
              <a:rPr lang="en-GB" altLang="zh-CN" sz="900" dirty="0" err="1"/>
              <a:t>Mitsubsihi</a:t>
            </a:r>
            <a:r>
              <a:rPr lang="en-GB" altLang="zh-CN" sz="900" dirty="0"/>
              <a:t> Electric, Spokane, USA, Jan. 2017</a:t>
            </a:r>
            <a:endParaRPr lang="zh-CN" altLang="zh-CN" sz="9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79832" y="545842"/>
            <a:ext cx="89641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u="sng" dirty="0" err="1"/>
              <a:t>Precoding</a:t>
            </a:r>
            <a:r>
              <a:rPr kumimoji="1" lang="en-US" altLang="ja-JP" sz="1600" b="1" u="sng" dirty="0"/>
              <a:t> schemes considered in contributions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Tomlinson </a:t>
            </a:r>
            <a:r>
              <a:rPr kumimoji="1" lang="en-US" altLang="ja-JP" sz="1600" dirty="0" err="1"/>
              <a:t>Harashima</a:t>
            </a:r>
            <a:r>
              <a:rPr kumimoji="1" lang="en-US" altLang="ja-JP" sz="1600" dirty="0"/>
              <a:t> </a:t>
            </a:r>
            <a:r>
              <a:rPr kumimoji="1" lang="en-US" altLang="ja-JP" sz="1600" dirty="0" err="1"/>
              <a:t>Precoding</a:t>
            </a:r>
            <a:r>
              <a:rPr kumimoji="1" lang="en-US" altLang="ja-JP" sz="1600" dirty="0"/>
              <a:t> (THP) based schemes [2, 3, 4, 5, 6, 7]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Vector perturbation based schemes [</a:t>
            </a:r>
            <a:r>
              <a:rPr kumimoji="1" lang="en-US" altLang="ja-JP" sz="1600" dirty="0" smtClean="0"/>
              <a:t>3, 4]</a:t>
            </a:r>
            <a:endParaRPr kumimoji="1" lang="en-US" altLang="ja-JP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Hybrid approach (combination of LP and NLP) [4, 6</a:t>
            </a:r>
            <a:r>
              <a:rPr kumimoji="1" lang="en-US" altLang="ja-JP" sz="1600" dirty="0" smtClean="0"/>
              <a:t>]</a:t>
            </a:r>
          </a:p>
          <a:p>
            <a:r>
              <a:rPr kumimoji="1" lang="en-US" altLang="ja-JP" sz="1600" b="1" u="sng" smtClean="0"/>
              <a:t>Performance </a:t>
            </a:r>
            <a:r>
              <a:rPr kumimoji="1" lang="en-US" altLang="ja-JP" sz="1600" b="1" u="sng" dirty="0"/>
              <a:t>evaluation related issues and performance evaluation results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CSI estimation error model [6]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Abstraction methods of SLS [6, 8]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Complexity analysis, impact of modulo operation, sensitivity to CSI estimation error [6]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/>
              <a:t>Throughput performance evaluation </a:t>
            </a:r>
            <a:r>
              <a:rPr kumimoji="1" lang="en-US" altLang="ja-JP" sz="1600" dirty="0" smtClean="0"/>
              <a:t>results</a:t>
            </a:r>
            <a:r>
              <a:rPr kumimoji="1" lang="ja-JP" altLang="en-US" sz="1600" dirty="0" smtClean="0"/>
              <a:t>：</a:t>
            </a:r>
            <a:r>
              <a:rPr kumimoji="1" lang="en-US" altLang="ja-JP" sz="1600" dirty="0" smtClean="0"/>
              <a:t>Rayleigh fading channel model </a:t>
            </a:r>
            <a:r>
              <a:rPr kumimoji="1" lang="en-US" altLang="ja-JP" sz="1600" dirty="0"/>
              <a:t>[</a:t>
            </a:r>
            <a:r>
              <a:rPr kumimoji="1" lang="en-US" altLang="ja-JP" sz="1600" dirty="0" smtClean="0"/>
              <a:t>2], WINNER II local area small office [6], LOS clustered channel model [9]</a:t>
            </a:r>
            <a:endParaRPr kumimoji="1" lang="en-US" altLang="ja-JP" sz="1600" b="1" u="sng" dirty="0" smtClean="0"/>
          </a:p>
          <a:p>
            <a:r>
              <a:rPr kumimoji="1" lang="en-US" altLang="ja-JP" sz="1600" b="1" u="sng" dirty="0" smtClean="0"/>
              <a:t>Issues related to specification impact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Signaling of transmit filter types, CSI feedback schemes, receiver processing [2]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Signaling to enable dynamic switching between linear (LP) and non-liner </a:t>
            </a:r>
            <a:r>
              <a:rPr kumimoji="1" lang="en-US" altLang="ja-JP" sz="1600" dirty="0" err="1" smtClean="0"/>
              <a:t>precoding</a:t>
            </a:r>
            <a:r>
              <a:rPr kumimoji="1" lang="en-US" altLang="ja-JP" sz="1600" dirty="0" smtClean="0"/>
              <a:t> (NLP) schemes, processing procedures between DMRS and data for NLP, RS design [4]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CSI reporting/acquisition mechanism, use prescheduling, CSI estimation improvement, content, timing and frequency of CSI feedback, reciprocity based CSI acquisition [5, 6]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err="1" smtClean="0"/>
              <a:t>Signalling</a:t>
            </a:r>
            <a:r>
              <a:rPr kumimoji="1" lang="en-US" altLang="ja-JP" sz="1600" dirty="0" smtClean="0"/>
              <a:t> </a:t>
            </a:r>
            <a:r>
              <a:rPr kumimoji="1" lang="en-US" altLang="ja-JP" sz="1600" dirty="0" err="1" smtClean="0"/>
              <a:t>precoder</a:t>
            </a:r>
            <a:r>
              <a:rPr kumimoji="1" lang="en-US" altLang="ja-JP" sz="1600" dirty="0" smtClean="0"/>
              <a:t> types (LP or NLP) [7]</a:t>
            </a:r>
          </a:p>
          <a:p>
            <a:r>
              <a:rPr kumimoji="1" lang="en-US" altLang="ja-JP" sz="1600" b="1" u="sng" dirty="0" smtClean="0"/>
              <a:t>Performance impairment factors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Channel estimation error, ordering of users at transmitter [3, 4]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Quality of CSI feedback, amount of CSI feedback [5]</a:t>
            </a:r>
          </a:p>
        </p:txBody>
      </p:sp>
    </p:spTree>
    <p:extLst>
      <p:ext uri="{BB962C8B-B14F-4D97-AF65-F5344CB8AC3E}">
        <p14:creationId xmlns:p14="http://schemas.microsoft.com/office/powerpoint/2010/main" val="102516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37724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Based on the observations made in the contributions, more details are added in the study:</a:t>
            </a:r>
          </a:p>
          <a:p>
            <a:endParaRPr lang="en-US" altLang="ja-JP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the following schemes are considered for the study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nonlinear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(NLP) schemes, e.g., Tomlinson-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Harashima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vector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perturbation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hybrid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schemes (e.g., semi-dynamic or dynamic switching between 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NLP)</a:t>
            </a: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the following evaluation assumptions: 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MU-MIMO DMRS in R1-1700480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multiple access in TR38.802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, COMP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coherent joint transmission, other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evaluation assumptions are not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precluded</a:t>
            </a: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Consider the </a:t>
            </a:r>
            <a:r>
              <a:rPr lang="en-US" altLang="ja-JP" sz="1600" b="1" smtClean="0">
                <a:latin typeface="Arial" panose="020B0604020202020204" pitchFamily="34" charset="0"/>
                <a:cs typeface="Arial" panose="020B0604020202020204" pitchFamily="34" charset="0"/>
              </a:rPr>
              <a:t>following issues </a:t>
            </a:r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related to performance evaluation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Abstraction methods for SLS, channel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estimation error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modeling,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endParaRPr lang="en-US" altLang="ja-JP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Study the impact of the following impairments/implementation aspects on NLP: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Channel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estimation error,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CSI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feedback error, SRS reciprocity error,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ordering process of users at transmitter,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receiver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implementation, complexity of implementation of NLP, etc.</a:t>
            </a:r>
            <a:endParaRPr lang="en-US" altLang="ja-JP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Study spec impact including following: </a:t>
            </a: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Signaling methods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for NLP: indication of filter types, 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indication of use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of linear/nonlinear </a:t>
            </a:r>
            <a:r>
              <a:rPr lang="en-US" altLang="ja-JP" sz="1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precoding</a:t>
            </a:r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etc.</a:t>
            </a:r>
            <a:endParaRPr lang="ja-JP" altLang="ja-JP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DMRS designs for NLP</a:t>
            </a:r>
            <a:endParaRPr lang="ja-JP" altLang="ja-JP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  <a:r>
              <a:rPr lang="en-US" altLang="ja-JP" sz="1400" b="1" dirty="0">
                <a:latin typeface="Arial" panose="020B0604020202020204" pitchFamily="34" charset="0"/>
                <a:cs typeface="Arial" panose="020B0604020202020204" pitchFamily="34" charset="0"/>
              </a:rPr>
              <a:t>studies on spec. impact are not precluded</a:t>
            </a:r>
            <a:endParaRPr lang="en-GB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12983</TotalTime>
  <Words>800</Words>
  <Application>Microsoft Office PowerPoint</Application>
  <PresentationFormat>画面に合わせる (4:3)</PresentationFormat>
  <Paragraphs>59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ＭＳ Ｐゴシック</vt:lpstr>
      <vt:lpstr>宋体</vt:lpstr>
      <vt:lpstr>Arial</vt:lpstr>
      <vt:lpstr>Calibri</vt:lpstr>
      <vt:lpstr>Office Theme</vt:lpstr>
      <vt:lpstr>PowerPoint プレゼンテーション</vt:lpstr>
      <vt:lpstr>Background</vt:lpstr>
      <vt:lpstr>Background: summary of observations (from NR Ad-hoc in Jan. 2017)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長谷川 文大(情報総研 Ｗ方式Ｇ)</dc:creator>
  <cp:lastModifiedBy>長谷川 文大(情報総研 Ｗ方式Ｇ)</cp:lastModifiedBy>
  <cp:revision>1</cp:revision>
  <dcterms:created xsi:type="dcterms:W3CDTF">2016-03-24T01:14:08Z</dcterms:created>
  <dcterms:modified xsi:type="dcterms:W3CDTF">2017-01-19T15:52:28Z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(3)ba8FbOVkiS6JAvY56xzVaSRlyVyqGV2wVovNpGpP6pp8mU2fgLBTWRb47gPP8jo7j3bC3jw3
1CzheBu7+cfE/g24jEWNLvV06f7oQKZVziMSLjJKGtjuOCKkWurKPLbQSdaWodV7zB363t2I
OUGdvr+j2Br+wzzmCKrrGT9asUpp4OCGuIJGSpCPH/w9T/eVafA4DOX0V6ol3skR7SrNUkEr
qSl9L+BkVdFREsKkVR</vt:lpwstr>
  </property>
  <property fmtid="{D5CDD505-2E9C-101B-9397-08002B2CF9AE}" pid="9" name="_2015_ms_pID_7253431">
    <vt:lpwstr>ZrJVXvJmwpIVwU3pyv4/+TCl7bdRIpjQBNykP5U0bs36NJFAFR4Iqi
UnEkx/mZb89vi1tdQm+sgoPecN5qZ9toSbmKpGDJrbV91Fp6Jjtjcjs8aQNS5iSPgotZY5+m
+Zr0d/vTh9zsbEvC2j579ahUh6L2vKX7y+V7vOkPCi3fQ9A4mJrqZ26IkO7J6WRVolK2KNrl
Fc9DdQNYR2S4LGcE31I+3XP1+d1ABKNAV+Iz</vt:lpwstr>
  </property>
  <property fmtid="{D5CDD505-2E9C-101B-9397-08002B2CF9AE}" pid="10" name="_2015_ms_pID_7253432">
    <vt:lpwstr>3v5Az3nFdWJVS/jVHY1ofuEYw4aXEa94iOwH
Gg0mRlTg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1484540172</vt:lpwstr>
  </property>
</Properties>
</file>