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85" r:id="rId5"/>
    <p:sldId id="28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2" autoAdjust="0"/>
    <p:restoredTop sz="94660"/>
  </p:normalViewPr>
  <p:slideViewPr>
    <p:cSldViewPr>
      <p:cViewPr varScale="1">
        <p:scale>
          <a:sx n="93" d="100"/>
          <a:sy n="93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Summary of offline discussion on multiplexing of </a:t>
            </a:r>
            <a:r>
              <a:rPr lang="en-US" sz="3600" dirty="0" err="1" smtClean="0"/>
              <a:t>eMBB</a:t>
            </a:r>
            <a:r>
              <a:rPr lang="en-US" sz="3600" dirty="0" smtClean="0"/>
              <a:t> and URLLC in DL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Samsung, ZTE, </a:t>
            </a:r>
            <a:r>
              <a:rPr lang="en-US" dirty="0" smtClean="0"/>
              <a:t>Qualcomm</a:t>
            </a:r>
            <a:r>
              <a:rPr lang="en-US" altLang="ko-KR" dirty="0" smtClean="0"/>
              <a:t>, </a:t>
            </a:r>
          </a:p>
          <a:p>
            <a:r>
              <a:rPr lang="en-US" altLang="ko-KR" dirty="0" smtClean="0"/>
              <a:t>NTT </a:t>
            </a:r>
            <a:r>
              <a:rPr lang="en-US" altLang="ko-KR" dirty="0" err="1"/>
              <a:t>Docomo</a:t>
            </a:r>
            <a:r>
              <a:rPr lang="en-US" dirty="0" smtClean="0"/>
              <a:t>, Sony, </a:t>
            </a:r>
            <a:r>
              <a:rPr lang="en-US" altLang="ko-KR" dirty="0" err="1" smtClean="0"/>
              <a:t>Oppo</a:t>
            </a:r>
            <a:r>
              <a:rPr lang="en-US" altLang="ko-KR" dirty="0"/>
              <a:t>, </a:t>
            </a:r>
            <a:r>
              <a:rPr lang="en-US" altLang="ko-KR" dirty="0" err="1"/>
              <a:t>Sequans</a:t>
            </a:r>
            <a:r>
              <a:rPr lang="en-US" altLang="ko-KR" dirty="0"/>
              <a:t>, </a:t>
            </a:r>
            <a:r>
              <a:rPr lang="en-US" altLang="ko-KR" dirty="0" smtClean="0"/>
              <a:t>Sharp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0960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NR Ad-Hoc Meeting</a:t>
            </a:r>
            <a:endParaRPr kumimoji="1" lang="zh-CN" altLang="zh-CN" sz="2000" dirty="0" smtClean="0"/>
          </a:p>
          <a:p>
            <a:r>
              <a:rPr kumimoji="1" lang="en-US" altLang="ko-KR" sz="2000" dirty="0" smtClean="0"/>
              <a:t>Spokane</a:t>
            </a:r>
            <a:r>
              <a:rPr kumimoji="1" lang="en-US" altLang="zh-CN" sz="2000" dirty="0" smtClean="0"/>
              <a:t>, USA, 16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20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January 2017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5.1.3.4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15200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R1-1701456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 smtClean="0"/>
              <a:t>RAN1#86 Agreements:</a:t>
            </a:r>
            <a:endParaRPr lang="en-US" altLang="ko-KR" sz="2400" dirty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ko-KR" sz="2000" dirty="0" smtClean="0"/>
              <a:t>At </a:t>
            </a:r>
            <a:r>
              <a:rPr lang="en-US" altLang="ko-KR" sz="2000" dirty="0"/>
              <a:t>least the following potential options should be considered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At </a:t>
            </a:r>
            <a:r>
              <a:rPr lang="en-US" altLang="ko-KR" sz="1600" dirty="0"/>
              <a:t>least for shorter transmission UL, semi-static 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FDM </a:t>
            </a:r>
            <a:r>
              <a:rPr lang="en-US" altLang="ko-KR" sz="1400" dirty="0"/>
              <a:t>and/or TDM manner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Dynamic </a:t>
            </a:r>
            <a:r>
              <a:rPr lang="en-US" altLang="ko-KR" sz="1600" dirty="0"/>
              <a:t>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For </a:t>
            </a:r>
            <a:r>
              <a:rPr lang="en-US" altLang="ko-KR" sz="1400" dirty="0"/>
              <a:t>DL, mechanisms to schedule a transmission where the resources of it can overlap with resources of ongoing/scheduled longer transmission at least from network perspective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FFS</a:t>
            </a:r>
            <a:r>
              <a:rPr lang="en-US" altLang="ko-KR" sz="1200" dirty="0"/>
              <a:t>: A similar or same mechanism applicability to UL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Preemption </a:t>
            </a:r>
            <a:r>
              <a:rPr lang="en-US" altLang="ko-KR" sz="1200" dirty="0"/>
              <a:t>or superposition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 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Scheduling </a:t>
            </a:r>
            <a:r>
              <a:rPr lang="en-US" altLang="ko-KR" sz="1400" dirty="0"/>
              <a:t>based approaches (e.g., by adapting transmission duration or by using different </a:t>
            </a:r>
            <a:r>
              <a:rPr lang="en-US" altLang="ko-KR" sz="1400" dirty="0" err="1"/>
              <a:t>subbands</a:t>
            </a:r>
            <a:r>
              <a:rPr lang="en-US" altLang="ko-KR" sz="1400" dirty="0"/>
              <a:t>) to allow multiplexing of different durations of transmission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UL </a:t>
            </a:r>
            <a:r>
              <a:rPr lang="en-US" altLang="ko-KR" sz="1400" dirty="0"/>
              <a:t>grant-free transmission for URLLC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Other </a:t>
            </a:r>
            <a:r>
              <a:rPr lang="en-US" altLang="ko-KR" sz="14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mechanisms are not </a:t>
            </a:r>
            <a:r>
              <a:rPr lang="en-US" altLang="ko-KR" sz="1600" dirty="0" smtClean="0"/>
              <a:t>precluded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en-US" altLang="ko-KR" sz="2400" dirty="0" smtClean="0"/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RAN1#86bis Agreements: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From </a:t>
            </a:r>
            <a:r>
              <a:rPr lang="en-US" altLang="ko-KR" sz="1800" dirty="0"/>
              <a:t>network perspective, multiplexing of transmissions with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 is supported by  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the same sub-carrier spacing with the same CP overhead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different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different sub-carrier spacing 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NR </a:t>
            </a:r>
            <a:r>
              <a:rPr lang="en-US" altLang="ko-KR" sz="1600" dirty="0"/>
              <a:t>supports both approaches by specification</a:t>
            </a:r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NR </a:t>
            </a:r>
            <a:r>
              <a:rPr lang="en-US" altLang="ko-KR" sz="1800" dirty="0"/>
              <a:t>should support dynamic resource sharing between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42515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en-US" altLang="ko-KR" sz="2400" dirty="0" smtClean="0"/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RAN1#87 Agreements: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For </a:t>
            </a:r>
            <a:r>
              <a:rPr lang="en-US" altLang="ko-KR" sz="1800" dirty="0"/>
              <a:t>DL, dynamic resource sharing between URLLC and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is supported by transmitting URLLC scheduled traffic</a:t>
            </a:r>
          </a:p>
          <a:p>
            <a:pPr lvl="2">
              <a:lnSpc>
                <a:spcPct val="130000"/>
              </a:lnSpc>
            </a:pPr>
            <a:r>
              <a:rPr lang="en-US" altLang="ko-KR" sz="1400" dirty="0" smtClean="0"/>
              <a:t>URLLC </a:t>
            </a:r>
            <a:r>
              <a:rPr lang="en-US" altLang="ko-KR" sz="1400" dirty="0"/>
              <a:t>transmission may occur in resources scheduled for ongoing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traffic</a:t>
            </a:r>
          </a:p>
        </p:txBody>
      </p:sp>
    </p:spTree>
    <p:extLst>
      <p:ext uri="{BB962C8B-B14F-4D97-AF65-F5344CB8AC3E}">
        <p14:creationId xmlns:p14="http://schemas.microsoft.com/office/powerpoint/2010/main" val="184111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ko-KR" sz="1800" b="1" dirty="0" err="1" smtClean="0"/>
              <a:t>Preemption</a:t>
            </a:r>
            <a:r>
              <a:rPr lang="en-GB" altLang="ko-KR" sz="1800" b="1" dirty="0" smtClean="0"/>
              <a:t>-based</a:t>
            </a:r>
            <a:endParaRPr lang="ko-KR" altLang="ko-KR" sz="1800" dirty="0"/>
          </a:p>
          <a:p>
            <a:pPr lvl="0"/>
            <a:r>
              <a:rPr lang="en-GB" altLang="ko-KR" sz="1800" dirty="0"/>
              <a:t>Support indication of time and/or frequency region of impacted </a:t>
            </a:r>
            <a:r>
              <a:rPr lang="en-GB" altLang="ko-KR" sz="1800" dirty="0" err="1"/>
              <a:t>eMBB</a:t>
            </a:r>
            <a:r>
              <a:rPr lang="en-GB" altLang="ko-KR" sz="1800" dirty="0"/>
              <a:t> resources to respective </a:t>
            </a:r>
            <a:r>
              <a:rPr lang="en-GB" altLang="ko-KR" sz="1800" dirty="0" err="1"/>
              <a:t>eMBB</a:t>
            </a:r>
            <a:r>
              <a:rPr lang="en-GB" altLang="ko-KR" sz="1800" dirty="0"/>
              <a:t> UE(s)</a:t>
            </a:r>
            <a:endParaRPr lang="ko-KR" altLang="ko-KR" sz="1800" dirty="0"/>
          </a:p>
          <a:p>
            <a:pPr lvl="1"/>
            <a:r>
              <a:rPr lang="en-GB" altLang="ko-KR" sz="1600" dirty="0"/>
              <a:t>FFS: </a:t>
            </a:r>
            <a:r>
              <a:rPr lang="en-US" altLang="ko-KR" sz="1600" dirty="0"/>
              <a:t>Details of  the granularity for impacted region used in the indication</a:t>
            </a:r>
            <a:r>
              <a:rPr lang="en-GB" altLang="ko-KR" sz="1600" dirty="0" smtClean="0"/>
              <a:t> </a:t>
            </a:r>
            <a:endParaRPr lang="ko-KR" altLang="ko-KR" sz="1600" dirty="0"/>
          </a:p>
          <a:p>
            <a:pPr lvl="2"/>
            <a:r>
              <a:rPr lang="en-GB" altLang="ko-KR" sz="1400" dirty="0" smtClean="0"/>
              <a:t>e.g., PRB (group)/symbol </a:t>
            </a:r>
            <a:r>
              <a:rPr lang="en-GB" altLang="ko-KR" sz="1400" dirty="0"/>
              <a:t>(group)/mini-slot (group)/CB (group)/</a:t>
            </a:r>
            <a:r>
              <a:rPr lang="en-GB" altLang="ko-KR" sz="1400" dirty="0" smtClean="0"/>
              <a:t>TB/Slot</a:t>
            </a:r>
            <a:endParaRPr lang="ko-KR" altLang="ko-KR" sz="1200" dirty="0"/>
          </a:p>
          <a:p>
            <a:pPr lvl="1"/>
            <a:r>
              <a:rPr lang="en-GB" altLang="ko-KR" sz="1600" dirty="0" smtClean="0"/>
              <a:t>The </a:t>
            </a:r>
            <a:r>
              <a:rPr lang="en-GB" altLang="ko-KR" sz="1600" dirty="0"/>
              <a:t>indication </a:t>
            </a:r>
            <a:r>
              <a:rPr lang="en-GB" altLang="ko-KR" sz="1600" dirty="0" smtClean="0"/>
              <a:t>is transmitted at one of the following (will be down selected later)</a:t>
            </a:r>
          </a:p>
          <a:p>
            <a:pPr lvl="2"/>
            <a:r>
              <a:rPr lang="en-GB" altLang="ko-KR" sz="1400" dirty="0"/>
              <a:t>during current </a:t>
            </a:r>
            <a:r>
              <a:rPr lang="en-GB" altLang="ko-KR" sz="1400" dirty="0" err="1"/>
              <a:t>eMBB</a:t>
            </a:r>
            <a:r>
              <a:rPr lang="en-GB" altLang="ko-KR" sz="1400" dirty="0"/>
              <a:t> </a:t>
            </a:r>
            <a:r>
              <a:rPr lang="en-GB" altLang="ko-KR" sz="1400" dirty="0" smtClean="0"/>
              <a:t>TTI</a:t>
            </a:r>
            <a:endParaRPr lang="ko-KR" altLang="ko-KR" sz="1400" dirty="0"/>
          </a:p>
          <a:p>
            <a:pPr lvl="2"/>
            <a:r>
              <a:rPr lang="en-GB" altLang="ko-KR" sz="1400" dirty="0"/>
              <a:t>after current </a:t>
            </a:r>
            <a:r>
              <a:rPr lang="en-GB" altLang="ko-KR" sz="1400" dirty="0" err="1"/>
              <a:t>eMBB</a:t>
            </a:r>
            <a:r>
              <a:rPr lang="en-GB" altLang="ko-KR" sz="1400" dirty="0"/>
              <a:t> </a:t>
            </a:r>
            <a:r>
              <a:rPr lang="en-GB" altLang="ko-KR" sz="1400" dirty="0" smtClean="0"/>
              <a:t>TTI</a:t>
            </a:r>
          </a:p>
          <a:p>
            <a:pPr lvl="2"/>
            <a:r>
              <a:rPr lang="en-GB" altLang="ko-KR" sz="1400" dirty="0"/>
              <a:t>during </a:t>
            </a:r>
            <a:r>
              <a:rPr lang="en-GB" altLang="ko-KR" sz="1400" dirty="0" smtClean="0"/>
              <a:t> and after current </a:t>
            </a:r>
            <a:r>
              <a:rPr lang="en-GB" altLang="ko-KR" sz="1400" dirty="0" err="1"/>
              <a:t>eMBB</a:t>
            </a:r>
            <a:r>
              <a:rPr lang="en-GB" altLang="ko-KR" sz="1400" dirty="0"/>
              <a:t> </a:t>
            </a:r>
            <a:r>
              <a:rPr lang="en-GB" altLang="ko-KR" sz="1400" dirty="0" smtClean="0"/>
              <a:t>TTI</a:t>
            </a:r>
          </a:p>
          <a:p>
            <a:pPr lvl="1"/>
            <a:r>
              <a:rPr lang="en-GB" altLang="ko-KR" sz="1600" dirty="0" smtClean="0"/>
              <a:t>The </a:t>
            </a:r>
            <a:r>
              <a:rPr lang="en-GB" altLang="ko-KR" sz="1600" dirty="0"/>
              <a:t>indication </a:t>
            </a:r>
            <a:r>
              <a:rPr lang="en-GB" altLang="ko-KR" sz="1600" dirty="0" smtClean="0"/>
              <a:t>is one of </a:t>
            </a:r>
            <a:r>
              <a:rPr lang="en-GB" altLang="ko-KR" sz="1600" dirty="0"/>
              <a:t>the following (will be down selected later)</a:t>
            </a:r>
            <a:endParaRPr lang="en-GB" altLang="ko-KR" sz="1600" dirty="0" smtClean="0"/>
          </a:p>
          <a:p>
            <a:pPr lvl="2"/>
            <a:r>
              <a:rPr lang="en-GB" altLang="ko-KR" sz="1400" dirty="0" smtClean="0"/>
              <a:t>explicit</a:t>
            </a:r>
            <a:endParaRPr lang="en-GB" altLang="ko-KR" sz="1400" dirty="0"/>
          </a:p>
          <a:p>
            <a:pPr lvl="2"/>
            <a:r>
              <a:rPr lang="en-GB" altLang="ko-KR" sz="1400" dirty="0"/>
              <a:t>implicit</a:t>
            </a:r>
          </a:p>
          <a:p>
            <a:pPr lvl="2"/>
            <a:r>
              <a:rPr lang="en-GB" altLang="ko-KR" sz="1400" dirty="0" smtClean="0"/>
              <a:t>explicit </a:t>
            </a:r>
            <a:r>
              <a:rPr lang="en-GB" altLang="ko-KR" sz="1400" dirty="0"/>
              <a:t>and implicit</a:t>
            </a:r>
            <a:endParaRPr lang="ko-KR" altLang="ko-KR" sz="1400" dirty="0"/>
          </a:p>
          <a:p>
            <a:endParaRPr lang="en-US" altLang="ko-KR" sz="1000" dirty="0" smtClean="0"/>
          </a:p>
        </p:txBody>
      </p:sp>
    </p:spTree>
    <p:extLst>
      <p:ext uri="{BB962C8B-B14F-4D97-AF65-F5344CB8AC3E}">
        <p14:creationId xmlns:p14="http://schemas.microsoft.com/office/powerpoint/2010/main" val="53914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8503</TotalTime>
  <Words>303</Words>
  <Application>Microsoft Office PowerPoint</Application>
  <PresentationFormat>화면 슬라이드 쇼(4:3)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Summary of offline discussion on multiplexing of eMBB and URLLC in DL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239</cp:revision>
  <dcterms:created xsi:type="dcterms:W3CDTF">2016-05-23T04:09:27Z</dcterms:created>
  <dcterms:modified xsi:type="dcterms:W3CDTF">2017-01-19T03:04:44Z</dcterms:modified>
</cp:coreProperties>
</file>