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69696"/>
    <a:srgbClr val="C0C0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</a:rPr>
              <a:t>3GPP TSG RAN WG1 NR Ad Hoc Meeting</a:t>
            </a:r>
            <a:r>
              <a:rPr lang="en-GB" altLang="zh-CN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                                                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R1-1701403</a:t>
            </a:r>
            <a:endParaRPr lang="en-GB" altLang="zh-CN" sz="2400" b="1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</a:rPr>
              <a:t>Spokane, USA, 16</a:t>
            </a:r>
            <a:r>
              <a:rPr lang="en-US" altLang="zh-CN" sz="2400" b="1" baseline="30000" dirty="0" smtClean="0">
                <a:solidFill>
                  <a:srgbClr val="000000"/>
                </a:solidFill>
              </a:rPr>
              <a:t>th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 - 20</a:t>
            </a:r>
            <a:r>
              <a:rPr lang="en-US" altLang="zh-CN" sz="2400" b="1" baseline="30000" dirty="0" smtClean="0">
                <a:solidFill>
                  <a:srgbClr val="000000"/>
                </a:solidFill>
              </a:rPr>
              <a:t>th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 January 2017</a:t>
            </a:r>
            <a:endParaRPr lang="en-US" altLang="zh-CN" sz="2400" b="1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Agenda item: 5.1.2.2</a:t>
            </a:r>
            <a:endParaRPr kumimoji="1" lang="ja-JP" alt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codebook design for </a:t>
            </a:r>
          </a:p>
          <a:p>
            <a:pPr algn="ctr"/>
            <a:r>
              <a:rPr lang="en-US" sz="4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DL multi-panel MIMO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Intel</a:t>
            </a:r>
            <a:endParaRPr lang="en-US" sz="40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2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altLang="zh-CN" sz="2400" kern="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The following agreements are achieved in RAN#87:</a:t>
            </a:r>
            <a:endParaRPr lang="en-US" altLang="zh-CN" sz="2400" u="sng" kern="0" dirty="0" smtClean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000" b="1" u="sng" kern="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en-US" altLang="zh-CN" sz="2000" b="1" i="1" dirty="0" smtClean="0"/>
          </a:p>
          <a:p>
            <a:pPr lvl="0"/>
            <a:r>
              <a:rPr lang="en-US" altLang="zh-CN" sz="2400" dirty="0" smtClean="0"/>
              <a:t>For Type I CSI, PMI codebook has at least two stages W = W1W2</a:t>
            </a:r>
            <a:endParaRPr lang="zh-CN" altLang="zh-CN" sz="2400" dirty="0" smtClean="0"/>
          </a:p>
          <a:p>
            <a:pPr lvl="1"/>
            <a:r>
              <a:rPr lang="en-US" altLang="zh-CN" sz="2000" dirty="0" smtClean="0"/>
              <a:t>W1 codebook comprises of beam groups/vectors 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FFS structure and configuration of W1 codebook, e.g. number of ports, grid of beams, orthogonal, non-orthogonal, beam broadening, etc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FFS frequency granularity of W1 and W2 reporting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FFS on additional support of W3 (location of W3 matrix is FFS), e.g. multi-panel support, analog beam selection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Note multi-panel support may be captured in W1, W2 and/or W3</a:t>
            </a:r>
          </a:p>
          <a:p>
            <a:pPr>
              <a:buNone/>
            </a:pPr>
            <a:r>
              <a:rPr lang="en-US" altLang="zh-CN" sz="2000" b="1" u="sng" kern="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sz="2000" b="1" u="sng" kern="0" dirty="0" smtClean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/>
            <a:r>
              <a:rPr lang="en-US" altLang="zh-CN" sz="2400" dirty="0" smtClean="0"/>
              <a:t>Consider the impact of the antenna panel array</a:t>
            </a:r>
            <a:endParaRPr lang="zh-CN" altLang="zh-CN" sz="2400" dirty="0" smtClean="0"/>
          </a:p>
          <a:p>
            <a:pPr lvl="1"/>
            <a:r>
              <a:rPr lang="en-US" altLang="zh-CN" sz="2000" dirty="0" smtClean="0"/>
              <a:t>Study the impact of antenna panel array in NR CSI feedback design.</a:t>
            </a:r>
            <a:endParaRPr lang="zh-CN" altLang="zh-CN" sz="2000" dirty="0" smtClean="0"/>
          </a:p>
          <a:p>
            <a:pPr lvl="0"/>
            <a:r>
              <a:rPr lang="en-US" altLang="zh-CN" sz="2400" dirty="0" smtClean="0"/>
              <a:t>Note: Different antenna panel may or may not be from same TRP.</a:t>
            </a:r>
            <a:endParaRPr lang="zh-CN" altLang="zh-CN" sz="2400" dirty="0" smtClean="0"/>
          </a:p>
          <a:p>
            <a:pPr marL="342900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3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30671" y="827877"/>
            <a:ext cx="11752145" cy="6030123"/>
          </a:xfrm>
        </p:spPr>
        <p:txBody>
          <a:bodyPr>
            <a:noAutofit/>
          </a:bodyPr>
          <a:lstStyle/>
          <a:p>
            <a:pPr marL="342900" lvl="1" indent="-342900">
              <a:spcBef>
                <a:spcPts val="0"/>
              </a:spcBef>
            </a:pPr>
            <a:r>
              <a:rPr lang="en-US" altLang="zh-CN" dirty="0" smtClean="0">
                <a:solidFill>
                  <a:srgbClr val="000000"/>
                </a:solidFill>
              </a:rPr>
              <a:t>For Type I CSI feedback, NR should support multi-panel codebook as the baseline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/>
              <a:t>At least the phase factor across the panels is supported in codebook W3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/>
              <a:t>FFS which codebook structure is supported, e.g., W1W2W3, W1W3W2 or W3W1W2.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/>
              <a:t>FFS the frequency and time granularity of W3 reporting, e.g., wideband or </a:t>
            </a:r>
            <a:r>
              <a:rPr lang="en-US" altLang="zh-CN" sz="2400" dirty="0" err="1" smtClean="0"/>
              <a:t>subband</a:t>
            </a:r>
            <a:r>
              <a:rPr lang="en-US" altLang="zh-CN" sz="2400" dirty="0" smtClean="0"/>
              <a:t>/long term or short term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/>
              <a:t>FFS whether other factors are supported in the codebook, e.g., amplitude factors, beam selection or analog beam selection, etc.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/>
              <a:t>Support configurable codebook stages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>
                <a:solidFill>
                  <a:srgbClr val="000000"/>
                </a:solidFill>
              </a:rPr>
              <a:t>Single panel codebook can be a special case of multi-panel codebook, e.g., Mg=1, Ng=1.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/>
              <a:t>FFS configurable parameters related to multi-panel codebook, e.g. number of panels, quantization bits for phase factor, etc.</a:t>
            </a:r>
          </a:p>
          <a:p>
            <a:pPr marL="800100" lvl="2" indent="-342900">
              <a:spcBef>
                <a:spcPts val="0"/>
              </a:spcBef>
            </a:pPr>
            <a:endParaRPr lang="en-US" altLang="zh-CN" sz="2400" dirty="0" smtClean="0">
              <a:solidFill>
                <a:srgbClr val="FF0000"/>
              </a:solidFill>
            </a:endParaRPr>
          </a:p>
          <a:p>
            <a:pPr marL="342900" lvl="1" indent="-342900">
              <a:spcBef>
                <a:spcPts val="0"/>
              </a:spcBef>
              <a:buNone/>
            </a:pPr>
            <a:endParaRPr lang="en-GB" altLang="zh-CN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305</Words>
  <Application>Microsoft Office PowerPoint</Application>
  <PresentationFormat>自定义</PresentationFormat>
  <Paragraphs>33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Ming Lei</cp:lastModifiedBy>
  <cp:revision>182</cp:revision>
  <dcterms:created xsi:type="dcterms:W3CDTF">2016-10-08T05:43:57Z</dcterms:created>
  <dcterms:modified xsi:type="dcterms:W3CDTF">2017-01-18T20:20:46Z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(2)yL+KEeaizcFxz9XC5rPgFsJF0+oP7xD3OHucZVjG/wpmPV2zh54MFbQA885Na1qFjP1YLrtu
1S688d5WtdTxdX41LG4xUp86zND7auRY8CRNAJTUWjI4v58AGcWSpjdj3y9d76I0TBq2reWU
jVmwe/GjQBLc3d0M62aKuDwFiUsZRg+Ckkng2JyOXu5CoybOEEtyDQex4JToAXETX6gwTv5b
cr80EqQbt9HCxczUlR</vt:lpwstr>
  </property>
  <property fmtid="{D5CDD505-2E9C-101B-9397-08002B2CF9AE}" pid="3" name="_2015_ms_pID_7253431">
    <vt:lpwstr>qu9rRvLSeLCawiMM6cMrFITT0Uajd4/rnUlI6WipfMbxij6JqOEfkZ
RjREB6yE13P0unWl0c/yLdWmLw0BQgzcX4r80/8cqVj1TTeqDEabPH7U7QEsaj9UHyvl1cD5
mMUDpw85RM8dBXoi0LpGa9fush9Q+QobHMKo/9rlngN6i7jWo1uIuSyBWhFHVvh/5yYhAr5a
GB67CZrMZ8FLDLds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1484767191</vt:lpwstr>
  </property>
</Properties>
</file>