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0" autoAdjust="0"/>
    <p:restoredTop sz="94660"/>
  </p:normalViewPr>
  <p:slideViewPr>
    <p:cSldViewPr>
      <p:cViewPr>
        <p:scale>
          <a:sx n="92" d="100"/>
          <a:sy n="92" d="100"/>
        </p:scale>
        <p:origin x="-888" y="47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Intel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381001" y="381000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NR Ad Hoc </a:t>
            </a:r>
            <a:r>
              <a:rPr lang="en-US" sz="2000" b="1" dirty="0" smtClean="0"/>
              <a:t>Meeting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                                     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R1-1701398</a:t>
            </a:r>
            <a:endParaRPr lang="en-GB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/>
              <a:t>Spokane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, USA, 16th-20th January 2017</a:t>
            </a:r>
          </a:p>
          <a:p>
            <a:r>
              <a:rPr kumimoji="1" lang="en-US" altLang="ja-JP" sz="20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0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000" b="1" dirty="0" smtClean="0">
                <a:latin typeface="Calibri" pitchFamily="34" charset="0"/>
                <a:cs typeface="Calibri" pitchFamily="34" charset="0"/>
              </a:rPr>
              <a:t>5.1.2.1</a:t>
            </a:r>
            <a:endParaRPr kumimoji="1" lang="ja-JP" altLang="en-US" sz="20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1718"/>
            <a:ext cx="8229600" cy="6202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Frequency selective </a:t>
            </a:r>
            <a:r>
              <a:rPr lang="en-US" dirty="0" err="1"/>
              <a:t>precoding</a:t>
            </a:r>
            <a:r>
              <a:rPr lang="en-US" dirty="0"/>
              <a:t> is supported for UL MIMO with CP-OFDM waveform when the transmission ports is greater than X</a:t>
            </a:r>
          </a:p>
          <a:p>
            <a:pPr lvl="1"/>
            <a:r>
              <a:rPr lang="en-US" dirty="0"/>
              <a:t>Following examples can be studied</a:t>
            </a:r>
          </a:p>
          <a:p>
            <a:pPr lvl="2"/>
            <a:r>
              <a:rPr lang="en-US" dirty="0"/>
              <a:t>Example 1: </a:t>
            </a:r>
            <a:r>
              <a:rPr lang="en-US" dirty="0" err="1"/>
              <a:t>Precoding</a:t>
            </a:r>
            <a:r>
              <a:rPr lang="en-US" dirty="0"/>
              <a:t> information for a given partial BW is explicitly indicated by </a:t>
            </a:r>
            <a:r>
              <a:rPr lang="en-US" dirty="0" err="1"/>
              <a:t>gNB</a:t>
            </a:r>
            <a:endParaRPr lang="en-US" dirty="0"/>
          </a:p>
          <a:p>
            <a:pPr lvl="3"/>
            <a:r>
              <a:rPr lang="en-US" dirty="0"/>
              <a:t>The </a:t>
            </a:r>
            <a:r>
              <a:rPr lang="en-US" dirty="0" err="1"/>
              <a:t>precoding</a:t>
            </a:r>
            <a:r>
              <a:rPr lang="en-US" dirty="0"/>
              <a:t> information can be indicated through a hierarchical indication manner with wideband W1 and </a:t>
            </a:r>
            <a:r>
              <a:rPr lang="en-US" dirty="0" err="1"/>
              <a:t>subband</a:t>
            </a:r>
            <a:r>
              <a:rPr lang="en-US" dirty="0"/>
              <a:t> W2</a:t>
            </a:r>
          </a:p>
          <a:p>
            <a:pPr lvl="4"/>
            <a:r>
              <a:rPr lang="en-US" dirty="0"/>
              <a:t>W1 and W2 can be signaled in one DCI or two separate DCIs</a:t>
            </a:r>
          </a:p>
          <a:p>
            <a:pPr lvl="2"/>
            <a:r>
              <a:rPr lang="en-US" dirty="0"/>
              <a:t>Example 2: A single beam group in UL codebook is indicated by BS for UL transmission in perspective of the system bandwidth</a:t>
            </a:r>
          </a:p>
          <a:p>
            <a:pPr lvl="3"/>
            <a:r>
              <a:rPr lang="en-US" dirty="0"/>
              <a:t>Example 2a: Precoder cycling is adopted within the beam group </a:t>
            </a:r>
          </a:p>
          <a:p>
            <a:pPr lvl="3"/>
            <a:r>
              <a:rPr lang="en-US" dirty="0"/>
              <a:t>Example 2b: The UE has certain flexibility to decide which particular beam/</a:t>
            </a:r>
            <a:r>
              <a:rPr lang="en-US" dirty="0" err="1"/>
              <a:t>precoder</a:t>
            </a:r>
            <a:r>
              <a:rPr lang="en-US" dirty="0"/>
              <a:t> in the beam group for actual transmission.</a:t>
            </a:r>
          </a:p>
          <a:p>
            <a:pPr lvl="2"/>
            <a:r>
              <a:rPr lang="en-US" dirty="0"/>
              <a:t>Example 3: Reciprocity based </a:t>
            </a:r>
            <a:r>
              <a:rPr lang="en-US" dirty="0" err="1"/>
              <a:t>precoding</a:t>
            </a:r>
            <a:endParaRPr lang="en-US" dirty="0"/>
          </a:p>
          <a:p>
            <a:pPr lvl="2"/>
            <a:r>
              <a:rPr lang="en-US" dirty="0"/>
              <a:t>Other examples are not precluded</a:t>
            </a:r>
          </a:p>
          <a:p>
            <a:pPr lvl="1"/>
            <a:r>
              <a:rPr lang="en-US" dirty="0"/>
              <a:t>FFS: X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105400"/>
          </a:xfrm>
        </p:spPr>
        <p:txBody>
          <a:bodyPr>
            <a:noAutofit/>
          </a:bodyPr>
          <a:lstStyle/>
          <a:p>
            <a:pPr marL="342900" lvl="1" indent="-34290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Support at least the following UL transmission schemes for data in NR</a:t>
            </a:r>
          </a:p>
          <a:p>
            <a:pPr marL="742950" lvl="2" indent="-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/>
              <a:t>Scheme1: Codebook based UL transmission</a:t>
            </a:r>
          </a:p>
          <a:p>
            <a:pPr marL="1200150" lvl="3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smtClean="0"/>
              <a:t>Support frequency selective precoding when the number  of </a:t>
            </a:r>
            <a:r>
              <a:rPr lang="en-US" altLang="zh-CN" dirty="0" smtClean="0"/>
              <a:t>TXRU is </a:t>
            </a:r>
            <a:r>
              <a:rPr lang="en-US" altLang="zh-CN" dirty="0" smtClean="0"/>
              <a:t>equal to or greater than 2</a:t>
            </a:r>
          </a:p>
          <a:p>
            <a:pPr marL="1200150" lvl="3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smtClean="0"/>
              <a:t>Support at least one of the following DL signaling</a:t>
            </a:r>
          </a:p>
          <a:p>
            <a:pPr marL="1657350" lvl="4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smtClean="0"/>
              <a:t>Two level DCI to support frequency selective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</a:t>
            </a:r>
          </a:p>
          <a:p>
            <a:pPr marL="2114550" lvl="5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smtClean="0"/>
              <a:t>E.g. wideband W1 in the first level DCI</a:t>
            </a:r>
            <a:r>
              <a:rPr lang="en-US" altLang="zh-CN" dirty="0"/>
              <a:t> </a:t>
            </a:r>
            <a:r>
              <a:rPr lang="en-US" altLang="zh-CN" dirty="0" smtClean="0"/>
              <a:t>and </a:t>
            </a:r>
            <a:r>
              <a:rPr lang="en-US" altLang="zh-CN" dirty="0" err="1" smtClean="0"/>
              <a:t>subband</a:t>
            </a:r>
            <a:r>
              <a:rPr lang="en-US" altLang="zh-CN" dirty="0" smtClean="0"/>
              <a:t> </a:t>
            </a:r>
            <a:r>
              <a:rPr lang="en-US" altLang="zh-CN" dirty="0"/>
              <a:t>W2 in the second level </a:t>
            </a:r>
            <a:r>
              <a:rPr lang="en-US" altLang="zh-CN" dirty="0" smtClean="0"/>
              <a:t>DCI</a:t>
            </a:r>
          </a:p>
          <a:p>
            <a:pPr marL="1657350" lvl="4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smtClean="0"/>
              <a:t>MAC CE</a:t>
            </a:r>
          </a:p>
          <a:p>
            <a:pPr marL="1657350" lvl="4" indent="-342900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dirty="0" err="1" smtClean="0"/>
              <a:t>Subband</a:t>
            </a:r>
            <a:r>
              <a:rPr lang="en-US" altLang="zh-CN" dirty="0" smtClean="0"/>
              <a:t> W2 associated with PDSCH (like UCI associated with PUSCH in LTE)</a:t>
            </a:r>
          </a:p>
          <a:p>
            <a:pPr lvl="1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/>
              <a:t>Scheme 2: Non-codebook based UL transmission</a:t>
            </a:r>
          </a:p>
          <a:p>
            <a:pPr lvl="2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sz="2000" dirty="0" smtClean="0"/>
              <a:t>Support frequency selective precoding when the number  of </a:t>
            </a:r>
            <a:r>
              <a:rPr lang="en-US" altLang="zh-CN" sz="2000" dirty="0" smtClean="0"/>
              <a:t>TXRU is </a:t>
            </a:r>
            <a:r>
              <a:rPr lang="en-US" altLang="zh-CN" sz="2000" dirty="0" smtClean="0"/>
              <a:t>equal to or greater than 2</a:t>
            </a:r>
          </a:p>
          <a:p>
            <a:pPr lvl="2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sz="2000" dirty="0" smtClean="0"/>
              <a:t>Support rank determination by gNB</a:t>
            </a:r>
          </a:p>
          <a:p>
            <a:pPr lvl="2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sz="2000" dirty="0" smtClean="0"/>
              <a:t>Support PRG size indication/configuration</a:t>
            </a:r>
          </a:p>
          <a:p>
            <a:pPr lvl="2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sz="2000" dirty="0" smtClean="0"/>
              <a:t>Support the indication of DL measurement RS for UE to calculate candidate precoder</a:t>
            </a:r>
          </a:p>
          <a:p>
            <a:pPr lvl="2">
              <a:lnSpc>
                <a:spcPts val="1800"/>
              </a:lnSpc>
              <a:buFont typeface="Calibri" panose="020F0502020204030204" pitchFamily="34" charset="0"/>
              <a:buChar char="⁻"/>
            </a:pPr>
            <a:r>
              <a:rPr lang="en-US" altLang="zh-CN" sz="2000" dirty="0" smtClean="0"/>
              <a:t>Study the mechanisms for UL </a:t>
            </a:r>
            <a:r>
              <a:rPr lang="en-US" altLang="zh-CN" sz="2000" dirty="0" err="1" smtClean="0"/>
              <a:t>precoder</a:t>
            </a:r>
            <a:r>
              <a:rPr lang="en-US" altLang="zh-CN" sz="2000" dirty="0" smtClean="0"/>
              <a:t> determination, e.g. </a:t>
            </a:r>
            <a:r>
              <a:rPr lang="en-US" altLang="zh-CN" sz="2000" dirty="0" err="1" smtClean="0"/>
              <a:t>precoded</a:t>
            </a:r>
            <a:r>
              <a:rPr lang="en-US" altLang="zh-CN" sz="2000" dirty="0" smtClean="0"/>
              <a:t> SRS based, non-</a:t>
            </a:r>
            <a:r>
              <a:rPr lang="en-US" altLang="zh-CN" sz="2000" dirty="0" err="1" smtClean="0"/>
              <a:t>precoded</a:t>
            </a:r>
            <a:r>
              <a:rPr lang="en-US" altLang="zh-CN" sz="2000" dirty="0" smtClean="0"/>
              <a:t> SRS based, hybrid </a:t>
            </a:r>
            <a:r>
              <a:rPr lang="en-US" altLang="zh-CN" sz="2000" dirty="0" err="1" smtClean="0"/>
              <a:t>precoded</a:t>
            </a:r>
            <a:r>
              <a:rPr lang="en-US" altLang="zh-CN" sz="2000" dirty="0" smtClean="0"/>
              <a:t> and non-</a:t>
            </a:r>
            <a:r>
              <a:rPr lang="en-US" altLang="zh-CN" sz="2000" dirty="0" err="1" smtClean="0"/>
              <a:t>precoded</a:t>
            </a:r>
            <a:r>
              <a:rPr lang="en-US" altLang="zh-CN" sz="2000" dirty="0" smtClean="0"/>
              <a:t> SRS based</a:t>
            </a:r>
            <a:endParaRPr lang="en-US" altLang="zh-CN" sz="2000" strike="sngStrike" dirty="0" smtClean="0"/>
          </a:p>
          <a:p>
            <a:pPr marL="742950" lvl="2" indent="-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en-GB" altLang="zh-CN" sz="2000" dirty="0" smtClean="0"/>
              <a:t>Scheme 3: </a:t>
            </a:r>
            <a:r>
              <a:rPr lang="en-US" altLang="zh-CN" sz="2000" dirty="0" smtClean="0"/>
              <a:t>Open loop and semi-open loop transmissions where data and DMRS may or may not be restricted to be transmitted with the same </a:t>
            </a:r>
            <a:r>
              <a:rPr lang="en-US" altLang="zh-CN" sz="2000" dirty="0" err="1" smtClean="0"/>
              <a:t>precoding</a:t>
            </a:r>
            <a:r>
              <a:rPr lang="en-US" altLang="zh-CN" sz="2000" dirty="0" smtClean="0"/>
              <a:t> matrix</a:t>
            </a:r>
            <a:endParaRPr lang="en-GB" altLang="zh-CN" sz="2000" dirty="0" smtClean="0"/>
          </a:p>
          <a:p>
            <a:pPr marL="1200150" lvl="3" indent="-342900">
              <a:lnSpc>
                <a:spcPts val="1800"/>
              </a:lnSpc>
            </a:pPr>
            <a:r>
              <a:rPr lang="en-GB" altLang="zh-CN" dirty="0" smtClean="0"/>
              <a:t>FFS: SFBC, </a:t>
            </a:r>
            <a:r>
              <a:rPr lang="en-GB" altLang="zh-CN" dirty="0" err="1" smtClean="0"/>
              <a:t>precoder</a:t>
            </a:r>
            <a:r>
              <a:rPr lang="en-GB" altLang="zh-CN" dirty="0" smtClean="0"/>
              <a:t> cycling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68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4760</TotalTime>
  <Words>357</Words>
  <Application>Microsoft Office PowerPoint</Application>
  <PresentationFormat>全屏显示(4:3)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Ming Lei</cp:lastModifiedBy>
  <cp:revision>525</cp:revision>
  <dcterms:created xsi:type="dcterms:W3CDTF">2016-03-24T01:14:08Z</dcterms:created>
  <dcterms:modified xsi:type="dcterms:W3CDTF">2017-01-19T19:56:50Z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2017-01-19 19:53:15Z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(3)mPaI4EmU4h6DvEs1TJ27TaRI57CBrZkaayojBETHPZ4HAX2TWQEQ8o5rbAFuHb8LzgaR2nXD
21miCb10+HAZ4xN7Tb8V3S3JGPDnz/z3Z3a+R0s8NRZDdbuD2mT/obSNucorCZNUCAzhSgTF
G5z7Z1s/hLzlDmVjxJwl/bvBMYypAH7/52lUu3sKJLkQBmQnC6GgI9W2mk2yzrruBgapTRyY
QJ+LCNB1dy9H4pzX4S</vt:lpwstr>
  </property>
  <property fmtid="{D5CDD505-2E9C-101B-9397-08002B2CF9AE}" pid="8" name="_2015_ms_pID_7253431">
    <vt:lpwstr>0j2RVtsD4SjlREWzHHtLNUyioaUl/fsnX6gvOhvySsS7OIDM85GHPo
dQlyKSQa0J3PfQw2fd1sYAWnLt2IN+bWKBd09i4QYgb0n/1hEJCP248cMN8yBMRSBr1uqKG8
Iw8M4ZigtoAghggkmIx//U59RA4M5uYWgdZFPk4bsaBeDUl0gLGKKRpGubRWEqT9iPbptqeE
9j6BahjD8UjSxcoFud+5ZQ25sRh0qcJJ/oML</vt:lpwstr>
  </property>
  <property fmtid="{D5CDD505-2E9C-101B-9397-08002B2CF9AE}" pid="9" name="_2015_ms_pID_7253432">
    <vt:lpwstr>rK7aK/fE7UR+3JJIicaB2KH9x3tIPCYYedN6
bcB+tbgl</vt:lpwstr>
  </property>
  <property fmtid="{D5CDD505-2E9C-101B-9397-08002B2CF9AE}" pid="10" name="CTPClassification">
    <vt:lpwstr>CTP_PUBLIC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1484771584</vt:lpwstr>
  </property>
</Properties>
</file>