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8" r:id="rId3"/>
    <p:sldId id="295" r:id="rId4"/>
    <p:sldId id="296" r:id="rId5"/>
    <p:sldId id="29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91" d="100"/>
          <a:sy n="91" d="100"/>
        </p:scale>
        <p:origin x="-16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NR-SS bandwidth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NTT DOCOMO, Samsung,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AT&amp;T</a:t>
            </a:r>
            <a:r>
              <a:rPr lang="en-US" altLang="ja-JP" dirty="0"/>
              <a:t>, ZTE, ZTE </a:t>
            </a:r>
            <a:r>
              <a:rPr lang="en-US" altLang="ja-JP" dirty="0" smtClean="0"/>
              <a:t>Microelectronics</a:t>
            </a:r>
            <a:endParaRPr lang="en-US" altLang="ja-JP" dirty="0" smtClean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AH_NR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01367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Spokane,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20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January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5.1.1.1.1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altLang="ja-JP" b="1" u="sng" dirty="0"/>
              <a:t>Agreements:</a:t>
            </a:r>
            <a:endParaRPr lang="ja-JP" altLang="ja-JP" dirty="0"/>
          </a:p>
          <a:p>
            <a:pPr lvl="0"/>
            <a:r>
              <a:rPr lang="en-US" altLang="ja-JP" dirty="0"/>
              <a:t>The raster for NR synchronization signals can be different per frequency range. At least for frequency ranges where NR supports a wider carrier bandwidth and operation in a wider frequency spectrum (e.g. above 6 GHz), the NR synchronization signals raster can be larger than the 100 kHz raster of LTE. </a:t>
            </a:r>
            <a:endParaRPr lang="ja-JP" altLang="ja-JP" dirty="0"/>
          </a:p>
          <a:p>
            <a:pPr lvl="0"/>
            <a:r>
              <a:rPr lang="en-US" altLang="ja-JP" dirty="0">
                <a:solidFill>
                  <a:srgbClr val="FF0000"/>
                </a:solidFill>
              </a:rPr>
              <a:t>A joint decision should be made on:</a:t>
            </a:r>
            <a:endParaRPr lang="ja-JP" altLang="ja-JP" dirty="0">
              <a:solidFill>
                <a:srgbClr val="FF0000"/>
              </a:solidFill>
            </a:endParaRPr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the supported minimum carrier bandwidth for a NR carrier</a:t>
            </a:r>
            <a:endParaRPr lang="ja-JP" altLang="ja-JP" dirty="0">
              <a:solidFill>
                <a:srgbClr val="FF0000"/>
              </a:solidFill>
            </a:endParaRPr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the supported bandwidths of synchronization signals for NR</a:t>
            </a:r>
            <a:endParaRPr lang="ja-JP" altLang="ja-JP" dirty="0">
              <a:solidFill>
                <a:srgbClr val="FF0000"/>
              </a:solidFill>
            </a:endParaRPr>
          </a:p>
          <a:p>
            <a:pPr lvl="1"/>
            <a:r>
              <a:rPr lang="en-US" altLang="ja-JP" dirty="0"/>
              <a:t>the frequency raster for synchronization signals for NR</a:t>
            </a:r>
            <a:endParaRPr lang="ja-JP" altLang="ja-JP" dirty="0"/>
          </a:p>
          <a:p>
            <a:pPr lvl="1"/>
            <a:r>
              <a:rPr lang="en-US" altLang="ja-JP" dirty="0"/>
              <a:t>the frequency raster for the center of NR carrier (if applicable) 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32021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ja-JP" b="1" u="sng" dirty="0"/>
              <a:t>Agreements:</a:t>
            </a:r>
            <a:endParaRPr lang="ja-JP" altLang="ja-JP" dirty="0"/>
          </a:p>
          <a:p>
            <a:pPr lvl="0"/>
            <a:r>
              <a:rPr lang="en-US" altLang="ja-JP" dirty="0">
                <a:solidFill>
                  <a:srgbClr val="FF0000"/>
                </a:solidFill>
              </a:rPr>
              <a:t>For default subcarrier spacing of SS, at least for evaluation purposes, following two frequency range categories are defined</a:t>
            </a:r>
            <a:endParaRPr lang="ja-JP" altLang="ja-JP" dirty="0">
              <a:solidFill>
                <a:srgbClr val="FF0000"/>
              </a:solidFill>
            </a:endParaRPr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Frequency range category #1 is evaluated for below 6 GHz</a:t>
            </a:r>
            <a:endParaRPr lang="ja-JP" altLang="ja-JP" dirty="0">
              <a:solidFill>
                <a:srgbClr val="FF0000"/>
              </a:solidFill>
            </a:endParaRPr>
          </a:p>
          <a:p>
            <a:pPr lvl="2"/>
            <a:r>
              <a:rPr lang="en-US" altLang="ja-JP" dirty="0">
                <a:solidFill>
                  <a:srgbClr val="FF0000"/>
                </a:solidFill>
              </a:rPr>
              <a:t>Evaluate default subcarrier spacing value for this category from [15 kHz, 30 kHz, 60 kHz] until the next meeting</a:t>
            </a:r>
            <a:endParaRPr lang="ja-JP" altLang="ja-JP" dirty="0">
              <a:solidFill>
                <a:srgbClr val="FF0000"/>
              </a:solidFill>
            </a:endParaRPr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Frequency range category #2 is evaluated for range from 6 to 52.6 GHz</a:t>
            </a:r>
            <a:endParaRPr lang="ja-JP" altLang="ja-JP" dirty="0">
              <a:solidFill>
                <a:srgbClr val="FF0000"/>
              </a:solidFill>
            </a:endParaRPr>
          </a:p>
          <a:p>
            <a:pPr lvl="2"/>
            <a:r>
              <a:rPr lang="en-US" altLang="ja-JP" dirty="0">
                <a:solidFill>
                  <a:srgbClr val="FF0000"/>
                </a:solidFill>
              </a:rPr>
              <a:t>Evaluate default subcarrier spacing value for this category from [120 kHz, 240 kHz] until the next meeting</a:t>
            </a:r>
            <a:endParaRPr lang="ja-JP" altLang="ja-JP" dirty="0">
              <a:solidFill>
                <a:srgbClr val="FF0000"/>
              </a:solidFill>
            </a:endParaRPr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FFS on the necessity of finer categorization</a:t>
            </a:r>
            <a:endParaRPr lang="ja-JP" altLang="ja-JP" dirty="0">
              <a:solidFill>
                <a:srgbClr val="FF0000"/>
              </a:solidFill>
            </a:endParaRPr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Note: The impact of SS block duration on the achievable latency should be considered in addition to existing criteria</a:t>
            </a:r>
            <a:endParaRPr lang="ja-JP" altLang="ja-JP" dirty="0">
              <a:solidFill>
                <a:srgbClr val="FF0000"/>
              </a:solidFill>
            </a:endParaRPr>
          </a:p>
          <a:p>
            <a:pPr lvl="0"/>
            <a:r>
              <a:rPr lang="en-US" altLang="ja-JP" dirty="0"/>
              <a:t>RAN1 aims to down select default subcarrier spacing from above listed subcarrier spacing values for each agreed frequency range categories</a:t>
            </a:r>
            <a:endParaRPr lang="ja-JP" altLang="ja-JP" dirty="0"/>
          </a:p>
          <a:p>
            <a:pPr lvl="1"/>
            <a:r>
              <a:rPr lang="en-US" altLang="ja-JP" dirty="0"/>
              <a:t>Note that final set of frequency categories may include more than the above two categories</a:t>
            </a:r>
            <a:endParaRPr lang="ja-JP" altLang="ja-JP" dirty="0"/>
          </a:p>
          <a:p>
            <a:pPr lvl="0"/>
            <a:r>
              <a:rPr lang="en-US" altLang="ja-JP" dirty="0"/>
              <a:t>FFS whether PBCH subcarrier spacing is default subcarrier spacing for the respective frequency range category or not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9242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ja-JP" b="1" u="sng" dirty="0"/>
              <a:t>Agreements:</a:t>
            </a:r>
            <a:endParaRPr lang="ja-JP" altLang="ja-JP" dirty="0"/>
          </a:p>
          <a:p>
            <a:pPr lvl="0"/>
            <a:r>
              <a:rPr lang="en-GB" altLang="ja-JP" dirty="0">
                <a:solidFill>
                  <a:srgbClr val="FF0000"/>
                </a:solidFill>
              </a:rPr>
              <a:t>NR defines at least one basic sequence length for each synchronization signal in case of sequence-based synchronization signal design</a:t>
            </a:r>
            <a:endParaRPr lang="ja-JP" altLang="ja-JP" dirty="0">
              <a:solidFill>
                <a:srgbClr val="FF0000"/>
              </a:solidFill>
            </a:endParaRPr>
          </a:p>
          <a:p>
            <a:pPr lvl="1"/>
            <a:r>
              <a:rPr lang="en-GB" altLang="ja-JP" dirty="0">
                <a:solidFill>
                  <a:srgbClr val="FF0000"/>
                </a:solidFill>
              </a:rPr>
              <a:t>Down-select from following candidates based on at least subcarrier spacing and bandwidth consideration for synchronization signals</a:t>
            </a:r>
            <a:endParaRPr lang="ja-JP" altLang="ja-JP" dirty="0">
              <a:solidFill>
                <a:srgbClr val="FF0000"/>
              </a:solidFill>
            </a:endParaRPr>
          </a:p>
          <a:p>
            <a:pPr lvl="2"/>
            <a:r>
              <a:rPr lang="en-GB" altLang="ja-JP" dirty="0">
                <a:solidFill>
                  <a:srgbClr val="FF0000"/>
                </a:solidFill>
              </a:rPr>
              <a:t>Alt.1: sequence length is about 255</a:t>
            </a:r>
            <a:endParaRPr lang="ja-JP" altLang="ja-JP" dirty="0">
              <a:solidFill>
                <a:srgbClr val="FF0000"/>
              </a:solidFill>
            </a:endParaRPr>
          </a:p>
          <a:p>
            <a:pPr lvl="2"/>
            <a:r>
              <a:rPr lang="en-GB" altLang="ja-JP" dirty="0">
                <a:solidFill>
                  <a:srgbClr val="FF0000"/>
                </a:solidFill>
              </a:rPr>
              <a:t>Alt.2: sequence length is about 127</a:t>
            </a:r>
            <a:endParaRPr lang="ja-JP" altLang="ja-JP" dirty="0">
              <a:solidFill>
                <a:srgbClr val="FF0000"/>
              </a:solidFill>
            </a:endParaRPr>
          </a:p>
          <a:p>
            <a:pPr lvl="2"/>
            <a:r>
              <a:rPr lang="en-GB" altLang="ja-JP" dirty="0">
                <a:solidFill>
                  <a:srgbClr val="FF0000"/>
                </a:solidFill>
              </a:rPr>
              <a:t>Alt.3: sequence length is about 63</a:t>
            </a:r>
            <a:endParaRPr lang="ja-JP" altLang="ja-JP" dirty="0">
              <a:solidFill>
                <a:srgbClr val="FF0000"/>
              </a:solidFill>
            </a:endParaRPr>
          </a:p>
          <a:p>
            <a:pPr lvl="2"/>
            <a:r>
              <a:rPr lang="en-GB" altLang="ja-JP" dirty="0">
                <a:solidFill>
                  <a:srgbClr val="FF0000"/>
                </a:solidFill>
              </a:rPr>
              <a:t>Note even number is not precluded</a:t>
            </a:r>
            <a:endParaRPr lang="ja-JP" altLang="ja-JP" dirty="0">
              <a:solidFill>
                <a:srgbClr val="FF0000"/>
              </a:solidFill>
            </a:endParaRPr>
          </a:p>
          <a:p>
            <a:pPr lvl="2"/>
            <a:r>
              <a:rPr lang="en-GB" altLang="ja-JP" dirty="0">
                <a:solidFill>
                  <a:srgbClr val="FF0000"/>
                </a:solidFill>
              </a:rPr>
              <a:t>Note that this is total length of basic sequence that may be constructed by concatenation of multiple sequences like LTE-SSS</a:t>
            </a:r>
            <a:endParaRPr lang="ja-JP" altLang="ja-JP" dirty="0">
              <a:solidFill>
                <a:srgbClr val="FF0000"/>
              </a:solidFill>
            </a:endParaRPr>
          </a:p>
          <a:p>
            <a:pPr lvl="1"/>
            <a:r>
              <a:rPr lang="en-GB" altLang="ja-JP" dirty="0">
                <a:solidFill>
                  <a:srgbClr val="FF0000"/>
                </a:solidFill>
              </a:rPr>
              <a:t>Striving for the design where NR-SS for different usage scenario (e.g., different frequency range) can be generated by using basic sequence length (e.g., applying different subcarrier spacing value)</a:t>
            </a:r>
            <a:endParaRPr lang="ja-JP" altLang="ja-JP" dirty="0">
              <a:solidFill>
                <a:srgbClr val="FF0000"/>
              </a:solidFill>
            </a:endParaRPr>
          </a:p>
          <a:p>
            <a:pPr lvl="1"/>
            <a:r>
              <a:rPr lang="en-GB" altLang="ja-JP" dirty="0"/>
              <a:t>FFS: repetition/concatenation of same or different sequence with the same basic sequence length in frequency domain, repetition/concatenation of same or different sequence with the same basic sequence length in different OFDM symbols, single basic sequence mapped to multiple OFDM symbols, mapping the basic sequence to every N subcarriers, defining additional longer sequence than basic sequence</a:t>
            </a:r>
            <a:endParaRPr lang="ja-JP" altLang="ja-JP" dirty="0"/>
          </a:p>
          <a:p>
            <a:pPr lvl="1"/>
            <a:r>
              <a:rPr lang="en-GB" altLang="ja-JP" dirty="0"/>
              <a:t>FFS on message-based synchronization signal design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5828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dirty="0" smtClean="0"/>
              <a:t>For frequency range category #1 (below 6 GHz) where [15 </a:t>
            </a:r>
            <a:r>
              <a:rPr lang="en-US" altLang="ja-JP" dirty="0"/>
              <a:t>kHz, 30 kHz, 60 kHz</a:t>
            </a:r>
            <a:r>
              <a:rPr lang="en-US" altLang="ja-JP" dirty="0" smtClean="0"/>
              <a:t>] are candidate subcarrier spacing values:</a:t>
            </a:r>
          </a:p>
          <a:p>
            <a:pPr lvl="1"/>
            <a:r>
              <a:rPr lang="en-US" altLang="ja-JP" dirty="0" smtClean="0"/>
              <a:t>Candidate minimum NR carrier bandwidth are [5 MHz, 10 MHz, 20 MHz]</a:t>
            </a:r>
          </a:p>
          <a:p>
            <a:pPr lvl="1"/>
            <a:r>
              <a:rPr lang="en-US" altLang="ja-JP" dirty="0" smtClean="0"/>
              <a:t>Candidate transmission bandwidth of each synchronization signal are about [1.08 MHz, 2.16 MHz, 4.32 MHz, 8.64 MHz]</a:t>
            </a:r>
          </a:p>
          <a:p>
            <a:r>
              <a:rPr lang="en-US" altLang="ja-JP" dirty="0" smtClean="0"/>
              <a:t>For </a:t>
            </a:r>
            <a:r>
              <a:rPr lang="en-US" altLang="ja-JP" dirty="0"/>
              <a:t>frequency range category </a:t>
            </a:r>
            <a:r>
              <a:rPr lang="en-US" altLang="ja-JP" dirty="0" smtClean="0"/>
              <a:t>#2 (above </a:t>
            </a:r>
            <a:r>
              <a:rPr lang="en-US" altLang="ja-JP" dirty="0"/>
              <a:t>6 GHz) where [</a:t>
            </a:r>
            <a:r>
              <a:rPr lang="en-US" altLang="ja-JP" dirty="0" smtClean="0"/>
              <a:t>120 </a:t>
            </a:r>
            <a:r>
              <a:rPr lang="en-US" altLang="ja-JP" dirty="0"/>
              <a:t>kHz, </a:t>
            </a:r>
            <a:r>
              <a:rPr lang="en-US" altLang="ja-JP" dirty="0" smtClean="0"/>
              <a:t>240 kHz] </a:t>
            </a:r>
            <a:r>
              <a:rPr lang="en-US" altLang="ja-JP" dirty="0"/>
              <a:t>are candidate subcarrier spacing values:</a:t>
            </a:r>
          </a:p>
          <a:p>
            <a:pPr lvl="1"/>
            <a:r>
              <a:rPr lang="en-US" altLang="ja-JP" dirty="0"/>
              <a:t>Candidate minimum NR carrier bandwidth are </a:t>
            </a:r>
            <a:r>
              <a:rPr lang="en-US" altLang="ja-JP" dirty="0" smtClean="0"/>
              <a:t>[20 MHz, 40 MHz, 80 MHz]</a:t>
            </a:r>
            <a:endParaRPr lang="en-US" altLang="ja-JP" dirty="0"/>
          </a:p>
          <a:p>
            <a:pPr lvl="1"/>
            <a:r>
              <a:rPr lang="en-US" altLang="ja-JP" dirty="0"/>
              <a:t>Candidate transmission bandwidth of each synchronization signal are about </a:t>
            </a:r>
            <a:r>
              <a:rPr lang="en-US" altLang="ja-JP" dirty="0" smtClean="0"/>
              <a:t>[8.64 MHz, 17.28 MHz, 34.56 MHz]</a:t>
            </a:r>
          </a:p>
          <a:p>
            <a:r>
              <a:rPr lang="en-US" altLang="ja-JP" dirty="0" smtClean="0"/>
              <a:t>Note that above frequency range categories may be further divided into different categories with different parameters</a:t>
            </a:r>
          </a:p>
          <a:p>
            <a:r>
              <a:rPr lang="en-US" altLang="ja-JP" dirty="0" smtClean="0"/>
              <a:t>FFS on bandwidth of additional synchronization signal(s) if defined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00093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8856</TotalTime>
  <Words>642</Words>
  <Application>Microsoft Office PowerPoint</Application>
  <PresentationFormat>画面に合わせる (4:3)</PresentationFormat>
  <Paragraphs>48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NR-SS bandwidth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Hiroki Harada</cp:lastModifiedBy>
  <cp:revision>241</cp:revision>
  <dcterms:created xsi:type="dcterms:W3CDTF">2014-09-26T23:14:47Z</dcterms:created>
  <dcterms:modified xsi:type="dcterms:W3CDTF">2017-01-18T17:20:03Z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